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58" r:id="rId5"/>
    <p:sldId id="259" r:id="rId6"/>
    <p:sldId id="265" r:id="rId7"/>
    <p:sldId id="291" r:id="rId8"/>
    <p:sldId id="277" r:id="rId9"/>
    <p:sldId id="267" r:id="rId10"/>
    <p:sldId id="260" r:id="rId11"/>
    <p:sldId id="261" r:id="rId12"/>
    <p:sldId id="282" r:id="rId13"/>
    <p:sldId id="285" r:id="rId14"/>
    <p:sldId id="263" r:id="rId15"/>
    <p:sldId id="264" r:id="rId16"/>
    <p:sldId id="281" r:id="rId17"/>
    <p:sldId id="266" r:id="rId18"/>
    <p:sldId id="284" r:id="rId19"/>
    <p:sldId id="262" r:id="rId20"/>
    <p:sldId id="268" r:id="rId21"/>
    <p:sldId id="276" r:id="rId22"/>
    <p:sldId id="269" r:id="rId23"/>
    <p:sldId id="278" r:id="rId24"/>
    <p:sldId id="279" r:id="rId25"/>
    <p:sldId id="270" r:id="rId26"/>
    <p:sldId id="271" r:id="rId27"/>
    <p:sldId id="283" r:id="rId28"/>
    <p:sldId id="272" r:id="rId29"/>
    <p:sldId id="274" r:id="rId30"/>
    <p:sldId id="273" r:id="rId31"/>
    <p:sldId id="275" r:id="rId32"/>
    <p:sldId id="286" r:id="rId33"/>
    <p:sldId id="287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owerpoint–slid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2751063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7088832" cy="7200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24525" y="476250"/>
            <a:ext cx="2376488" cy="208915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009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None/>
              <a:defRPr>
                <a:solidFill>
                  <a:schemeClr val="bg2"/>
                </a:solidFill>
              </a:defRPr>
            </a:lvl1pPr>
            <a:lvl2pP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/>
            </a:lvl3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68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None/>
              <a:defRPr>
                <a:solidFill>
                  <a:schemeClr val="bg2"/>
                </a:solidFill>
              </a:defRPr>
            </a:lvl1pPr>
            <a:lvl2pP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/>
            </a:lvl3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5259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694F2B-C791-4A01-8D91-678CDB210975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5F8D41-32FA-4D5C-8FC9-86D86D224E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0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694F2B-C791-4A01-8D91-678CDB210975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5F8D41-32FA-4D5C-8FC9-86D86D224E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64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694F2B-C791-4A01-8D91-678CDB210975}" type="datetimeFigureOut">
              <a:rPr lang="en-AU" smtClean="0"/>
              <a:t>23/11/2019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5F8D41-32FA-4D5C-8FC9-86D86D224E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13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>
                <a:solidFill>
                  <a:schemeClr val="accent1"/>
                </a:solidFill>
              </a:defRPr>
            </a:lvl1pPr>
            <a:lvl2pP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/>
            </a:lvl3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24150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634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accent1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 sz="2200"/>
            </a:lvl3pPr>
            <a:lvl4pPr>
              <a:defRPr sz="2000"/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bg2"/>
                </a:solidFill>
              </a:defRPr>
            </a:lvl1pPr>
            <a:lvl2pP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 sz="2200"/>
            </a:lvl3pPr>
            <a:lvl4pPr>
              <a:defRPr sz="2000"/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16500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Tx/>
              <a:buNone/>
              <a:defRPr sz="2400">
                <a:solidFill>
                  <a:schemeClr val="bg2"/>
                </a:solidFill>
              </a:defRPr>
            </a:lvl1pPr>
            <a:lvl2pP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 sz="2000"/>
            </a:lvl3pPr>
            <a:lvl4pPr>
              <a:defRPr sz="2000"/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Tx/>
              <a:buNone/>
              <a:defRPr sz="2400">
                <a:solidFill>
                  <a:schemeClr val="accent1"/>
                </a:solidFill>
              </a:defRPr>
            </a:lvl1pPr>
            <a:lvl2pPr>
              <a:buFont typeface="Arial" pitchFamily="34" charset="0"/>
              <a:buChar char="•"/>
              <a:defRPr sz="2200"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 sz="2000"/>
            </a:lvl3pPr>
            <a:lvl4pPr>
              <a:defRPr sz="2000"/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961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0787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68359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None/>
              <a:defRPr sz="3200">
                <a:solidFill>
                  <a:schemeClr val="bg2"/>
                </a:solidFill>
              </a:defRPr>
            </a:lvl1pPr>
            <a:lvl2pPr>
              <a:buFont typeface="Arial" pitchFamily="34" charset="0"/>
              <a:buChar char="•"/>
              <a:defRPr sz="2800">
                <a:solidFill>
                  <a:schemeClr val="tx2"/>
                </a:solidFill>
              </a:defRPr>
            </a:lvl2pPr>
            <a:lvl3pPr>
              <a:buSzPct val="60000"/>
              <a:buFont typeface="Wingdings" pitchFamily="2" charset="2"/>
              <a:buChar char="v"/>
              <a:defRPr sz="2400"/>
            </a:lvl3pPr>
            <a:lvl4pPr>
              <a:defRPr sz="2000"/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809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owerpoint-slide2-bottom 552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67450"/>
            <a:ext cx="5257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ter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5850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71550" y="6165849"/>
            <a:ext cx="576114" cy="574303"/>
          </a:xfrm>
        </p:spPr>
        <p:txBody>
          <a:bodyPr rtlCol="0"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851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3200" kern="1200">
          <a:solidFill>
            <a:schemeClr val="bg2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v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0000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zFlux/PyFluxPro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An Introduction to </a:t>
            </a:r>
            <a:r>
              <a:rPr lang="en-AU" dirty="0" err="1" smtClean="0"/>
              <a:t>PyFluxPro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7128792" cy="1008112"/>
          </a:xfrm>
        </p:spPr>
        <p:txBody>
          <a:bodyPr/>
          <a:lstStyle/>
          <a:p>
            <a:r>
              <a:rPr lang="en-AU" dirty="0" smtClean="0"/>
              <a:t>Peter Isaac, James Cleverly, Ian McHugh and </a:t>
            </a:r>
            <a:r>
              <a:rPr lang="en-AU" dirty="0" err="1" smtClean="0"/>
              <a:t>Cacilia</a:t>
            </a:r>
            <a:r>
              <a:rPr lang="en-AU" dirty="0" smtClean="0"/>
              <a:t> </a:t>
            </a:r>
            <a:r>
              <a:rPr lang="en-AU" dirty="0" err="1" smtClean="0"/>
              <a:t>Ewenz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71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Levels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704856" cy="4061048"/>
          </a:xfrm>
        </p:spPr>
        <p:txBody>
          <a:bodyPr>
            <a:normAutofit/>
          </a:bodyPr>
          <a:lstStyle/>
          <a:p>
            <a:r>
              <a:rPr lang="en-AU" dirty="0" smtClean="0"/>
              <a:t>L1 – convert from XLS or CSV to </a:t>
            </a:r>
            <a:r>
              <a:rPr lang="en-AU" dirty="0" err="1" smtClean="0"/>
              <a:t>netCDF</a:t>
            </a:r>
            <a:endParaRPr lang="en-AU" dirty="0" smtClean="0"/>
          </a:p>
          <a:p>
            <a:r>
              <a:rPr lang="en-AU" dirty="0" smtClean="0"/>
              <a:t>L2 – Quality control</a:t>
            </a:r>
          </a:p>
          <a:p>
            <a:r>
              <a:rPr lang="en-AU" dirty="0" smtClean="0"/>
              <a:t>L3 – Post-processing </a:t>
            </a:r>
          </a:p>
          <a:p>
            <a:r>
              <a:rPr lang="en-AU" dirty="0" smtClean="0"/>
              <a:t>L4 – Gap filling of meteorology</a:t>
            </a:r>
          </a:p>
          <a:p>
            <a:r>
              <a:rPr lang="en-AU" dirty="0" smtClean="0"/>
              <a:t>L5 – Gap filling of fluxes</a:t>
            </a:r>
          </a:p>
          <a:p>
            <a:r>
              <a:rPr lang="en-AU" dirty="0" smtClean="0"/>
              <a:t>L6 – Partitioning NEE into GPP and ER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89"/>
          <p:cNvSpPr>
            <a:spLocks noGrp="1"/>
          </p:cNvSpPr>
          <p:nvPr>
            <p:ph type="title"/>
          </p:nvPr>
        </p:nvSpPr>
        <p:spPr>
          <a:xfrm>
            <a:off x="480804" y="260648"/>
            <a:ext cx="8229600" cy="1143000"/>
          </a:xfrm>
        </p:spPr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Data Flow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667308" y="1582476"/>
            <a:ext cx="7683467" cy="4368472"/>
            <a:chOff x="667308" y="1582476"/>
            <a:chExt cx="7683467" cy="4368472"/>
          </a:xfrm>
        </p:grpSpPr>
        <p:sp>
          <p:nvSpPr>
            <p:cNvPr id="6" name="Flowchart: Process 5"/>
            <p:cNvSpPr/>
            <p:nvPr/>
          </p:nvSpPr>
          <p:spPr>
            <a:xfrm>
              <a:off x="667308" y="5337212"/>
              <a:ext cx="1080120" cy="4320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err="1" smtClean="0">
                  <a:solidFill>
                    <a:schemeClr val="tx1"/>
                  </a:solidFill>
                </a:rPr>
                <a:t>EddyPro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2535832" y="5158860"/>
              <a:ext cx="956047" cy="792088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Fast data</a:t>
              </a:r>
            </a:p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TOB3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734568" y="4325252"/>
              <a:ext cx="945599" cy="54006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_</a:t>
              </a:r>
              <a:r>
                <a:rPr lang="en-AU" sz="1200" dirty="0" err="1" smtClean="0">
                  <a:solidFill>
                    <a:schemeClr val="tx1"/>
                  </a:solidFill>
                </a:rPr>
                <a:t>fulloutput</a:t>
              </a:r>
              <a:endParaRPr lang="en-AU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CSV file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683568" y="2950812"/>
              <a:ext cx="1032923" cy="8280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L1 Excel spreadsheet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312713" y="3005520"/>
              <a:ext cx="504056" cy="7080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ultidocument 27"/>
            <p:cNvSpPr/>
            <p:nvPr/>
          </p:nvSpPr>
          <p:spPr>
            <a:xfrm>
              <a:off x="766618" y="1628799"/>
              <a:ext cx="1008112" cy="64807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Slow data</a:t>
              </a:r>
            </a:p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TOA5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3368828" y="3005520"/>
              <a:ext cx="504056" cy="7080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3292194" y="2276872"/>
              <a:ext cx="657324" cy="3783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L2</a:t>
              </a:r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c</a:t>
              </a:r>
              <a:r>
                <a:rPr lang="en-AU" sz="800" dirty="0" smtClean="0">
                  <a:solidFill>
                    <a:schemeClr val="tx1"/>
                  </a:solidFill>
                </a:rPr>
                <a:t>ontrol file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Document 42"/>
            <p:cNvSpPr/>
            <p:nvPr/>
          </p:nvSpPr>
          <p:spPr>
            <a:xfrm>
              <a:off x="2238975" y="2276872"/>
              <a:ext cx="651532" cy="3783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L1</a:t>
              </a:r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c</a:t>
              </a:r>
              <a:r>
                <a:rPr lang="en-AU" sz="800" dirty="0" smtClean="0">
                  <a:solidFill>
                    <a:schemeClr val="tx1"/>
                  </a:solidFill>
                </a:rPr>
                <a:t>ontrol file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9" idx="3"/>
              <a:endCxn id="10" idx="1"/>
            </p:cNvCxnSpPr>
            <p:nvPr/>
          </p:nvCxnSpPr>
          <p:spPr>
            <a:xfrm flipV="1">
              <a:off x="1716491" y="3359526"/>
              <a:ext cx="596222" cy="5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3" idx="2"/>
              <a:endCxn id="10" idx="0"/>
            </p:cNvCxnSpPr>
            <p:nvPr/>
          </p:nvCxnSpPr>
          <p:spPr>
            <a:xfrm>
              <a:off x="2564741" y="2630248"/>
              <a:ext cx="0" cy="37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2"/>
              <a:endCxn id="27" idx="0"/>
            </p:cNvCxnSpPr>
            <p:nvPr/>
          </p:nvCxnSpPr>
          <p:spPr>
            <a:xfrm>
              <a:off x="3620856" y="2630248"/>
              <a:ext cx="0" cy="37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Process 53"/>
            <p:cNvSpPr/>
            <p:nvPr/>
          </p:nvSpPr>
          <p:spPr>
            <a:xfrm>
              <a:off x="4392814" y="3005519"/>
              <a:ext cx="504056" cy="7080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5435207" y="3005519"/>
              <a:ext cx="504056" cy="7080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L4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Flowchart: Document 56"/>
            <p:cNvSpPr/>
            <p:nvPr/>
          </p:nvSpPr>
          <p:spPr>
            <a:xfrm>
              <a:off x="5354781" y="2276871"/>
              <a:ext cx="657324" cy="3783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L4 control file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Flowchart: Document 57"/>
            <p:cNvSpPr/>
            <p:nvPr/>
          </p:nvSpPr>
          <p:spPr>
            <a:xfrm>
              <a:off x="4308525" y="2276871"/>
              <a:ext cx="668771" cy="3783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L3</a:t>
              </a:r>
            </a:p>
            <a:p>
              <a:pPr algn="ctr"/>
              <a:r>
                <a:rPr lang="en-AU" sz="800" dirty="0">
                  <a:solidFill>
                    <a:schemeClr val="tx1"/>
                  </a:solidFill>
                </a:rPr>
                <a:t>c</a:t>
              </a:r>
              <a:r>
                <a:rPr lang="en-AU" sz="800" dirty="0" smtClean="0">
                  <a:solidFill>
                    <a:schemeClr val="tx1"/>
                  </a:solidFill>
                </a:rPr>
                <a:t>ontrol file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8" idx="2"/>
              <a:endCxn id="54" idx="0"/>
            </p:cNvCxnSpPr>
            <p:nvPr/>
          </p:nvCxnSpPr>
          <p:spPr>
            <a:xfrm>
              <a:off x="4642911" y="2630247"/>
              <a:ext cx="1931" cy="37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2"/>
              <a:endCxn id="56" idx="0"/>
            </p:cNvCxnSpPr>
            <p:nvPr/>
          </p:nvCxnSpPr>
          <p:spPr>
            <a:xfrm>
              <a:off x="5683443" y="2630247"/>
              <a:ext cx="3792" cy="37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ocument 62"/>
            <p:cNvSpPr/>
            <p:nvPr/>
          </p:nvSpPr>
          <p:spPr>
            <a:xfrm>
              <a:off x="5327195" y="4074546"/>
              <a:ext cx="720080" cy="44450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L4</a:t>
              </a:r>
            </a:p>
            <a:p>
              <a:pPr algn="ctr"/>
              <a:r>
                <a:rPr lang="en-AU" sz="800" dirty="0" err="1" smtClean="0">
                  <a:solidFill>
                    <a:schemeClr val="tx1"/>
                  </a:solidFill>
                </a:rPr>
                <a:t>netCDF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6516216" y="3005520"/>
              <a:ext cx="504056" cy="7080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L5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lowchart: Document 64"/>
            <p:cNvSpPr/>
            <p:nvPr/>
          </p:nvSpPr>
          <p:spPr>
            <a:xfrm>
              <a:off x="6406560" y="4074547"/>
              <a:ext cx="720080" cy="44450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L5</a:t>
              </a:r>
            </a:p>
            <a:p>
              <a:pPr algn="ctr"/>
              <a:r>
                <a:rPr lang="en-AU" sz="800" dirty="0" err="1" smtClean="0">
                  <a:solidFill>
                    <a:schemeClr val="tx1"/>
                  </a:solidFill>
                </a:rPr>
                <a:t>netCDF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7523439" y="3005520"/>
              <a:ext cx="504056" cy="70801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tx1"/>
                  </a:solidFill>
                </a:rPr>
                <a:t>L6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Document 66"/>
            <p:cNvSpPr/>
            <p:nvPr/>
          </p:nvSpPr>
          <p:spPr>
            <a:xfrm>
              <a:off x="7443563" y="2276872"/>
              <a:ext cx="657324" cy="3783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L6 control file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Flowchart: Document 67"/>
            <p:cNvSpPr/>
            <p:nvPr/>
          </p:nvSpPr>
          <p:spPr>
            <a:xfrm>
              <a:off x="6427662" y="2276872"/>
              <a:ext cx="658968" cy="37839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L5 control file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8" idx="2"/>
              <a:endCxn id="64" idx="0"/>
            </p:cNvCxnSpPr>
            <p:nvPr/>
          </p:nvCxnSpPr>
          <p:spPr>
            <a:xfrm>
              <a:off x="6757146" y="2630248"/>
              <a:ext cx="11098" cy="37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4" idx="2"/>
              <a:endCxn id="65" idx="0"/>
            </p:cNvCxnSpPr>
            <p:nvPr/>
          </p:nvCxnSpPr>
          <p:spPr>
            <a:xfrm flipH="1">
              <a:off x="6766600" y="3713532"/>
              <a:ext cx="1644" cy="361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7" idx="2"/>
              <a:endCxn id="66" idx="0"/>
            </p:cNvCxnSpPr>
            <p:nvPr/>
          </p:nvCxnSpPr>
          <p:spPr>
            <a:xfrm>
              <a:off x="7772225" y="2630248"/>
              <a:ext cx="3242" cy="375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Document 72"/>
            <p:cNvSpPr/>
            <p:nvPr/>
          </p:nvSpPr>
          <p:spPr>
            <a:xfrm>
              <a:off x="7415427" y="4074547"/>
              <a:ext cx="720080" cy="444502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L6</a:t>
              </a:r>
            </a:p>
            <a:p>
              <a:pPr algn="ctr"/>
              <a:r>
                <a:rPr lang="en-AU" sz="800" dirty="0" err="1" smtClean="0">
                  <a:solidFill>
                    <a:schemeClr val="tx1"/>
                  </a:solidFill>
                </a:rPr>
                <a:t>netCDF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56" idx="2"/>
              <a:endCxn id="63" idx="0"/>
            </p:cNvCxnSpPr>
            <p:nvPr/>
          </p:nvCxnSpPr>
          <p:spPr>
            <a:xfrm>
              <a:off x="5687235" y="3713531"/>
              <a:ext cx="0" cy="361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6" idx="2"/>
              <a:endCxn id="73" idx="0"/>
            </p:cNvCxnSpPr>
            <p:nvPr/>
          </p:nvCxnSpPr>
          <p:spPr>
            <a:xfrm>
              <a:off x="7775467" y="3713532"/>
              <a:ext cx="0" cy="361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2051720" y="2817883"/>
              <a:ext cx="6192688" cy="1115174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2" name="Straight Arrow Connector 91"/>
            <p:cNvCxnSpPr>
              <a:stCxn id="7" idx="1"/>
              <a:endCxn id="6" idx="3"/>
            </p:cNvCxnSpPr>
            <p:nvPr/>
          </p:nvCxnSpPr>
          <p:spPr>
            <a:xfrm flipH="1" flipV="1">
              <a:off x="1747428" y="5553236"/>
              <a:ext cx="788404" cy="1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0"/>
              <a:endCxn id="8" idx="2"/>
            </p:cNvCxnSpPr>
            <p:nvPr/>
          </p:nvCxnSpPr>
          <p:spPr>
            <a:xfrm flipV="1">
              <a:off x="1207368" y="4829608"/>
              <a:ext cx="0" cy="5076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" idx="0"/>
              <a:endCxn id="9" idx="2"/>
            </p:cNvCxnSpPr>
            <p:nvPr/>
          </p:nvCxnSpPr>
          <p:spPr>
            <a:xfrm flipH="1" flipV="1">
              <a:off x="1200030" y="3724158"/>
              <a:ext cx="7338" cy="6010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28" idx="2"/>
              <a:endCxn id="9" idx="0"/>
            </p:cNvCxnSpPr>
            <p:nvPr/>
          </p:nvCxnSpPr>
          <p:spPr>
            <a:xfrm flipH="1">
              <a:off x="1200030" y="2252328"/>
              <a:ext cx="543" cy="698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106" idx="3"/>
              <a:endCxn id="27" idx="1"/>
            </p:cNvCxnSpPr>
            <p:nvPr/>
          </p:nvCxnSpPr>
          <p:spPr>
            <a:xfrm flipV="1">
              <a:off x="2886990" y="3359526"/>
              <a:ext cx="481838" cy="937272"/>
            </a:xfrm>
            <a:prstGeom prst="bentConnector3">
              <a:avLst>
                <a:gd name="adj1" fmla="val 3394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Multidocument 105"/>
            <p:cNvSpPr/>
            <p:nvPr/>
          </p:nvSpPr>
          <p:spPr>
            <a:xfrm>
              <a:off x="2144016" y="4074547"/>
              <a:ext cx="742974" cy="44450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L1</a:t>
              </a:r>
            </a:p>
            <a:p>
              <a:pPr algn="ctr"/>
              <a:r>
                <a:rPr lang="en-AU" sz="800" dirty="0" err="1" smtClean="0">
                  <a:solidFill>
                    <a:schemeClr val="tx1"/>
                  </a:solidFill>
                </a:rPr>
                <a:t>netCDF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0" idx="2"/>
              <a:endCxn id="106" idx="0"/>
            </p:cNvCxnSpPr>
            <p:nvPr/>
          </p:nvCxnSpPr>
          <p:spPr>
            <a:xfrm>
              <a:off x="2564741" y="3713532"/>
              <a:ext cx="1876" cy="361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Multidocument 116"/>
            <p:cNvSpPr/>
            <p:nvPr/>
          </p:nvSpPr>
          <p:spPr>
            <a:xfrm>
              <a:off x="3200131" y="4074546"/>
              <a:ext cx="742974" cy="44450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L2</a:t>
              </a:r>
            </a:p>
            <a:p>
              <a:pPr algn="ctr"/>
              <a:r>
                <a:rPr lang="en-AU" sz="800" dirty="0" err="1" smtClean="0">
                  <a:solidFill>
                    <a:schemeClr val="tx1"/>
                  </a:solidFill>
                </a:rPr>
                <a:t>netCDF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Flowchart: Multidocument 117"/>
            <p:cNvSpPr/>
            <p:nvPr/>
          </p:nvSpPr>
          <p:spPr>
            <a:xfrm>
              <a:off x="4224117" y="4074547"/>
              <a:ext cx="742974" cy="44450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L3</a:t>
              </a:r>
            </a:p>
            <a:p>
              <a:pPr algn="ctr"/>
              <a:r>
                <a:rPr lang="en-AU" sz="800" dirty="0" err="1" smtClean="0">
                  <a:solidFill>
                    <a:schemeClr val="tx1"/>
                  </a:solidFill>
                </a:rPr>
                <a:t>netCDF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979712" y="2060848"/>
              <a:ext cx="3168352" cy="280200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5182423" y="2060848"/>
              <a:ext cx="3168352" cy="2802002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890507" y="1582476"/>
              <a:ext cx="138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rgbClr val="FF0000"/>
                  </a:solidFill>
                </a:rPr>
                <a:t>Yearly files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27" idx="2"/>
              <a:endCxn id="117" idx="0"/>
            </p:cNvCxnSpPr>
            <p:nvPr/>
          </p:nvCxnSpPr>
          <p:spPr>
            <a:xfrm>
              <a:off x="3620856" y="3713532"/>
              <a:ext cx="1876" cy="361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17" idx="3"/>
              <a:endCxn id="54" idx="1"/>
            </p:cNvCxnSpPr>
            <p:nvPr/>
          </p:nvCxnSpPr>
          <p:spPr>
            <a:xfrm flipV="1">
              <a:off x="3943105" y="3359525"/>
              <a:ext cx="449709" cy="937272"/>
            </a:xfrm>
            <a:prstGeom prst="bentConnector3">
              <a:avLst>
                <a:gd name="adj1" fmla="val 343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54" idx="2"/>
              <a:endCxn id="118" idx="0"/>
            </p:cNvCxnSpPr>
            <p:nvPr/>
          </p:nvCxnSpPr>
          <p:spPr>
            <a:xfrm>
              <a:off x="4644842" y="3713531"/>
              <a:ext cx="1876" cy="361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580112" y="1582476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rgbClr val="00B0F0"/>
                  </a:solidFill>
                </a:rPr>
                <a:t>Multiple year files</a:t>
              </a:r>
              <a:endParaRPr lang="en-AU" dirty="0">
                <a:solidFill>
                  <a:srgbClr val="00B0F0"/>
                </a:solidFill>
              </a:endParaRPr>
            </a:p>
          </p:txBody>
        </p:sp>
        <p:cxnSp>
          <p:nvCxnSpPr>
            <p:cNvPr id="142" name="Elbow Connector 141"/>
            <p:cNvCxnSpPr>
              <a:stCxn id="118" idx="3"/>
              <a:endCxn id="56" idx="1"/>
            </p:cNvCxnSpPr>
            <p:nvPr/>
          </p:nvCxnSpPr>
          <p:spPr>
            <a:xfrm flipV="1">
              <a:off x="4967091" y="3359525"/>
              <a:ext cx="468116" cy="937273"/>
            </a:xfrm>
            <a:prstGeom prst="bentConnector3">
              <a:avLst>
                <a:gd name="adj1" fmla="val 2746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63" idx="3"/>
              <a:endCxn id="64" idx="1"/>
            </p:cNvCxnSpPr>
            <p:nvPr/>
          </p:nvCxnSpPr>
          <p:spPr>
            <a:xfrm flipV="1">
              <a:off x="6047275" y="3359526"/>
              <a:ext cx="468941" cy="93727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/>
            <p:cNvCxnSpPr>
              <a:stCxn id="65" idx="3"/>
              <a:endCxn id="66" idx="1"/>
            </p:cNvCxnSpPr>
            <p:nvPr/>
          </p:nvCxnSpPr>
          <p:spPr>
            <a:xfrm flipV="1">
              <a:off x="7126640" y="3359526"/>
              <a:ext cx="396799" cy="93727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3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netCDF</a:t>
            </a:r>
            <a:r>
              <a:rPr lang="en-AU" dirty="0" smtClean="0"/>
              <a:t>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en-AU" dirty="0" smtClean="0"/>
              <a:t>Platform independent binary file.</a:t>
            </a:r>
          </a:p>
          <a:p>
            <a:r>
              <a:rPr lang="en-AU" dirty="0" smtClean="0"/>
              <a:t>Widely used by modelling communities.</a:t>
            </a:r>
          </a:p>
          <a:p>
            <a:r>
              <a:rPr lang="en-AU" dirty="0"/>
              <a:t>Metadata </a:t>
            </a:r>
            <a:r>
              <a:rPr lang="en-AU" dirty="0" smtClean="0"/>
              <a:t>packaged </a:t>
            </a:r>
            <a:r>
              <a:rPr lang="en-AU" dirty="0"/>
              <a:t>with data.</a:t>
            </a:r>
          </a:p>
          <a:p>
            <a:r>
              <a:rPr lang="en-AU" dirty="0" err="1" smtClean="0"/>
              <a:t>PyFluxPro</a:t>
            </a:r>
            <a:r>
              <a:rPr lang="en-AU" dirty="0" smtClean="0"/>
              <a:t> netCDF files;</a:t>
            </a:r>
          </a:p>
          <a:p>
            <a:pPr lvl="1"/>
            <a:r>
              <a:rPr lang="en-AU" dirty="0" smtClean="0"/>
              <a:t>Compliant with CF Metadata Conventions;</a:t>
            </a:r>
          </a:p>
          <a:p>
            <a:pPr lvl="2"/>
            <a:r>
              <a:rPr lang="en-AU" dirty="0" smtClean="0"/>
              <a:t>Controlled vocabulary for metadata.</a:t>
            </a:r>
          </a:p>
          <a:p>
            <a:pPr lvl="1"/>
            <a:r>
              <a:rPr lang="en-AU" dirty="0" smtClean="0"/>
              <a:t>Standardised set of global and variable attributes (metadata).</a:t>
            </a:r>
          </a:p>
          <a:p>
            <a:pPr lvl="1"/>
            <a:r>
              <a:rPr lang="en-AU" dirty="0" smtClean="0"/>
              <a:t>Standardised variable names.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processing levels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5613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L1 Details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Conversion of input files to </a:t>
            </a:r>
            <a:r>
              <a:rPr lang="en-AU" dirty="0" err="1" smtClean="0"/>
              <a:t>PyFluxPro</a:t>
            </a:r>
            <a:r>
              <a:rPr lang="en-AU" dirty="0" smtClean="0"/>
              <a:t> netCDF files;</a:t>
            </a:r>
          </a:p>
          <a:p>
            <a:pPr lvl="1"/>
            <a:r>
              <a:rPr lang="en-AU" dirty="0" smtClean="0"/>
              <a:t>Standardising the input format to </a:t>
            </a:r>
            <a:r>
              <a:rPr lang="en-AU" dirty="0" err="1" smtClean="0"/>
              <a:t>PyFluxPro</a:t>
            </a:r>
            <a:r>
              <a:rPr lang="en-AU" dirty="0" smtClean="0"/>
              <a:t>.</a:t>
            </a:r>
          </a:p>
          <a:p>
            <a:r>
              <a:rPr lang="en-AU" dirty="0" smtClean="0"/>
              <a:t>Addition of metadata to the data stream;</a:t>
            </a:r>
          </a:p>
          <a:p>
            <a:pPr lvl="1"/>
            <a:r>
              <a:rPr lang="en-AU" dirty="0" smtClean="0"/>
              <a:t>Global attributes to describe data set;</a:t>
            </a:r>
          </a:p>
          <a:p>
            <a:pPr lvl="2"/>
            <a:r>
              <a:rPr lang="en-AU" dirty="0" smtClean="0"/>
              <a:t>Site, contact, canopy, vegetation, soil …</a:t>
            </a:r>
          </a:p>
          <a:p>
            <a:pPr lvl="1"/>
            <a:r>
              <a:rPr lang="en-AU" dirty="0" smtClean="0"/>
              <a:t>Variable attributes to describe data;</a:t>
            </a:r>
          </a:p>
          <a:p>
            <a:pPr lvl="2"/>
            <a:r>
              <a:rPr lang="en-AU" dirty="0" err="1" smtClean="0"/>
              <a:t>standard_name</a:t>
            </a:r>
            <a:r>
              <a:rPr lang="en-AU" dirty="0" smtClean="0"/>
              <a:t>, </a:t>
            </a:r>
            <a:r>
              <a:rPr lang="en-AU" dirty="0" err="1" smtClean="0"/>
              <a:t>long_name</a:t>
            </a:r>
            <a:r>
              <a:rPr lang="en-AU" dirty="0" smtClean="0"/>
              <a:t>, height, instrument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L2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003232" cy="4525963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Quality control checks;</a:t>
            </a:r>
          </a:p>
          <a:p>
            <a:pPr lvl="1"/>
            <a:r>
              <a:rPr lang="en-AU" dirty="0" smtClean="0"/>
              <a:t>Plausible limits on data.</a:t>
            </a:r>
          </a:p>
          <a:p>
            <a:pPr lvl="1"/>
            <a:r>
              <a:rPr lang="en-AU" dirty="0" smtClean="0"/>
              <a:t>Rejection of outlying points.</a:t>
            </a:r>
          </a:p>
          <a:p>
            <a:pPr lvl="1"/>
            <a:r>
              <a:rPr lang="en-AU" dirty="0" smtClean="0"/>
              <a:t>Rejection of specific date periods.</a:t>
            </a:r>
          </a:p>
          <a:p>
            <a:pPr lvl="1"/>
            <a:r>
              <a:rPr lang="en-AU" dirty="0" smtClean="0"/>
              <a:t>Rejection of specific times.</a:t>
            </a:r>
          </a:p>
          <a:p>
            <a:pPr lvl="1"/>
            <a:r>
              <a:rPr lang="en-AU" dirty="0" smtClean="0"/>
              <a:t>Linear correction of calibration drifts.</a:t>
            </a:r>
          </a:p>
          <a:p>
            <a:pPr lvl="1"/>
            <a:r>
              <a:rPr lang="en-AU" dirty="0" smtClean="0"/>
              <a:t>Rejection of data based on CSAT and IRGA diagnostics.</a:t>
            </a:r>
          </a:p>
          <a:p>
            <a:r>
              <a:rPr lang="en-AU" dirty="0" smtClean="0"/>
              <a:t>QC checks written to variable attributes.</a:t>
            </a:r>
          </a:p>
          <a:p>
            <a:pPr lvl="1"/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Behind the Scenes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 sz="2800" dirty="0" smtClean="0"/>
              <a:t>Quality Control flags;</a:t>
            </a:r>
          </a:p>
          <a:p>
            <a:pPr lvl="1"/>
            <a:r>
              <a:rPr lang="en-AU" sz="2400" dirty="0" smtClean="0"/>
              <a:t>Every observation for every variable is assigned an integer QC flag.</a:t>
            </a:r>
          </a:p>
          <a:p>
            <a:pPr lvl="1"/>
            <a:r>
              <a:rPr lang="en-AU" sz="2400" dirty="0" smtClean="0"/>
              <a:t>Each integer QC flag value has a unique meaning.</a:t>
            </a:r>
          </a:p>
          <a:p>
            <a:pPr lvl="1"/>
            <a:r>
              <a:rPr lang="en-AU" sz="2400" dirty="0" smtClean="0"/>
              <a:t>QC flag value based on QC checks, processing options, gap filling etc.</a:t>
            </a:r>
          </a:p>
          <a:p>
            <a:r>
              <a:rPr lang="en-AU" sz="2800" dirty="0" smtClean="0"/>
              <a:t>Metadata;</a:t>
            </a:r>
          </a:p>
          <a:p>
            <a:pPr lvl="1"/>
            <a:r>
              <a:rPr lang="en-AU" sz="2400" dirty="0" smtClean="0"/>
              <a:t>Metadata travels with the data.</a:t>
            </a:r>
          </a:p>
          <a:p>
            <a:pPr lvl="1"/>
            <a:r>
              <a:rPr lang="en-AU" sz="2400" dirty="0" smtClean="0"/>
              <a:t>Metadata updated whenever something is done to the data.</a:t>
            </a:r>
          </a:p>
          <a:p>
            <a:pPr lvl="1"/>
            <a:r>
              <a:rPr lang="en-AU" sz="2400" dirty="0" smtClean="0"/>
              <a:t>Resulting file should be self-documenting.</a:t>
            </a:r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L3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449309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Post-processing and corrections;</a:t>
            </a:r>
          </a:p>
          <a:p>
            <a:pPr lvl="1"/>
            <a:r>
              <a:rPr lang="en-AU" dirty="0" smtClean="0"/>
              <a:t>Merge redundant measurements.</a:t>
            </a:r>
          </a:p>
          <a:p>
            <a:pPr lvl="1"/>
            <a:r>
              <a:rPr lang="en-AU" dirty="0" smtClean="0"/>
              <a:t>Calculate meteorological quantities.</a:t>
            </a:r>
          </a:p>
          <a:p>
            <a:pPr lvl="1"/>
            <a:r>
              <a:rPr lang="en-AU" dirty="0" smtClean="0"/>
              <a:t>2D coordinate rotation (if required).</a:t>
            </a:r>
          </a:p>
          <a:p>
            <a:pPr lvl="1"/>
            <a:r>
              <a:rPr lang="en-AU" dirty="0" err="1" smtClean="0"/>
              <a:t>Massman</a:t>
            </a:r>
            <a:r>
              <a:rPr lang="en-AU" dirty="0" smtClean="0"/>
              <a:t> frequency corrections.</a:t>
            </a:r>
          </a:p>
          <a:p>
            <a:pPr lvl="1"/>
            <a:r>
              <a:rPr lang="en-AU" dirty="0" smtClean="0"/>
              <a:t>Calculation of fluxes from </a:t>
            </a:r>
            <a:r>
              <a:rPr lang="en-AU" dirty="0" err="1" smtClean="0"/>
              <a:t>covariances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Application of WPL corrections (if required).</a:t>
            </a:r>
          </a:p>
          <a:p>
            <a:pPr lvl="1"/>
            <a:r>
              <a:rPr lang="en-AU" dirty="0" smtClean="0"/>
              <a:t>Calculation of net radiation, available energy, ground heat flux.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667308" y="5337212"/>
            <a:ext cx="1080120" cy="4320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 smtClean="0">
                <a:solidFill>
                  <a:schemeClr val="tx1"/>
                </a:solidFill>
              </a:rPr>
              <a:t>EddyPro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2535832" y="5158860"/>
            <a:ext cx="956047" cy="79208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Fast data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TOB3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734568" y="4325252"/>
            <a:ext cx="945599" cy="54006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_</a:t>
            </a:r>
            <a:r>
              <a:rPr lang="en-AU" sz="1200" dirty="0" err="1" smtClean="0">
                <a:solidFill>
                  <a:schemeClr val="tx1"/>
                </a:solidFill>
              </a:rPr>
              <a:t>fulloutput</a:t>
            </a:r>
            <a:endParaRPr lang="en-AU" sz="1200" dirty="0" smtClean="0">
              <a:solidFill>
                <a:schemeClr val="tx1"/>
              </a:solidFill>
            </a:endParaRP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CSV file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683568" y="2950812"/>
            <a:ext cx="1032923" cy="8280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L1 Excel spreadsheet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312713" y="3005520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766618" y="1628799"/>
            <a:ext cx="1008112" cy="6480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Slow data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TOA5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3368828" y="3005520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0" name="Flowchart: Document 39"/>
          <p:cNvSpPr/>
          <p:nvPr/>
        </p:nvSpPr>
        <p:spPr>
          <a:xfrm>
            <a:off x="3292194" y="2276872"/>
            <a:ext cx="657324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c</a:t>
            </a:r>
            <a:r>
              <a:rPr lang="en-AU" sz="800" dirty="0" smtClean="0">
                <a:solidFill>
                  <a:schemeClr val="tx1"/>
                </a:solidFill>
              </a:rPr>
              <a:t>ontrol file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3" name="Flowchart: Document 42"/>
          <p:cNvSpPr/>
          <p:nvPr/>
        </p:nvSpPr>
        <p:spPr>
          <a:xfrm>
            <a:off x="2238975" y="2276872"/>
            <a:ext cx="651532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L1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c</a:t>
            </a:r>
            <a:r>
              <a:rPr lang="en-AU" sz="800" dirty="0" smtClean="0">
                <a:solidFill>
                  <a:schemeClr val="tx1"/>
                </a:solidFill>
              </a:rPr>
              <a:t>ontrol file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1716491" y="3359526"/>
            <a:ext cx="596222" cy="5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10" idx="0"/>
          </p:cNvCxnSpPr>
          <p:nvPr/>
        </p:nvCxnSpPr>
        <p:spPr>
          <a:xfrm>
            <a:off x="2564741" y="2630248"/>
            <a:ext cx="0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7" idx="0"/>
          </p:cNvCxnSpPr>
          <p:nvPr/>
        </p:nvCxnSpPr>
        <p:spPr>
          <a:xfrm>
            <a:off x="3620856" y="2630248"/>
            <a:ext cx="0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4392814" y="3005519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5435207" y="3005519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7" name="Flowchart: Document 56"/>
          <p:cNvSpPr/>
          <p:nvPr/>
        </p:nvSpPr>
        <p:spPr>
          <a:xfrm>
            <a:off x="5354781" y="2276871"/>
            <a:ext cx="657324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L4 control file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4308525" y="2276871"/>
            <a:ext cx="668771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c</a:t>
            </a:r>
            <a:r>
              <a:rPr lang="en-AU" sz="800" dirty="0" smtClean="0">
                <a:solidFill>
                  <a:schemeClr val="tx1"/>
                </a:solidFill>
              </a:rPr>
              <a:t>ontrol file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2"/>
            <a:endCxn id="54" idx="0"/>
          </p:cNvCxnSpPr>
          <p:nvPr/>
        </p:nvCxnSpPr>
        <p:spPr>
          <a:xfrm>
            <a:off x="4642911" y="2630247"/>
            <a:ext cx="1931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2"/>
            <a:endCxn id="56" idx="0"/>
          </p:cNvCxnSpPr>
          <p:nvPr/>
        </p:nvCxnSpPr>
        <p:spPr>
          <a:xfrm>
            <a:off x="5683443" y="2630247"/>
            <a:ext cx="3792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ocument 62"/>
          <p:cNvSpPr/>
          <p:nvPr/>
        </p:nvSpPr>
        <p:spPr>
          <a:xfrm>
            <a:off x="5327195" y="4074546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netCDF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6516216" y="3005520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5" name="Flowchart: Document 64"/>
          <p:cNvSpPr/>
          <p:nvPr/>
        </p:nvSpPr>
        <p:spPr>
          <a:xfrm>
            <a:off x="6406560" y="4074547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L5</a:t>
            </a:r>
          </a:p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netCDF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6" name="Flowchart: Process 65"/>
          <p:cNvSpPr/>
          <p:nvPr/>
        </p:nvSpPr>
        <p:spPr>
          <a:xfrm>
            <a:off x="7523439" y="3005520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L6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7" name="Flowchart: Document 66"/>
          <p:cNvSpPr/>
          <p:nvPr/>
        </p:nvSpPr>
        <p:spPr>
          <a:xfrm>
            <a:off x="7443563" y="2276872"/>
            <a:ext cx="657324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L6 control file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8" name="Flowchart: Document 67"/>
          <p:cNvSpPr/>
          <p:nvPr/>
        </p:nvSpPr>
        <p:spPr>
          <a:xfrm>
            <a:off x="6427662" y="2276872"/>
            <a:ext cx="658968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L5 control file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8" idx="2"/>
            <a:endCxn id="64" idx="0"/>
          </p:cNvCxnSpPr>
          <p:nvPr/>
        </p:nvCxnSpPr>
        <p:spPr>
          <a:xfrm>
            <a:off x="6757146" y="2630248"/>
            <a:ext cx="11098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 flipH="1">
            <a:off x="6766600" y="3713532"/>
            <a:ext cx="1644" cy="36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2"/>
            <a:endCxn id="66" idx="0"/>
          </p:cNvCxnSpPr>
          <p:nvPr/>
        </p:nvCxnSpPr>
        <p:spPr>
          <a:xfrm>
            <a:off x="7772225" y="2630248"/>
            <a:ext cx="3242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15427" y="4074547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L6</a:t>
            </a:r>
          </a:p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netCDF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6" idx="2"/>
            <a:endCxn id="63" idx="0"/>
          </p:cNvCxnSpPr>
          <p:nvPr/>
        </p:nvCxnSpPr>
        <p:spPr>
          <a:xfrm>
            <a:off x="5687235" y="3713531"/>
            <a:ext cx="0" cy="36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6" idx="2"/>
            <a:endCxn id="73" idx="0"/>
          </p:cNvCxnSpPr>
          <p:nvPr/>
        </p:nvCxnSpPr>
        <p:spPr>
          <a:xfrm>
            <a:off x="7775467" y="3713532"/>
            <a:ext cx="0" cy="36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2051720" y="2817883"/>
            <a:ext cx="6192688" cy="111517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Data Flow</a:t>
            </a:r>
            <a:endParaRPr lang="en-AU" dirty="0"/>
          </a:p>
        </p:txBody>
      </p:sp>
      <p:cxnSp>
        <p:nvCxnSpPr>
          <p:cNvPr id="92" name="Straight Arrow Connector 91"/>
          <p:cNvCxnSpPr>
            <a:stCxn id="7" idx="1"/>
            <a:endCxn id="6" idx="3"/>
          </p:cNvCxnSpPr>
          <p:nvPr/>
        </p:nvCxnSpPr>
        <p:spPr>
          <a:xfrm flipH="1" flipV="1">
            <a:off x="1747428" y="5553236"/>
            <a:ext cx="788404" cy="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8" idx="2"/>
          </p:cNvCxnSpPr>
          <p:nvPr/>
        </p:nvCxnSpPr>
        <p:spPr>
          <a:xfrm flipV="1">
            <a:off x="1207368" y="4829608"/>
            <a:ext cx="0" cy="50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" idx="0"/>
            <a:endCxn id="9" idx="2"/>
          </p:cNvCxnSpPr>
          <p:nvPr/>
        </p:nvCxnSpPr>
        <p:spPr>
          <a:xfrm flipH="1" flipV="1">
            <a:off x="1200030" y="3724158"/>
            <a:ext cx="7338" cy="601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8" idx="2"/>
            <a:endCxn id="9" idx="0"/>
          </p:cNvCxnSpPr>
          <p:nvPr/>
        </p:nvCxnSpPr>
        <p:spPr>
          <a:xfrm flipH="1">
            <a:off x="1200030" y="2252328"/>
            <a:ext cx="543" cy="69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6" idx="3"/>
            <a:endCxn id="27" idx="1"/>
          </p:cNvCxnSpPr>
          <p:nvPr/>
        </p:nvCxnSpPr>
        <p:spPr>
          <a:xfrm flipV="1">
            <a:off x="2886990" y="3359526"/>
            <a:ext cx="481838" cy="937272"/>
          </a:xfrm>
          <a:prstGeom prst="bentConnector3">
            <a:avLst>
              <a:gd name="adj1" fmla="val 33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Multidocument 105"/>
          <p:cNvSpPr/>
          <p:nvPr/>
        </p:nvSpPr>
        <p:spPr>
          <a:xfrm>
            <a:off x="2144016" y="4074547"/>
            <a:ext cx="742974" cy="44450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L1</a:t>
            </a:r>
          </a:p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netCDF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10" idx="2"/>
            <a:endCxn id="106" idx="0"/>
          </p:cNvCxnSpPr>
          <p:nvPr/>
        </p:nvCxnSpPr>
        <p:spPr>
          <a:xfrm>
            <a:off x="2564741" y="3713532"/>
            <a:ext cx="1876" cy="36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ultidocument 116"/>
          <p:cNvSpPr/>
          <p:nvPr/>
        </p:nvSpPr>
        <p:spPr>
          <a:xfrm>
            <a:off x="3200131" y="4074546"/>
            <a:ext cx="742974" cy="44450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L2</a:t>
            </a:r>
          </a:p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netCDF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18" name="Flowchart: Multidocument 117"/>
          <p:cNvSpPr/>
          <p:nvPr/>
        </p:nvSpPr>
        <p:spPr>
          <a:xfrm>
            <a:off x="4224117" y="4074547"/>
            <a:ext cx="742974" cy="44450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netCDF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979712" y="2060848"/>
            <a:ext cx="3168352" cy="280200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ounded Rectangle 119"/>
          <p:cNvSpPr/>
          <p:nvPr/>
        </p:nvSpPr>
        <p:spPr>
          <a:xfrm>
            <a:off x="5182423" y="2060848"/>
            <a:ext cx="3168352" cy="2802002"/>
          </a:xfrm>
          <a:prstGeom prst="round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890507" y="1582476"/>
            <a:ext cx="138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Yearly files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23" name="Straight Arrow Connector 122"/>
          <p:cNvCxnSpPr>
            <a:stCxn id="27" idx="2"/>
            <a:endCxn id="117" idx="0"/>
          </p:cNvCxnSpPr>
          <p:nvPr/>
        </p:nvCxnSpPr>
        <p:spPr>
          <a:xfrm>
            <a:off x="3620856" y="3713532"/>
            <a:ext cx="1876" cy="36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17" idx="3"/>
            <a:endCxn id="54" idx="1"/>
          </p:cNvCxnSpPr>
          <p:nvPr/>
        </p:nvCxnSpPr>
        <p:spPr>
          <a:xfrm flipV="1">
            <a:off x="3943105" y="3359525"/>
            <a:ext cx="449709" cy="937272"/>
          </a:xfrm>
          <a:prstGeom prst="bentConnector3">
            <a:avLst>
              <a:gd name="adj1" fmla="val 343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54" idx="2"/>
            <a:endCxn id="118" idx="0"/>
          </p:cNvCxnSpPr>
          <p:nvPr/>
        </p:nvCxnSpPr>
        <p:spPr>
          <a:xfrm>
            <a:off x="4644842" y="3713531"/>
            <a:ext cx="1876" cy="361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580112" y="15824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Multiple year files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42" name="Elbow Connector 141"/>
          <p:cNvCxnSpPr>
            <a:stCxn id="118" idx="3"/>
            <a:endCxn id="56" idx="1"/>
          </p:cNvCxnSpPr>
          <p:nvPr/>
        </p:nvCxnSpPr>
        <p:spPr>
          <a:xfrm flipV="1">
            <a:off x="4967091" y="3359525"/>
            <a:ext cx="468116" cy="937273"/>
          </a:xfrm>
          <a:prstGeom prst="bentConnector3">
            <a:avLst>
              <a:gd name="adj1" fmla="val 27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63" idx="3"/>
            <a:endCxn id="64" idx="1"/>
          </p:cNvCxnSpPr>
          <p:nvPr/>
        </p:nvCxnSpPr>
        <p:spPr>
          <a:xfrm flipV="1">
            <a:off x="6047275" y="3359526"/>
            <a:ext cx="468941" cy="9372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65" idx="3"/>
            <a:endCxn id="66" idx="1"/>
          </p:cNvCxnSpPr>
          <p:nvPr/>
        </p:nvCxnSpPr>
        <p:spPr>
          <a:xfrm flipV="1">
            <a:off x="7126640" y="3359526"/>
            <a:ext cx="396799" cy="9372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88024" y="1844824"/>
            <a:ext cx="792088" cy="323858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4392814" y="5446094"/>
            <a:ext cx="17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See next slide for details</a:t>
            </a:r>
            <a:endParaRPr lang="en-AU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5038059" y="4479278"/>
            <a:ext cx="328799" cy="1619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82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L3 to L4 Data Flow</a:t>
            </a:r>
            <a:endParaRPr lang="en-AU" dirty="0"/>
          </a:p>
        </p:txBody>
      </p:sp>
      <p:sp>
        <p:nvSpPr>
          <p:cNvPr id="3" name="Flowchart: Process 2"/>
          <p:cNvSpPr/>
          <p:nvPr/>
        </p:nvSpPr>
        <p:spPr>
          <a:xfrm>
            <a:off x="1428329" y="2683629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1344040" y="1954981"/>
            <a:ext cx="668771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Control file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1678426" y="2308357"/>
            <a:ext cx="1931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ultidocument 5"/>
          <p:cNvSpPr/>
          <p:nvPr/>
        </p:nvSpPr>
        <p:spPr>
          <a:xfrm>
            <a:off x="1259632" y="3752657"/>
            <a:ext cx="742974" cy="44450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AU" sz="700" dirty="0" err="1" smtClean="0">
                <a:solidFill>
                  <a:schemeClr val="tx1"/>
                </a:solidFill>
              </a:rPr>
              <a:t>netCDF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1680357" y="3391641"/>
            <a:ext cx="1876" cy="361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747671" y="2683629"/>
            <a:ext cx="504056" cy="7080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L4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667245" y="1954981"/>
            <a:ext cx="657324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L4 control file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  <a:endCxn id="8" idx="0"/>
          </p:cNvCxnSpPr>
          <p:nvPr/>
        </p:nvCxnSpPr>
        <p:spPr>
          <a:xfrm>
            <a:off x="5995907" y="2308357"/>
            <a:ext cx="3792" cy="3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/>
          <p:cNvSpPr/>
          <p:nvPr/>
        </p:nvSpPr>
        <p:spPr>
          <a:xfrm>
            <a:off x="5639659" y="3752656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L4</a:t>
            </a:r>
          </a:p>
          <a:p>
            <a:pPr algn="ctr"/>
            <a:r>
              <a:rPr lang="en-AU" sz="700" dirty="0" err="1" smtClean="0">
                <a:solidFill>
                  <a:schemeClr val="tx1"/>
                </a:solidFill>
              </a:rPr>
              <a:t>netCDF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  <a:endCxn id="11" idx="0"/>
          </p:cNvCxnSpPr>
          <p:nvPr/>
        </p:nvCxnSpPr>
        <p:spPr>
          <a:xfrm>
            <a:off x="5999699" y="3391641"/>
            <a:ext cx="0" cy="36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509207" y="2811267"/>
            <a:ext cx="1080120" cy="4528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Concatenate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057379" y="2823106"/>
            <a:ext cx="1080120" cy="4528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Climatology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2689227" y="3752710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L3</a:t>
            </a:r>
          </a:p>
          <a:p>
            <a:pPr algn="ctr"/>
            <a:r>
              <a:rPr lang="en-AU" sz="700" dirty="0" err="1" smtClean="0">
                <a:solidFill>
                  <a:schemeClr val="tx1"/>
                </a:solidFill>
              </a:rPr>
              <a:t>netCDF</a:t>
            </a:r>
            <a:endParaRPr lang="en-AU" sz="7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4038429" y="5136397"/>
            <a:ext cx="1080120" cy="4528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u* threshold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detection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3" idx="1"/>
          </p:cNvCxnSpPr>
          <p:nvPr/>
        </p:nvCxnSpPr>
        <p:spPr>
          <a:xfrm flipV="1">
            <a:off x="2002606" y="3037689"/>
            <a:ext cx="506601" cy="937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5" idx="0"/>
          </p:cNvCxnSpPr>
          <p:nvPr/>
        </p:nvCxnSpPr>
        <p:spPr>
          <a:xfrm>
            <a:off x="3049267" y="3264110"/>
            <a:ext cx="0" cy="48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2645355" y="1955034"/>
            <a:ext cx="814858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Concatenation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Control file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13" idx="0"/>
          </p:cNvCxnSpPr>
          <p:nvPr/>
        </p:nvCxnSpPr>
        <p:spPr>
          <a:xfrm flipH="1">
            <a:off x="3049267" y="2308410"/>
            <a:ext cx="3517" cy="50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6" idx="1"/>
          </p:cNvCxnSpPr>
          <p:nvPr/>
        </p:nvCxnSpPr>
        <p:spPr>
          <a:xfrm rot="16200000" flipH="1">
            <a:off x="2946351" y="4270741"/>
            <a:ext cx="1194994" cy="9891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/>
          <p:cNvSpPr/>
          <p:nvPr/>
        </p:nvSpPr>
        <p:spPr>
          <a:xfrm>
            <a:off x="4237399" y="3424681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Climatology Excel spreadsheet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5891687" y="5136397"/>
            <a:ext cx="720080" cy="4445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u* results Excel spreadsheet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5" idx="3"/>
            <a:endCxn id="14" idx="1"/>
          </p:cNvCxnSpPr>
          <p:nvPr/>
        </p:nvCxnSpPr>
        <p:spPr>
          <a:xfrm flipV="1">
            <a:off x="3409307" y="3049528"/>
            <a:ext cx="648072" cy="9254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8" idx="1"/>
          </p:cNvCxnSpPr>
          <p:nvPr/>
        </p:nvCxnSpPr>
        <p:spPr>
          <a:xfrm flipV="1">
            <a:off x="3409307" y="3037635"/>
            <a:ext cx="2338364" cy="937326"/>
          </a:xfrm>
          <a:prstGeom prst="bentConnector3">
            <a:avLst>
              <a:gd name="adj1" fmla="val 860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8" idx="1"/>
          </p:cNvCxnSpPr>
          <p:nvPr/>
        </p:nvCxnSpPr>
        <p:spPr>
          <a:xfrm flipV="1">
            <a:off x="4957479" y="3037635"/>
            <a:ext cx="790192" cy="609297"/>
          </a:xfrm>
          <a:prstGeom prst="bentConnector3">
            <a:avLst>
              <a:gd name="adj1" fmla="val 58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31" idx="0"/>
          </p:cNvCxnSpPr>
          <p:nvPr/>
        </p:nvCxnSpPr>
        <p:spPr>
          <a:xfrm>
            <a:off x="4597439" y="3275949"/>
            <a:ext cx="0" cy="148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ocument 49"/>
          <p:cNvSpPr/>
          <p:nvPr/>
        </p:nvSpPr>
        <p:spPr>
          <a:xfrm>
            <a:off x="4194361" y="1955034"/>
            <a:ext cx="814858" cy="378392"/>
          </a:xfrm>
          <a:prstGeom prst="flowChartDocument">
            <a:avLst/>
          </a:prstGeom>
          <a:noFill/>
          <a:ln cap="flat"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Climatology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Control file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2"/>
            <a:endCxn id="14" idx="0"/>
          </p:cNvCxnSpPr>
          <p:nvPr/>
        </p:nvCxnSpPr>
        <p:spPr>
          <a:xfrm flipH="1">
            <a:off x="4597439" y="2308410"/>
            <a:ext cx="4351" cy="514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3"/>
            <a:endCxn id="32" idx="1"/>
          </p:cNvCxnSpPr>
          <p:nvPr/>
        </p:nvCxnSpPr>
        <p:spPr>
          <a:xfrm flipV="1">
            <a:off x="5118549" y="5358648"/>
            <a:ext cx="773138" cy="4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4171060" y="4386929"/>
            <a:ext cx="814858" cy="378392"/>
          </a:xfrm>
          <a:prstGeom prst="flowChartDocument">
            <a:avLst/>
          </a:prstGeom>
          <a:noFill/>
          <a:ln cap="flat"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u* threshold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Control file</a:t>
            </a:r>
            <a:endParaRPr lang="en-AU" sz="7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2"/>
            <a:endCxn id="16" idx="0"/>
          </p:cNvCxnSpPr>
          <p:nvPr/>
        </p:nvCxnSpPr>
        <p:spPr>
          <a:xfrm>
            <a:off x="4578489" y="4740305"/>
            <a:ext cx="0" cy="396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eparation 62"/>
          <p:cNvSpPr/>
          <p:nvPr/>
        </p:nvSpPr>
        <p:spPr>
          <a:xfrm>
            <a:off x="7081715" y="5136397"/>
            <a:ext cx="864096" cy="444502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To L6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5" name="Flowchart: Preparation 64"/>
          <p:cNvSpPr/>
          <p:nvPr/>
        </p:nvSpPr>
        <p:spPr>
          <a:xfrm>
            <a:off x="7081715" y="2779006"/>
            <a:ext cx="864096" cy="444502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To L5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2" idx="3"/>
            <a:endCxn id="63" idx="1"/>
          </p:cNvCxnSpPr>
          <p:nvPr/>
        </p:nvCxnSpPr>
        <p:spPr>
          <a:xfrm>
            <a:off x="6611767" y="5358648"/>
            <a:ext cx="469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1" idx="3"/>
            <a:endCxn id="65" idx="1"/>
          </p:cNvCxnSpPr>
          <p:nvPr/>
        </p:nvCxnSpPr>
        <p:spPr>
          <a:xfrm flipV="1">
            <a:off x="6359739" y="3001257"/>
            <a:ext cx="721976" cy="9736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ocument 70"/>
          <p:cNvSpPr/>
          <p:nvPr/>
        </p:nvSpPr>
        <p:spPr>
          <a:xfrm>
            <a:off x="3258553" y="6259604"/>
            <a:ext cx="665159" cy="378392"/>
          </a:xfrm>
          <a:prstGeom prst="flowChartDocument">
            <a:avLst/>
          </a:prstGeom>
          <a:noFill/>
          <a:ln cap="flat"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 smtClean="0">
              <a:solidFill>
                <a:schemeClr val="tx1"/>
              </a:solidFill>
            </a:endParaRPr>
          </a:p>
        </p:txBody>
      </p:sp>
      <p:sp>
        <p:nvSpPr>
          <p:cNvPr id="72" name="Flowchart: Document 71"/>
          <p:cNvSpPr/>
          <p:nvPr/>
        </p:nvSpPr>
        <p:spPr>
          <a:xfrm>
            <a:off x="3254941" y="5815706"/>
            <a:ext cx="668771" cy="37839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 smtClean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57379" y="5812327"/>
            <a:ext cx="194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User supplied control file</a:t>
            </a:r>
            <a:endParaRPr lang="en-A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117617" y="6310301"/>
            <a:ext cx="154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Standard control file</a:t>
            </a:r>
            <a:endParaRPr lang="en-AU" sz="12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123728" y="1268760"/>
            <a:ext cx="0" cy="41764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144" y="1340768"/>
            <a:ext cx="128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Yearly files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37919" y="1340768"/>
            <a:ext cx="211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Multiple year files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5410944" cy="434908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Description of </a:t>
            </a:r>
            <a:r>
              <a:rPr lang="en-AU" dirty="0" err="1" smtClean="0"/>
              <a:t>PyFluxPro</a:t>
            </a:r>
            <a:endParaRPr lang="en-AU" dirty="0" smtClean="0"/>
          </a:p>
          <a:p>
            <a:r>
              <a:rPr lang="en-AU" dirty="0" smtClean="0"/>
              <a:t>Processing levels</a:t>
            </a:r>
          </a:p>
          <a:p>
            <a:r>
              <a:rPr lang="en-AU" dirty="0" smtClean="0"/>
              <a:t>Quality control checks</a:t>
            </a:r>
          </a:p>
          <a:p>
            <a:r>
              <a:rPr lang="en-AU" dirty="0" smtClean="0"/>
              <a:t>Post-processing corrections</a:t>
            </a:r>
          </a:p>
          <a:p>
            <a:r>
              <a:rPr lang="en-AU" dirty="0" smtClean="0"/>
              <a:t>Gap filling strategies</a:t>
            </a:r>
          </a:p>
          <a:p>
            <a:r>
              <a:rPr lang="en-AU" dirty="0" smtClean="0"/>
              <a:t>Partitioning strategies</a:t>
            </a:r>
          </a:p>
          <a:p>
            <a:r>
              <a:rPr lang="en-AU" dirty="0" smtClean="0"/>
              <a:t>Plotting routines</a:t>
            </a:r>
          </a:p>
          <a:p>
            <a:r>
              <a:rPr lang="en-AU" dirty="0" smtClean="0"/>
              <a:t>File conversion abilities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Concatenate, climatology and u*</a:t>
            </a:r>
            <a:endParaRPr lang="en-A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Concatenate;</a:t>
            </a:r>
          </a:p>
          <a:p>
            <a:pPr lvl="1"/>
            <a:r>
              <a:rPr lang="en-AU" dirty="0" smtClean="0"/>
              <a:t>L1 to L3 typically use year or part-year files.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ingle, multiple year file for L4 to L6.</a:t>
            </a:r>
          </a:p>
          <a:p>
            <a:r>
              <a:rPr lang="en-AU" dirty="0" smtClean="0"/>
              <a:t>Climatology;</a:t>
            </a:r>
          </a:p>
          <a:p>
            <a:pPr lvl="1"/>
            <a:r>
              <a:rPr lang="en-AU" dirty="0" smtClean="0"/>
              <a:t>Used as last resort in gap filling at L4.</a:t>
            </a:r>
          </a:p>
          <a:p>
            <a:pPr lvl="1"/>
            <a:r>
              <a:rPr lang="en-AU" dirty="0" smtClean="0"/>
              <a:t>Monthly and 2D interpolated.</a:t>
            </a:r>
          </a:p>
          <a:p>
            <a:r>
              <a:rPr lang="en-AU" dirty="0" smtClean="0"/>
              <a:t>u* threshold;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eject biased Fc data prior to partitioning at L6.</a:t>
            </a:r>
          </a:p>
          <a:p>
            <a:pPr lvl="1"/>
            <a:r>
              <a:rPr lang="en-AU" dirty="0" smtClean="0"/>
              <a:t>Change point detection only.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Gap Filling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488832" cy="4680520"/>
          </a:xfrm>
        </p:spPr>
        <p:txBody>
          <a:bodyPr/>
          <a:lstStyle/>
          <a:p>
            <a:r>
              <a:rPr lang="en-AU" sz="2800" dirty="0" smtClean="0"/>
              <a:t>Do not need to gap fill data for process studies or model validation and parameterisation.</a:t>
            </a:r>
          </a:p>
          <a:p>
            <a:r>
              <a:rPr lang="en-AU" sz="2800" dirty="0" smtClean="0"/>
              <a:t>Do need to gap fill data when daily, monthly or annual sums are needed.</a:t>
            </a:r>
          </a:p>
          <a:p>
            <a:r>
              <a:rPr lang="en-AU" sz="2800" dirty="0" err="1" smtClean="0"/>
              <a:t>PyFluxPro</a:t>
            </a:r>
            <a:r>
              <a:rPr lang="en-AU" sz="2800" dirty="0" smtClean="0"/>
              <a:t> uses a neural </a:t>
            </a:r>
            <a:r>
              <a:rPr lang="en-AU" sz="2800" dirty="0" smtClean="0"/>
              <a:t>network or Marginal Distribution Sampling </a:t>
            </a:r>
            <a:r>
              <a:rPr lang="en-AU" sz="2800" dirty="0" smtClean="0"/>
              <a:t>to gap fill fluxes using meteorological data as drivers (L5).</a:t>
            </a:r>
          </a:p>
          <a:p>
            <a:r>
              <a:rPr lang="en-AU" sz="2800" dirty="0" err="1" smtClean="0"/>
              <a:t>PyFluxPro</a:t>
            </a:r>
            <a:r>
              <a:rPr lang="en-AU" sz="2800" dirty="0" smtClean="0"/>
              <a:t> uses data from alternate sources to gap fill meteorology (L4).</a:t>
            </a:r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31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L4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Gap filling meteorological quantities;</a:t>
            </a:r>
          </a:p>
          <a:p>
            <a:pPr lvl="1"/>
            <a:r>
              <a:rPr lang="en-AU" dirty="0" smtClean="0"/>
              <a:t>Need to gap fill meteorological drivers used to predict Fe, Fc and ER.</a:t>
            </a:r>
          </a:p>
          <a:p>
            <a:pPr lvl="1"/>
            <a:r>
              <a:rPr lang="en-AU" dirty="0" smtClean="0"/>
              <a:t>Radiation, temperature, humidity, wind speed, precipitation and soil moisture.</a:t>
            </a:r>
          </a:p>
          <a:p>
            <a:r>
              <a:rPr lang="en-AU" dirty="0" err="1" smtClean="0"/>
              <a:t>PyFluxPro</a:t>
            </a:r>
            <a:r>
              <a:rPr lang="en-AU" dirty="0" smtClean="0"/>
              <a:t> uses </a:t>
            </a:r>
            <a:r>
              <a:rPr lang="en-AU" dirty="0"/>
              <a:t>3</a:t>
            </a:r>
            <a:r>
              <a:rPr lang="en-AU" dirty="0" smtClean="0"/>
              <a:t> sources of alternate data;</a:t>
            </a:r>
          </a:p>
          <a:p>
            <a:pPr lvl="1"/>
            <a:r>
              <a:rPr lang="en-AU" dirty="0" smtClean="0"/>
              <a:t>Automated Weather Station (AWS) network e.g. the NOAA ISD archive.</a:t>
            </a:r>
          </a:p>
          <a:p>
            <a:pPr lvl="1"/>
            <a:r>
              <a:rPr lang="en-AU" dirty="0" smtClean="0"/>
              <a:t>The ECMWF </a:t>
            </a:r>
            <a:r>
              <a:rPr lang="en-AU" dirty="0" smtClean="0"/>
              <a:t>Re-analysis </a:t>
            </a:r>
            <a:r>
              <a:rPr lang="en-AU" dirty="0" smtClean="0"/>
              <a:t>(</a:t>
            </a:r>
            <a:r>
              <a:rPr lang="en-AU" dirty="0" smtClean="0"/>
              <a:t>ERA5) </a:t>
            </a:r>
            <a:r>
              <a:rPr lang="en-AU" dirty="0" smtClean="0"/>
              <a:t>archive.</a:t>
            </a:r>
          </a:p>
          <a:p>
            <a:pPr lvl="1"/>
            <a:r>
              <a:rPr lang="en-AU" dirty="0" smtClean="0"/>
              <a:t>Local numerical weather prediction models.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L4 Details: NOAA ISD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32" y="1556792"/>
            <a:ext cx="7211144" cy="452596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Available from 1901 to present.</a:t>
            </a:r>
          </a:p>
          <a:p>
            <a:r>
              <a:rPr lang="en-AU" dirty="0" smtClean="0"/>
              <a:t>Basic meteorology available;</a:t>
            </a:r>
          </a:p>
          <a:p>
            <a:pPr lvl="1"/>
            <a:r>
              <a:rPr lang="en-AU" dirty="0" smtClean="0"/>
              <a:t>Ta, RH, WS, WD, </a:t>
            </a:r>
            <a:r>
              <a:rPr lang="en-AU" dirty="0" err="1" smtClean="0"/>
              <a:t>Precip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30 minute time step.</a:t>
            </a:r>
          </a:p>
          <a:p>
            <a:r>
              <a:rPr lang="en-AU" dirty="0" smtClean="0"/>
              <a:t>Provision to the community;</a:t>
            </a:r>
          </a:p>
          <a:p>
            <a:pPr lvl="1"/>
            <a:r>
              <a:rPr lang="en-AU" dirty="0" smtClean="0"/>
              <a:t>Python scripts available in </a:t>
            </a:r>
            <a:r>
              <a:rPr lang="en-AU" dirty="0" err="1" smtClean="0"/>
              <a:t>PyFluxPro</a:t>
            </a:r>
            <a:r>
              <a:rPr lang="en-AU" dirty="0" smtClean="0"/>
              <a:t> to download ISD stations near flux tower site, process these and reformat as netCDF files.</a:t>
            </a:r>
          </a:p>
          <a:p>
            <a:r>
              <a:rPr lang="en-AU" dirty="0" smtClean="0"/>
              <a:t>Pluses and minuses;</a:t>
            </a:r>
          </a:p>
          <a:p>
            <a:pPr lvl="1"/>
            <a:r>
              <a:rPr lang="en-AU" dirty="0" smtClean="0"/>
              <a:t>AWS data often fits tower data better than models</a:t>
            </a:r>
          </a:p>
          <a:p>
            <a:pPr lvl="1"/>
            <a:r>
              <a:rPr lang="en-AU" dirty="0" smtClean="0"/>
              <a:t>No radiation or soil data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L4 Details: </a:t>
            </a:r>
            <a:r>
              <a:rPr lang="en-AU" dirty="0" smtClean="0"/>
              <a:t>ERA5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571184" cy="4525963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Available from 1979 to present.</a:t>
            </a:r>
          </a:p>
          <a:p>
            <a:r>
              <a:rPr lang="en-AU" dirty="0" smtClean="0"/>
              <a:t>ERA5 </a:t>
            </a:r>
            <a:r>
              <a:rPr lang="en-AU" dirty="0" smtClean="0"/>
              <a:t>available at </a:t>
            </a:r>
            <a:r>
              <a:rPr lang="en-AU" dirty="0" smtClean="0"/>
              <a:t>~</a:t>
            </a:r>
            <a:r>
              <a:rPr lang="en-AU" dirty="0" smtClean="0"/>
              <a:t>30</a:t>
            </a:r>
            <a:r>
              <a:rPr lang="en-AU" dirty="0" smtClean="0"/>
              <a:t> </a:t>
            </a:r>
            <a:r>
              <a:rPr lang="en-AU" dirty="0" smtClean="0"/>
              <a:t>km resolution globally.</a:t>
            </a:r>
          </a:p>
          <a:p>
            <a:r>
              <a:rPr lang="en-AU" dirty="0" smtClean="0"/>
              <a:t>Use analysis fields (00, 12 UTC) plus forecast</a:t>
            </a:r>
            <a:r>
              <a:rPr lang="en-AU" dirty="0"/>
              <a:t> </a:t>
            </a:r>
            <a:r>
              <a:rPr lang="en-AU" dirty="0" smtClean="0"/>
              <a:t>fields (03, 09, 15, 18 UTC).</a:t>
            </a:r>
          </a:p>
          <a:p>
            <a:pPr lvl="1"/>
            <a:r>
              <a:rPr lang="en-AU" dirty="0" smtClean="0"/>
              <a:t>Interpolation from </a:t>
            </a:r>
            <a:r>
              <a:rPr lang="en-AU" dirty="0" smtClean="0"/>
              <a:t>1 </a:t>
            </a:r>
            <a:r>
              <a:rPr lang="en-AU" dirty="0" smtClean="0"/>
              <a:t>hour time step to time step of flux tower.</a:t>
            </a:r>
          </a:p>
          <a:p>
            <a:r>
              <a:rPr lang="en-AU" dirty="0" smtClean="0"/>
              <a:t>Radiation, meteorology and soil data;</a:t>
            </a:r>
          </a:p>
          <a:p>
            <a:pPr lvl="1"/>
            <a:r>
              <a:rPr lang="en-AU" dirty="0" err="1" smtClean="0"/>
              <a:t>Fsd</a:t>
            </a:r>
            <a:r>
              <a:rPr lang="en-AU" dirty="0" smtClean="0"/>
              <a:t>, </a:t>
            </a:r>
            <a:r>
              <a:rPr lang="en-AU" dirty="0" err="1" smtClean="0"/>
              <a:t>Fsu</a:t>
            </a:r>
            <a:r>
              <a:rPr lang="en-AU" dirty="0" smtClean="0"/>
              <a:t>, </a:t>
            </a:r>
            <a:r>
              <a:rPr lang="en-AU" dirty="0" err="1" smtClean="0"/>
              <a:t>Fld</a:t>
            </a:r>
            <a:r>
              <a:rPr lang="en-AU" dirty="0" smtClean="0"/>
              <a:t>, Flu, Ta, RH, WS, WD, </a:t>
            </a:r>
            <a:r>
              <a:rPr lang="en-AU" dirty="0" err="1" smtClean="0"/>
              <a:t>Precip</a:t>
            </a:r>
            <a:r>
              <a:rPr lang="en-AU" dirty="0" smtClean="0"/>
              <a:t>, </a:t>
            </a:r>
            <a:r>
              <a:rPr lang="en-AU" dirty="0" err="1" smtClean="0"/>
              <a:t>Sws</a:t>
            </a:r>
            <a:r>
              <a:rPr lang="en-AU" dirty="0" smtClean="0"/>
              <a:t>, </a:t>
            </a:r>
            <a:r>
              <a:rPr lang="en-AU" dirty="0" err="1" smtClean="0"/>
              <a:t>Ts</a:t>
            </a:r>
            <a:r>
              <a:rPr lang="en-AU" dirty="0" smtClean="0"/>
              <a:t>, </a:t>
            </a:r>
            <a:r>
              <a:rPr lang="en-AU" dirty="0" err="1" smtClean="0"/>
              <a:t>Fg</a:t>
            </a:r>
            <a:r>
              <a:rPr lang="en-AU" dirty="0" smtClean="0"/>
              <a:t>.</a:t>
            </a:r>
          </a:p>
          <a:p>
            <a:r>
              <a:rPr lang="en-AU" dirty="0" smtClean="0"/>
              <a:t>Provision to the community;</a:t>
            </a:r>
          </a:p>
          <a:p>
            <a:pPr lvl="1"/>
            <a:r>
              <a:rPr lang="en-AU" dirty="0"/>
              <a:t>Python scripts available in </a:t>
            </a:r>
            <a:r>
              <a:rPr lang="en-AU" dirty="0" err="1"/>
              <a:t>PyFluxPro</a:t>
            </a:r>
            <a:r>
              <a:rPr lang="en-AU" dirty="0"/>
              <a:t> to download </a:t>
            </a:r>
            <a:r>
              <a:rPr lang="en-AU" dirty="0" smtClean="0"/>
              <a:t>ERA5 </a:t>
            </a:r>
            <a:r>
              <a:rPr lang="en-AU" dirty="0" smtClean="0"/>
              <a:t>data for the flux </a:t>
            </a:r>
            <a:r>
              <a:rPr lang="en-AU" dirty="0"/>
              <a:t>tower site, process </a:t>
            </a:r>
            <a:r>
              <a:rPr lang="en-AU" dirty="0" smtClean="0"/>
              <a:t>this </a:t>
            </a:r>
            <a:r>
              <a:rPr lang="en-AU" dirty="0"/>
              <a:t>and reformat as netCDF files..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L5 Details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AU" dirty="0" smtClean="0"/>
              <a:t>Gap filling of fluxes;</a:t>
            </a:r>
          </a:p>
          <a:p>
            <a:pPr lvl="1"/>
            <a:r>
              <a:rPr lang="en-AU" dirty="0" smtClean="0"/>
              <a:t>Need to gap fill Fe and Fc to get sums</a:t>
            </a:r>
          </a:p>
          <a:p>
            <a:pPr lvl="1"/>
            <a:r>
              <a:rPr lang="en-AU" dirty="0" err="1" smtClean="0"/>
              <a:t>PyFluxPro</a:t>
            </a:r>
            <a:r>
              <a:rPr lang="en-AU" dirty="0" smtClean="0"/>
              <a:t> also gap fills </a:t>
            </a:r>
            <a:r>
              <a:rPr lang="en-AU" dirty="0" err="1" smtClean="0"/>
              <a:t>Fh</a:t>
            </a:r>
            <a:r>
              <a:rPr lang="en-AU" dirty="0" smtClean="0"/>
              <a:t> and u*</a:t>
            </a:r>
          </a:p>
          <a:p>
            <a:r>
              <a:rPr lang="en-AU" dirty="0" err="1" smtClean="0"/>
              <a:t>PyFluxPro</a:t>
            </a:r>
            <a:r>
              <a:rPr lang="en-AU" dirty="0" smtClean="0"/>
              <a:t> uses a neural network to gap fill fluxes;</a:t>
            </a:r>
          </a:p>
          <a:p>
            <a:pPr lvl="1"/>
            <a:r>
              <a:rPr lang="en-AU" dirty="0" smtClean="0"/>
              <a:t>SOFM/SOLO neural network (Hsu et al 2002)</a:t>
            </a:r>
          </a:p>
          <a:p>
            <a:pPr lvl="1"/>
            <a:r>
              <a:rPr lang="en-AU" dirty="0" smtClean="0"/>
              <a:t>User specified drivers</a:t>
            </a:r>
          </a:p>
          <a:p>
            <a:pPr lvl="1"/>
            <a:r>
              <a:rPr lang="en-AU" dirty="0" smtClean="0"/>
              <a:t>User specified network parameters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60648"/>
            <a:ext cx="3178696" cy="778098"/>
          </a:xfrm>
        </p:spPr>
        <p:txBody>
          <a:bodyPr/>
          <a:lstStyle/>
          <a:p>
            <a:r>
              <a:rPr lang="en-AU" dirty="0" smtClean="0"/>
              <a:t>L6 Details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4635" y="1052736"/>
            <a:ext cx="7499176" cy="4896544"/>
          </a:xfrm>
        </p:spPr>
        <p:txBody>
          <a:bodyPr/>
          <a:lstStyle/>
          <a:p>
            <a:r>
              <a:rPr lang="en-AU" dirty="0" smtClean="0"/>
              <a:t>Partitioning of NEE into GPP and ER;</a:t>
            </a:r>
          </a:p>
          <a:p>
            <a:pPr lvl="1"/>
            <a:r>
              <a:rPr lang="en-AU" dirty="0" smtClean="0"/>
              <a:t>u*-filter approaches;</a:t>
            </a:r>
          </a:p>
          <a:p>
            <a:pPr lvl="2"/>
            <a:r>
              <a:rPr lang="en-AU" dirty="0" smtClean="0"/>
              <a:t>Use u*-filtered, nocturnal Fc to estimate ER.</a:t>
            </a:r>
          </a:p>
          <a:p>
            <a:pPr lvl="2"/>
            <a:r>
              <a:rPr lang="en-AU" dirty="0" smtClean="0"/>
              <a:t>Between 5% and 20% left after applying u* filter to nocturnal data.</a:t>
            </a:r>
          </a:p>
          <a:p>
            <a:pPr lvl="2"/>
            <a:r>
              <a:rPr lang="en-AU" dirty="0" smtClean="0"/>
              <a:t>Fit a function to u*-filtered, nocturnal Fc</a:t>
            </a:r>
          </a:p>
          <a:p>
            <a:pPr lvl="3"/>
            <a:r>
              <a:rPr lang="en-AU" dirty="0" smtClean="0"/>
              <a:t>Neural network (SOFM/SOLO)</a:t>
            </a:r>
          </a:p>
          <a:p>
            <a:pPr lvl="3"/>
            <a:r>
              <a:rPr lang="en-AU" dirty="0" smtClean="0"/>
              <a:t>Lloyd-Taylor (Arrhenius function)</a:t>
            </a:r>
          </a:p>
          <a:p>
            <a:pPr lvl="1"/>
            <a:r>
              <a:rPr lang="en-AU" dirty="0" err="1" smtClean="0"/>
              <a:t>Lasslop</a:t>
            </a:r>
            <a:r>
              <a:rPr lang="en-AU" dirty="0" smtClean="0"/>
              <a:t> et al (2010) approach;</a:t>
            </a:r>
          </a:p>
          <a:p>
            <a:pPr lvl="2"/>
            <a:r>
              <a:rPr lang="en-AU" dirty="0" smtClean="0"/>
              <a:t>Avoids reliance on u*-filter approach</a:t>
            </a:r>
          </a:p>
          <a:p>
            <a:pPr lvl="2"/>
            <a:r>
              <a:rPr lang="en-AU" dirty="0" smtClean="0"/>
              <a:t>User specified conditions for fit.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5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Plotting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6942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78098"/>
          </a:xfrm>
        </p:spPr>
        <p:txBody>
          <a:bodyPr/>
          <a:lstStyle/>
          <a:p>
            <a:r>
              <a:rPr lang="en-AU" dirty="0" smtClean="0"/>
              <a:t>Plotting Data: L1 </a:t>
            </a:r>
            <a:r>
              <a:rPr lang="en-AU" dirty="0"/>
              <a:t>-</a:t>
            </a:r>
            <a:r>
              <a:rPr lang="en-AU" dirty="0" smtClean="0"/>
              <a:t> L4 Time Series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1697"/>
            <a:ext cx="7198172" cy="50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3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Plotting Data: 30 minute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8" y="1215877"/>
            <a:ext cx="7053696" cy="48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55540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Plotting Data: Fingerprints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5" y="1224888"/>
            <a:ext cx="742337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31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3898776" cy="1143000"/>
          </a:xfrm>
        </p:spPr>
        <p:txBody>
          <a:bodyPr/>
          <a:lstStyle/>
          <a:p>
            <a:r>
              <a:rPr lang="en-AU" dirty="0" smtClean="0"/>
              <a:t>Plotting Data: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45" y="25330"/>
            <a:ext cx="2906548" cy="2906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76" y="2746292"/>
            <a:ext cx="5985932" cy="4139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1"/>
            <a:ext cx="3336023" cy="482453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299900" y="1478604"/>
            <a:ext cx="2883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sz="3600" dirty="0" smtClean="0"/>
              <a:t>L3 Summary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3019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984776" cy="778098"/>
          </a:xfrm>
        </p:spPr>
        <p:txBody>
          <a:bodyPr/>
          <a:lstStyle/>
          <a:p>
            <a:r>
              <a:rPr lang="en-AU" dirty="0" smtClean="0"/>
              <a:t>Plotting Data: L6 Summary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5148064" cy="1315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397"/>
            <a:ext cx="5159055" cy="1318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13" y="1556792"/>
            <a:ext cx="4084110" cy="4084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" y="4198664"/>
            <a:ext cx="5159055" cy="13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6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File conversion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47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r>
              <a:rPr lang="en-AU" dirty="0" smtClean="0"/>
              <a:t>Input Files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AU" dirty="0" smtClean="0"/>
              <a:t>XLS or CSV files;</a:t>
            </a:r>
          </a:p>
          <a:p>
            <a:pPr lvl="1"/>
            <a:r>
              <a:rPr lang="en-AU" dirty="0" smtClean="0"/>
              <a:t>Used at L1 and converted to </a:t>
            </a:r>
            <a:r>
              <a:rPr lang="en-AU" dirty="0" err="1" smtClean="0"/>
              <a:t>PyFluxPro</a:t>
            </a:r>
            <a:r>
              <a:rPr lang="en-AU" dirty="0" smtClean="0"/>
              <a:t> netCDF.</a:t>
            </a:r>
          </a:p>
          <a:p>
            <a:r>
              <a:rPr lang="en-AU" dirty="0" err="1" smtClean="0"/>
              <a:t>PyFluxPro</a:t>
            </a:r>
            <a:r>
              <a:rPr lang="en-AU" dirty="0" smtClean="0"/>
              <a:t> netCDF files;</a:t>
            </a:r>
          </a:p>
          <a:p>
            <a:pPr lvl="1"/>
            <a:r>
              <a:rPr lang="en-AU" dirty="0" smtClean="0"/>
              <a:t>Internal used at all levels.</a:t>
            </a:r>
          </a:p>
          <a:p>
            <a:pPr lvl="1"/>
            <a:r>
              <a:rPr lang="en-AU" dirty="0" smtClean="0"/>
              <a:t>Can be from external source at L4;</a:t>
            </a:r>
          </a:p>
          <a:p>
            <a:pPr lvl="2"/>
            <a:r>
              <a:rPr lang="en-AU" dirty="0" smtClean="0"/>
              <a:t>ISD, ERAI and local NWP.</a:t>
            </a:r>
          </a:p>
          <a:p>
            <a:pPr lvl="1"/>
            <a:r>
              <a:rPr lang="en-AU" dirty="0" smtClean="0"/>
              <a:t>Can be from external source at L4, L5 and L6;</a:t>
            </a:r>
          </a:p>
          <a:p>
            <a:pPr lvl="2"/>
            <a:r>
              <a:rPr lang="en-AU" dirty="0" smtClean="0"/>
              <a:t>Through the [Imports] key in control file.</a:t>
            </a:r>
          </a:p>
          <a:p>
            <a:pPr lvl="2"/>
            <a:r>
              <a:rPr lang="en-AU" dirty="0" smtClean="0"/>
              <a:t>EddyPro, </a:t>
            </a:r>
            <a:r>
              <a:rPr lang="en-AU" dirty="0" err="1" smtClean="0"/>
              <a:t>REddyPro</a:t>
            </a:r>
            <a:r>
              <a:rPr lang="en-AU" dirty="0" smtClean="0"/>
              <a:t> files once converted to </a:t>
            </a:r>
            <a:r>
              <a:rPr lang="en-AU" dirty="0" err="1" smtClean="0"/>
              <a:t>PyFluxPro</a:t>
            </a:r>
            <a:r>
              <a:rPr lang="en-AU" dirty="0" smtClean="0"/>
              <a:t> netCDF (utilities provided).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7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71800" y="260648"/>
            <a:ext cx="3384376" cy="778098"/>
          </a:xfrm>
        </p:spPr>
        <p:txBody>
          <a:bodyPr/>
          <a:lstStyle/>
          <a:p>
            <a:r>
              <a:rPr lang="en-AU" dirty="0" smtClean="0"/>
              <a:t>Output Files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412776"/>
            <a:ext cx="7499176" cy="4248472"/>
          </a:xfrm>
        </p:spPr>
        <p:txBody>
          <a:bodyPr/>
          <a:lstStyle/>
          <a:p>
            <a:r>
              <a:rPr lang="en-AU" sz="2800" dirty="0" err="1" smtClean="0"/>
              <a:t>PyFluxPro</a:t>
            </a:r>
            <a:r>
              <a:rPr lang="en-AU" sz="2800" dirty="0" smtClean="0"/>
              <a:t> netCDF file.</a:t>
            </a:r>
          </a:p>
          <a:p>
            <a:pPr lvl="1"/>
            <a:r>
              <a:rPr lang="en-AU" sz="2400" dirty="0" smtClean="0"/>
              <a:t>Can be read in Python, MATLAB, R, IDL </a:t>
            </a:r>
            <a:r>
              <a:rPr lang="en-AU" sz="2400" dirty="0" err="1" smtClean="0"/>
              <a:t>etc</a:t>
            </a:r>
            <a:endParaRPr lang="en-AU" sz="2400" dirty="0" smtClean="0"/>
          </a:p>
          <a:p>
            <a:r>
              <a:rPr lang="en-AU" sz="2800" dirty="0" smtClean="0"/>
              <a:t>Excel spreadsheet;</a:t>
            </a:r>
          </a:p>
          <a:p>
            <a:pPr lvl="1"/>
            <a:r>
              <a:rPr lang="en-AU" sz="2400" dirty="0" smtClean="0"/>
              <a:t>“File/Convert/</a:t>
            </a:r>
            <a:r>
              <a:rPr lang="en-AU" sz="2400" dirty="0" err="1" smtClean="0"/>
              <a:t>nc</a:t>
            </a:r>
            <a:r>
              <a:rPr lang="en-AU" sz="2400" dirty="0" smtClean="0"/>
              <a:t> to </a:t>
            </a:r>
            <a:r>
              <a:rPr lang="en-AU" sz="2400" dirty="0" err="1" smtClean="0"/>
              <a:t>xls</a:t>
            </a:r>
            <a:r>
              <a:rPr lang="en-AU" sz="2400" dirty="0" smtClean="0"/>
              <a:t>” menu option.</a:t>
            </a:r>
          </a:p>
          <a:p>
            <a:pPr lvl="1"/>
            <a:r>
              <a:rPr lang="en-AU" sz="2400" dirty="0" smtClean="0"/>
              <a:t>Saves attributes, data and QC flags.</a:t>
            </a:r>
          </a:p>
          <a:p>
            <a:r>
              <a:rPr lang="en-AU" sz="2800" dirty="0" smtClean="0"/>
              <a:t>Specialist formats;</a:t>
            </a:r>
          </a:p>
          <a:p>
            <a:pPr lvl="1"/>
            <a:r>
              <a:rPr lang="en-AU" sz="2400" dirty="0" err="1" smtClean="0"/>
              <a:t>FluxNet</a:t>
            </a:r>
            <a:r>
              <a:rPr lang="en-AU" sz="2400" dirty="0" smtClean="0"/>
              <a:t> CSV file for submission to </a:t>
            </a:r>
            <a:r>
              <a:rPr lang="en-AU" sz="2400" dirty="0" err="1" smtClean="0"/>
              <a:t>FluxNet</a:t>
            </a:r>
            <a:r>
              <a:rPr lang="en-AU" sz="2400" dirty="0" smtClean="0"/>
              <a:t>.</a:t>
            </a:r>
          </a:p>
          <a:p>
            <a:pPr lvl="1"/>
            <a:r>
              <a:rPr lang="en-AU" sz="2400" dirty="0" err="1" smtClean="0"/>
              <a:t>REddyProc</a:t>
            </a:r>
            <a:r>
              <a:rPr lang="en-AU" sz="2400" dirty="0" smtClean="0"/>
              <a:t> CSV file for use with </a:t>
            </a:r>
            <a:r>
              <a:rPr lang="en-AU" sz="2400" dirty="0" err="1" smtClean="0"/>
              <a:t>REddyProc</a:t>
            </a:r>
            <a:r>
              <a:rPr lang="en-AU" sz="2400" dirty="0" smtClean="0"/>
              <a:t>.</a:t>
            </a:r>
          </a:p>
          <a:p>
            <a:pPr lvl="2"/>
            <a:r>
              <a:rPr lang="en-AU" sz="2000" dirty="0" smtClean="0"/>
              <a:t>Re-format L3 data for use with on-line tool or R scripts.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</a:t>
            </a:r>
            <a:r>
              <a:rPr lang="en-AU" dirty="0" err="1" smtClean="0"/>
              <a:t>PyFluxPro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715200" cy="4104456"/>
          </a:xfrm>
        </p:spPr>
        <p:txBody>
          <a:bodyPr/>
          <a:lstStyle/>
          <a:p>
            <a:r>
              <a:rPr lang="en-AU" sz="2800" dirty="0" smtClean="0"/>
              <a:t>The global flux tower community needs a QC and post-processing system;</a:t>
            </a:r>
            <a:endParaRPr lang="en-AU" sz="2800" dirty="0"/>
          </a:p>
          <a:p>
            <a:pPr lvl="1"/>
            <a:r>
              <a:rPr lang="en-AU" sz="2400" dirty="0" smtClean="0"/>
              <a:t>Make individual wisdom available to many.</a:t>
            </a:r>
          </a:p>
          <a:p>
            <a:pPr lvl="1"/>
            <a:r>
              <a:rPr lang="en-AU" sz="2400" dirty="0" smtClean="0"/>
              <a:t>Standardise procedures across the network.</a:t>
            </a:r>
          </a:p>
          <a:p>
            <a:pPr lvl="1"/>
            <a:r>
              <a:rPr lang="en-AU" sz="2400" dirty="0" smtClean="0"/>
              <a:t>Allow users to interact with data.</a:t>
            </a:r>
          </a:p>
          <a:p>
            <a:pPr lvl="1"/>
            <a:r>
              <a:rPr lang="en-AU" sz="2400" dirty="0"/>
              <a:t>M</a:t>
            </a:r>
            <a:r>
              <a:rPr lang="en-AU" sz="2400" dirty="0" smtClean="0"/>
              <a:t>ake repeat processing easy.</a:t>
            </a:r>
          </a:p>
          <a:p>
            <a:pPr lvl="1"/>
            <a:r>
              <a:rPr lang="en-AU" sz="2400" dirty="0" smtClean="0"/>
              <a:t>Self-documenting.</a:t>
            </a:r>
          </a:p>
          <a:p>
            <a:pPr lvl="1"/>
            <a:r>
              <a:rPr lang="en-AU" sz="2400" dirty="0"/>
              <a:t>E</a:t>
            </a:r>
            <a:r>
              <a:rPr lang="en-AU" sz="2400" dirty="0" smtClean="0"/>
              <a:t>asy </a:t>
            </a:r>
            <a:r>
              <a:rPr lang="en-AU" sz="2400" dirty="0"/>
              <a:t>to </a:t>
            </a:r>
            <a:r>
              <a:rPr lang="en-AU" sz="2400" dirty="0" smtClean="0"/>
              <a:t>maintain.</a:t>
            </a:r>
          </a:p>
          <a:p>
            <a:pPr lvl="1"/>
            <a:r>
              <a:rPr lang="en-AU" sz="2400" dirty="0" smtClean="0"/>
              <a:t>Free.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3466728" cy="994122"/>
          </a:xfrm>
        </p:spPr>
        <p:txBody>
          <a:bodyPr/>
          <a:lstStyle/>
          <a:p>
            <a:r>
              <a:rPr lang="en-AU" dirty="0" smtClean="0"/>
              <a:t>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87208" cy="4565103"/>
          </a:xfrm>
        </p:spPr>
        <p:txBody>
          <a:bodyPr/>
          <a:lstStyle/>
          <a:p>
            <a:r>
              <a:rPr lang="en-AU" sz="2800" dirty="0" err="1" smtClean="0"/>
              <a:t>PyFluxPro</a:t>
            </a:r>
            <a:r>
              <a:rPr lang="en-AU" sz="2800" dirty="0" smtClean="0"/>
              <a:t> began as OzFluxQC in 2011.</a:t>
            </a:r>
          </a:p>
          <a:p>
            <a:r>
              <a:rPr lang="en-AU" sz="2800" dirty="0" smtClean="0"/>
              <a:t>Suite of </a:t>
            </a:r>
            <a:r>
              <a:rPr lang="en-AU" dirty="0" smtClean="0"/>
              <a:t>Python</a:t>
            </a:r>
            <a:r>
              <a:rPr lang="en-AU" sz="2800" dirty="0" smtClean="0"/>
              <a:t> routines consisting of &gt;10,000 lines of code integrated into a single GUI.</a:t>
            </a:r>
          </a:p>
          <a:p>
            <a:r>
              <a:rPr lang="en-AU" sz="2800" dirty="0" smtClean="0"/>
              <a:t>GUI provides access to QC and post-processing routines, gap filling, partitioning and plotting.</a:t>
            </a:r>
          </a:p>
          <a:p>
            <a:r>
              <a:rPr lang="en-AU" sz="2800" dirty="0" smtClean="0"/>
              <a:t>Not a program for processing turbulence data.</a:t>
            </a:r>
          </a:p>
          <a:p>
            <a:r>
              <a:rPr lang="en-AU" sz="2800" dirty="0" smtClean="0"/>
              <a:t>Code is open source.</a:t>
            </a:r>
          </a:p>
          <a:p>
            <a:r>
              <a:rPr lang="en-AU" sz="2800" dirty="0" smtClean="0"/>
              <a:t>Data formats are </a:t>
            </a:r>
            <a:r>
              <a:rPr lang="en-AU" sz="2800" dirty="0" err="1" smtClean="0"/>
              <a:t>netCDF</a:t>
            </a:r>
            <a:r>
              <a:rPr lang="en-AU" sz="2800" dirty="0" smtClean="0"/>
              <a:t>, Excel and CSV.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188640"/>
            <a:ext cx="3538736" cy="994122"/>
          </a:xfrm>
        </p:spPr>
        <p:txBody>
          <a:bodyPr/>
          <a:lstStyle/>
          <a:p>
            <a:r>
              <a:rPr lang="en-AU" dirty="0" smtClean="0"/>
              <a:t>Philosophy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41379"/>
          </a:xfrm>
        </p:spPr>
        <p:txBody>
          <a:bodyPr/>
          <a:lstStyle/>
          <a:p>
            <a:r>
              <a:rPr lang="en-AU" dirty="0" smtClean="0"/>
              <a:t>Minimise the time spent processing data.</a:t>
            </a:r>
          </a:p>
          <a:p>
            <a:r>
              <a:rPr lang="en-AU" dirty="0" smtClean="0"/>
              <a:t>Make it easy to repeat the processing.</a:t>
            </a:r>
          </a:p>
          <a:p>
            <a:r>
              <a:rPr lang="en-AU" dirty="0" smtClean="0"/>
              <a:t>Encourage interaction with the data.</a:t>
            </a:r>
          </a:p>
          <a:p>
            <a:r>
              <a:rPr lang="en-AU" dirty="0" smtClean="0"/>
              <a:t>Use best features of computers and humans;</a:t>
            </a:r>
          </a:p>
          <a:p>
            <a:pPr lvl="1"/>
            <a:r>
              <a:rPr lang="en-AU" dirty="0" smtClean="0"/>
              <a:t>Humans are excellent at pattern recognition but bad at doing boring tasks.</a:t>
            </a:r>
          </a:p>
          <a:p>
            <a:pPr lvl="1"/>
            <a:r>
              <a:rPr lang="en-AU" dirty="0" smtClean="0"/>
              <a:t>Computers are excellent at boring tasks but difficult to program for pattern recognition.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960440" cy="720080"/>
          </a:xfrm>
        </p:spPr>
        <p:txBody>
          <a:bodyPr/>
          <a:lstStyle/>
          <a:p>
            <a:r>
              <a:rPr lang="en-AU" dirty="0" err="1" smtClean="0"/>
              <a:t>PyFluxPro</a:t>
            </a:r>
            <a:r>
              <a:rPr lang="en-AU" dirty="0" smtClean="0"/>
              <a:t> GUI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63728"/>
            <a:ext cx="4072422" cy="57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63728"/>
            <a:ext cx="4072421" cy="57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476672"/>
            <a:ext cx="158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Log window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476672"/>
            <a:ext cx="158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Gap filling L5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6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7931224" cy="452596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Python 2.7</a:t>
            </a:r>
          </a:p>
          <a:p>
            <a:pPr lvl="1"/>
            <a:r>
              <a:rPr lang="en-AU" dirty="0" smtClean="0"/>
              <a:t>Anaconda Python distribution recommended.</a:t>
            </a:r>
          </a:p>
          <a:p>
            <a:pPr lvl="1"/>
            <a:r>
              <a:rPr lang="en-AU" dirty="0" err="1" smtClean="0"/>
              <a:t>netCDF</a:t>
            </a:r>
            <a:r>
              <a:rPr lang="en-AU" dirty="0" smtClean="0"/>
              <a:t> module installed after main installation.</a:t>
            </a:r>
          </a:p>
          <a:p>
            <a:r>
              <a:rPr lang="en-AU" dirty="0" err="1" smtClean="0"/>
              <a:t>PyFluxPro</a:t>
            </a:r>
            <a:endParaRPr lang="en-AU" dirty="0" smtClean="0"/>
          </a:p>
          <a:p>
            <a:pPr lvl="1"/>
            <a:r>
              <a:rPr lang="en-AU" dirty="0" smtClean="0"/>
              <a:t>Scripts available from GitHub.</a:t>
            </a:r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github.com/OzFlux/PyFluxPro.git</a:t>
            </a:r>
            <a:endParaRPr lang="en-AU" dirty="0" smtClean="0"/>
          </a:p>
          <a:p>
            <a:pPr lvl="1"/>
            <a:r>
              <a:rPr lang="en-AU" dirty="0" smtClean="0"/>
              <a:t>“git” recommended for initial cloning and subsequent updates.</a:t>
            </a:r>
          </a:p>
          <a:p>
            <a:pPr lvl="1"/>
            <a:r>
              <a:rPr lang="en-AU" dirty="0" smtClean="0"/>
              <a:t>Released under BSD 3-clause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4258816" cy="850106"/>
          </a:xfrm>
        </p:spPr>
        <p:txBody>
          <a:bodyPr/>
          <a:lstStyle/>
          <a:p>
            <a:r>
              <a:rPr lang="en-AU" dirty="0" smtClean="0"/>
              <a:t>Input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24536"/>
          </a:xfrm>
        </p:spPr>
        <p:txBody>
          <a:bodyPr/>
          <a:lstStyle/>
          <a:p>
            <a:r>
              <a:rPr lang="en-AU" dirty="0" smtClean="0"/>
              <a:t>Meteorological and soil data from towers.</a:t>
            </a:r>
          </a:p>
          <a:p>
            <a:r>
              <a:rPr lang="en-AU" dirty="0" smtClean="0"/>
              <a:t>Fluxes from 2 sources;</a:t>
            </a:r>
          </a:p>
          <a:p>
            <a:pPr lvl="1"/>
            <a:r>
              <a:rPr lang="en-AU" dirty="0" err="1"/>
              <a:t>C</a:t>
            </a:r>
            <a:r>
              <a:rPr lang="en-AU" dirty="0" err="1" smtClean="0"/>
              <a:t>ovariances</a:t>
            </a:r>
            <a:r>
              <a:rPr lang="en-AU" dirty="0" smtClean="0"/>
              <a:t> output by logger;</a:t>
            </a:r>
          </a:p>
          <a:p>
            <a:pPr lvl="2"/>
            <a:r>
              <a:rPr lang="en-AU" dirty="0" smtClean="0"/>
              <a:t>Fluxes calculated from </a:t>
            </a:r>
            <a:r>
              <a:rPr lang="en-AU" dirty="0" err="1" smtClean="0"/>
              <a:t>covariances</a:t>
            </a:r>
            <a:r>
              <a:rPr lang="en-AU" dirty="0" smtClean="0"/>
              <a:t>.</a:t>
            </a:r>
          </a:p>
          <a:p>
            <a:pPr lvl="2"/>
            <a:r>
              <a:rPr lang="en-AU" dirty="0" smtClean="0"/>
              <a:t>Less work than processing turbulence data.</a:t>
            </a:r>
          </a:p>
          <a:p>
            <a:pPr lvl="2"/>
            <a:r>
              <a:rPr lang="en-AU" dirty="0" smtClean="0"/>
              <a:t>Less control over some QC steps.</a:t>
            </a:r>
          </a:p>
          <a:p>
            <a:pPr lvl="1"/>
            <a:r>
              <a:rPr lang="en-AU" dirty="0" smtClean="0"/>
              <a:t>Fluxes output by </a:t>
            </a:r>
            <a:r>
              <a:rPr lang="en-AU" dirty="0" err="1" smtClean="0"/>
              <a:t>EddyPro</a:t>
            </a:r>
            <a:r>
              <a:rPr lang="en-AU" dirty="0" smtClean="0"/>
              <a:t> or similar</a:t>
            </a:r>
          </a:p>
          <a:p>
            <a:pPr lvl="2"/>
            <a:r>
              <a:rPr lang="en-AU" dirty="0" smtClean="0"/>
              <a:t>The purist’s approach.</a:t>
            </a:r>
          </a:p>
          <a:p>
            <a:pPr lvl="2"/>
            <a:r>
              <a:rPr lang="en-AU" dirty="0" smtClean="0"/>
              <a:t>More work but more control over processing.</a:t>
            </a:r>
          </a:p>
          <a:p>
            <a:pPr lvl="2"/>
            <a:r>
              <a:rPr lang="en-AU" dirty="0" smtClean="0"/>
              <a:t>Able to test for stationarity in nocturnal fluxes.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165304"/>
            <a:ext cx="1149871" cy="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4325"/>
      </p:ext>
    </p:extLst>
  </p:cSld>
  <p:clrMapOvr>
    <a:masterClrMapping/>
  </p:clrMapOvr>
</p:sld>
</file>

<file path=ppt/theme/theme1.xml><?xml version="1.0" encoding="utf-8"?>
<a:theme xmlns:a="http://schemas.openxmlformats.org/drawingml/2006/main" name="12_TERN Template 2012">
  <a:themeElements>
    <a:clrScheme name="Custom 1 TERN Corporate">
      <a:dk1>
        <a:srgbClr val="5D6B30"/>
      </a:dk1>
      <a:lt1>
        <a:srgbClr val="FFFFFF"/>
      </a:lt1>
      <a:dk2>
        <a:srgbClr val="41648E"/>
      </a:dk2>
      <a:lt2>
        <a:srgbClr val="BD4E17"/>
      </a:lt2>
      <a:accent1>
        <a:srgbClr val="BD4E17"/>
      </a:accent1>
      <a:accent2>
        <a:srgbClr val="41648E"/>
      </a:accent2>
      <a:accent3>
        <a:srgbClr val="41648E"/>
      </a:accent3>
      <a:accent4>
        <a:srgbClr val="BD4E17"/>
      </a:accent4>
      <a:accent5>
        <a:srgbClr val="A1B28E"/>
      </a:accent5>
      <a:accent6>
        <a:srgbClr val="C27415"/>
      </a:accent6>
      <a:hlink>
        <a:srgbClr val="616B30"/>
      </a:hlink>
      <a:folHlink>
        <a:srgbClr val="A1B28E"/>
      </a:folHlink>
    </a:clrScheme>
    <a:fontScheme name="12_TERN Template 201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TERN-OzFlux</Template>
  <TotalTime>1886</TotalTime>
  <Words>1517</Words>
  <Application>Microsoft Office PowerPoint</Application>
  <PresentationFormat>On-screen Show (4:3)</PresentationFormat>
  <Paragraphs>306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12_TERN Template 2012</vt:lpstr>
      <vt:lpstr>An Introduction to PyFluxPro</vt:lpstr>
      <vt:lpstr>Overview</vt:lpstr>
      <vt:lpstr>PYfluxPRO overview</vt:lpstr>
      <vt:lpstr>Why PyFluxPro?</vt:lpstr>
      <vt:lpstr>Description</vt:lpstr>
      <vt:lpstr>Philosophy</vt:lpstr>
      <vt:lpstr>PyFluxPro GUI</vt:lpstr>
      <vt:lpstr>Installation</vt:lpstr>
      <vt:lpstr>Input Data</vt:lpstr>
      <vt:lpstr>Processing Levels</vt:lpstr>
      <vt:lpstr>PyFluxPro Data Flow</vt:lpstr>
      <vt:lpstr>netCDF Files</vt:lpstr>
      <vt:lpstr>pyfluxpro processing levels</vt:lpstr>
      <vt:lpstr>L1 Details</vt:lpstr>
      <vt:lpstr>L2 Details</vt:lpstr>
      <vt:lpstr>Behind the Scenes</vt:lpstr>
      <vt:lpstr>L3 Details</vt:lpstr>
      <vt:lpstr>PyFluxPro Data Flow</vt:lpstr>
      <vt:lpstr>PyFluxPro L3 to L4 Data Flow</vt:lpstr>
      <vt:lpstr>Concatenate, climatology and u*</vt:lpstr>
      <vt:lpstr>Gap Filling Data</vt:lpstr>
      <vt:lpstr>L4 Details</vt:lpstr>
      <vt:lpstr>L4 Details: NOAA ISD</vt:lpstr>
      <vt:lpstr>L4 Details: ERA5</vt:lpstr>
      <vt:lpstr>L5 Details</vt:lpstr>
      <vt:lpstr>L6 Details</vt:lpstr>
      <vt:lpstr>pyFluxpro Plotting</vt:lpstr>
      <vt:lpstr>Plotting Data: L1 - L4 Time Series</vt:lpstr>
      <vt:lpstr>Plotting Data: 30 minute</vt:lpstr>
      <vt:lpstr>Plotting Data: Fingerprints</vt:lpstr>
      <vt:lpstr>Plotting Data:</vt:lpstr>
      <vt:lpstr>Plotting Data: L6 Summary</vt:lpstr>
      <vt:lpstr>File conversion</vt:lpstr>
      <vt:lpstr>Input Files</vt:lpstr>
      <vt:lpstr>Output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OzFluxQC</dc:title>
  <dc:creator>peter</dc:creator>
  <cp:lastModifiedBy>peter</cp:lastModifiedBy>
  <cp:revision>137</cp:revision>
  <dcterms:created xsi:type="dcterms:W3CDTF">2015-11-06T05:52:37Z</dcterms:created>
  <dcterms:modified xsi:type="dcterms:W3CDTF">2019-11-22T21:33:26Z</dcterms:modified>
</cp:coreProperties>
</file>