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sldIdLst>
    <p:sldId id="256" r:id="rId2"/>
    <p:sldId id="257" r:id="rId3"/>
    <p:sldId id="258" r:id="rId4"/>
    <p:sldId id="261" r:id="rId5"/>
    <p:sldId id="274" r:id="rId6"/>
    <p:sldId id="275" r:id="rId7"/>
    <p:sldId id="279" r:id="rId8"/>
    <p:sldId id="276" r:id="rId9"/>
    <p:sldId id="277" r:id="rId10"/>
    <p:sldId id="278" r:id="rId11"/>
    <p:sldId id="263" r:id="rId12"/>
    <p:sldId id="262" r:id="rId13"/>
    <p:sldId id="265" r:id="rId14"/>
    <p:sldId id="267" r:id="rId15"/>
    <p:sldId id="270" r:id="rId16"/>
    <p:sldId id="272" r:id="rId17"/>
    <p:sldId id="273" r:id="rId18"/>
    <p:sldId id="269" r:id="rId19"/>
    <p:sldId id="280"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סגנון ביניים 4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סגנון ביניים 2 - הדגשה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סגנון ביניים 4 - הדגשה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9" d="100"/>
          <a:sy n="79" d="100"/>
        </p:scale>
        <p:origin x="1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272DB0-3B89-464E-A56C-D42BEBF5EE87}" type="datetimeFigureOut">
              <a:rPr lang="he-IL" smtClean="0"/>
              <a:t>י"א/אדר/תשע"ז</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7505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164217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729445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96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1414633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221031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284155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744538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327393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240267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4017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157923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64999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13365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419783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177230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272DB0-3B89-464E-A56C-D42BEBF5EE87}" type="datetimeFigureOut">
              <a:rPr lang="he-IL" smtClean="0"/>
              <a:t>י"א/אדר/תשע"ז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1019CC41-5071-4AC6-B6B9-9C431852798A}" type="slidenum">
              <a:rPr lang="he-IL" smtClean="0"/>
              <a:t>‹#›</a:t>
            </a:fld>
            <a:endParaRPr lang="he-IL"/>
          </a:p>
        </p:txBody>
      </p:sp>
    </p:spTree>
    <p:extLst>
      <p:ext uri="{BB962C8B-B14F-4D97-AF65-F5344CB8AC3E}">
        <p14:creationId xmlns:p14="http://schemas.microsoft.com/office/powerpoint/2010/main" val="1498937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272DB0-3B89-464E-A56C-D42BEBF5EE87}" type="datetimeFigureOut">
              <a:rPr lang="he-IL" smtClean="0"/>
              <a:t>י"א/אדר/תשע"ז</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19CC41-5071-4AC6-B6B9-9C431852798A}" type="slidenum">
              <a:rPr lang="he-IL" smtClean="0"/>
              <a:t>‹#›</a:t>
            </a:fld>
            <a:endParaRPr lang="he-IL"/>
          </a:p>
        </p:txBody>
      </p:sp>
    </p:spTree>
    <p:extLst>
      <p:ext uri="{BB962C8B-B14F-4D97-AF65-F5344CB8AC3E}">
        <p14:creationId xmlns:p14="http://schemas.microsoft.com/office/powerpoint/2010/main" val="18928184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underwar.co.il/14-IT-Security/d311/" TargetMode="External"/><Relationship Id="rId2" Type="http://schemas.openxmlformats.org/officeDocument/2006/relationships/hyperlink" Target="https://en.wikipedia.org/wiki/RSA_(crypto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0" y="0"/>
            <a:ext cx="12192001" cy="4862870"/>
          </a:xfrm>
          <a:prstGeom prst="rect">
            <a:avLst/>
          </a:prstGeom>
          <a:noFill/>
        </p:spPr>
        <p:txBody>
          <a:bodyPr wrap="square" lIns="91440" tIns="45720" rIns="91440" bIns="45720">
            <a:spAutoFit/>
          </a:bodyPr>
          <a:lstStyle/>
          <a:p>
            <a:pPr algn="ctr"/>
            <a:r>
              <a:rPr lang="en-US" sz="16600" b="0" cap="none" spc="0" dirty="0">
                <a:ln w="0"/>
                <a:solidFill>
                  <a:schemeClr val="tx1"/>
                </a:solidFill>
                <a:effectLst>
                  <a:outerShdw blurRad="38100" dist="19050" dir="2700000" algn="tl" rotWithShape="0">
                    <a:schemeClr val="dk1">
                      <a:alpha val="40000"/>
                    </a:schemeClr>
                  </a:outerShdw>
                </a:effectLst>
                <a:latin typeface="AR ESSENCE" panose="02000000000000000000" pitchFamily="2" charset="0"/>
              </a:rPr>
              <a:t>RSA</a:t>
            </a:r>
          </a:p>
          <a:p>
            <a:pPr algn="ctr"/>
            <a:r>
              <a:rPr lang="he-IL" sz="4800" dirty="0">
                <a:ln w="0"/>
                <a:effectLst>
                  <a:outerShdw blurRad="38100" dist="19050" dir="2700000" algn="tl" rotWithShape="0">
                    <a:schemeClr val="dk1">
                      <a:alpha val="40000"/>
                    </a:schemeClr>
                  </a:outerShdw>
                </a:effectLst>
                <a:latin typeface="AR ESSENCE" panose="02000000000000000000" pitchFamily="2" charset="0"/>
              </a:rPr>
              <a:t>אבישלום ג'אן 308481423</a:t>
            </a:r>
          </a:p>
          <a:p>
            <a:pPr algn="ctr"/>
            <a:r>
              <a:rPr lang="he-IL" sz="4800" dirty="0">
                <a:ln w="0"/>
                <a:effectLst>
                  <a:outerShdw blurRad="38100" dist="19050" dir="2700000" algn="tl" rotWithShape="0">
                    <a:schemeClr val="dk1">
                      <a:alpha val="40000"/>
                    </a:schemeClr>
                  </a:outerShdw>
                </a:effectLst>
                <a:latin typeface="AR ESSENCE" panose="02000000000000000000" pitchFamily="2" charset="0"/>
              </a:rPr>
              <a:t>תהל סיטרון 203865993</a:t>
            </a:r>
          </a:p>
          <a:p>
            <a:pPr algn="ctr"/>
            <a:r>
              <a:rPr lang="he-IL" sz="4800" dirty="0">
                <a:ln w="0"/>
                <a:effectLst>
                  <a:outerShdw blurRad="38100" dist="19050" dir="2700000" algn="tl" rotWithShape="0">
                    <a:schemeClr val="dk1">
                      <a:alpha val="40000"/>
                    </a:schemeClr>
                  </a:outerShdw>
                </a:effectLst>
                <a:latin typeface="AR ESSENCE" panose="02000000000000000000" pitchFamily="2" charset="0"/>
              </a:rPr>
              <a:t>עוז לוי 305181158</a:t>
            </a:r>
            <a:endParaRPr lang="he-IL" sz="4800" b="0" cap="none" spc="0" dirty="0">
              <a:ln w="0"/>
              <a:solidFill>
                <a:schemeClr val="tx1"/>
              </a:solidFill>
              <a:effectLst>
                <a:outerShdw blurRad="38100" dist="19050" dir="2700000" algn="tl" rotWithShape="0">
                  <a:schemeClr val="dk1">
                    <a:alpha val="40000"/>
                  </a:schemeClr>
                </a:outerShdw>
              </a:effectLst>
              <a:latin typeface="AR ESSENCE" panose="02000000000000000000" pitchFamily="2" charset="0"/>
            </a:endParaRPr>
          </a:p>
        </p:txBody>
      </p:sp>
    </p:spTree>
    <p:extLst>
      <p:ext uri="{BB962C8B-B14F-4D97-AF65-F5344CB8AC3E}">
        <p14:creationId xmlns:p14="http://schemas.microsoft.com/office/powerpoint/2010/main" val="24943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en-US" b="1" u="sng" dirty="0">
                <a:cs typeface="+mn-cs"/>
              </a:rPr>
              <a:t>NFS </a:t>
            </a:r>
            <a:r>
              <a:rPr lang="he-IL" b="1" u="sng" dirty="0">
                <a:cs typeface="+mn-cs"/>
              </a:rPr>
              <a:t> - אז איך לשמור על </a:t>
            </a:r>
            <a:r>
              <a:rPr lang="en-US" b="1" u="sng" dirty="0">
                <a:cs typeface="+mn-cs"/>
              </a:rPr>
              <a:t>RSA</a:t>
            </a:r>
            <a:r>
              <a:rPr lang="he-IL" b="1" u="sng" dirty="0">
                <a:cs typeface="+mn-cs"/>
              </a:rPr>
              <a:t> בטוח אל מול </a:t>
            </a:r>
            <a:r>
              <a:rPr lang="en-US" b="1" u="sng" dirty="0">
                <a:cs typeface="+mn-cs"/>
              </a:rPr>
              <a:t>NFS</a:t>
            </a:r>
            <a:endParaRPr lang="he-IL" b="1" u="sng" dirty="0">
              <a:cs typeface="+mn-cs"/>
            </a:endParaRPr>
          </a:p>
        </p:txBody>
      </p:sp>
      <p:sp>
        <p:nvSpPr>
          <p:cNvPr id="3" name="מציין מיקום תוכן 2"/>
          <p:cNvSpPr>
            <a:spLocks noGrp="1"/>
          </p:cNvSpPr>
          <p:nvPr>
            <p:ph idx="1"/>
          </p:nvPr>
        </p:nvSpPr>
        <p:spPr>
          <a:xfrm>
            <a:off x="1141412" y="2249487"/>
            <a:ext cx="9905999" cy="4045296"/>
          </a:xfrm>
        </p:spPr>
        <p:txBody>
          <a:bodyPr>
            <a:normAutofit lnSpcReduction="10000"/>
          </a:bodyPr>
          <a:lstStyle/>
          <a:p>
            <a:r>
              <a:rPr lang="he-IL" dirty="0"/>
              <a:t>טבלת הזמן הדרוש לפירוק לגורמים של מפתחות בגדלים שונים ע"י </a:t>
            </a:r>
            <a:r>
              <a:rPr lang="en-US" dirty="0"/>
              <a:t>NFS</a:t>
            </a:r>
            <a:r>
              <a:rPr lang="he-IL" dirty="0"/>
              <a:t>:</a:t>
            </a:r>
          </a:p>
          <a:p>
            <a:endParaRPr lang="he-IL" dirty="0"/>
          </a:p>
          <a:p>
            <a:endParaRPr lang="he-IL" dirty="0"/>
          </a:p>
          <a:p>
            <a:endParaRPr lang="he-IL" dirty="0"/>
          </a:p>
          <a:p>
            <a:endParaRPr lang="he-IL" dirty="0"/>
          </a:p>
          <a:p>
            <a:r>
              <a:rPr lang="he-IL" dirty="0"/>
              <a:t>כיום, ההמלצה היא להשתמש במפתח בגודל 768 סיביות לשימוש אישי, 1024 סיביות לשימוש מסחרי ו-2048 סיביות עבור מידע רגיש במיוחד. עקב התפתחות המחשבים והתקדמות באלגוריתמים חדשים.</a:t>
            </a:r>
          </a:p>
          <a:p>
            <a:endParaRPr lang="he-IL" dirty="0"/>
          </a:p>
        </p:txBody>
      </p:sp>
      <mc:AlternateContent xmlns:mc="http://schemas.openxmlformats.org/markup-compatibility/2006" xmlns:a14="http://schemas.microsoft.com/office/drawing/2010/main">
        <mc:Choice Requires="a14">
          <p:graphicFrame>
            <p:nvGraphicFramePr>
              <p:cNvPr id="4" name="טבלה 3"/>
              <p:cNvGraphicFramePr>
                <a:graphicFrameLocks noGrp="1"/>
              </p:cNvGraphicFramePr>
              <p:nvPr>
                <p:extLst>
                  <p:ext uri="{D42A27DB-BD31-4B8C-83A1-F6EECF244321}">
                    <p14:modId xmlns:p14="http://schemas.microsoft.com/office/powerpoint/2010/main" val="1580083462"/>
                  </p:ext>
                </p:extLst>
              </p:nvPr>
            </p:nvGraphicFramePr>
            <p:xfrm>
              <a:off x="2138017" y="2787005"/>
              <a:ext cx="8128000" cy="1854200"/>
            </p:xfrm>
            <a:graphic>
              <a:graphicData uri="http://schemas.openxmlformats.org/drawingml/2006/table">
                <a:tbl>
                  <a:tblPr rtl="1" firstRow="1" bandRow="1">
                    <a:tableStyleId>{7DF18680-E054-41AD-8BC1-D1AEF772440D}</a:tableStyleId>
                  </a:tblPr>
                  <a:tblGrid>
                    <a:gridCol w="4064000">
                      <a:extLst>
                        <a:ext uri="{9D8B030D-6E8A-4147-A177-3AD203B41FA5}">
                          <a16:colId xmlns="" xmlns:a16="http://schemas.microsoft.com/office/drawing/2014/main" val="2623718728"/>
                        </a:ext>
                      </a:extLst>
                    </a:gridCol>
                    <a:gridCol w="4064000">
                      <a:extLst>
                        <a:ext uri="{9D8B030D-6E8A-4147-A177-3AD203B41FA5}">
                          <a16:colId xmlns="" xmlns:a16="http://schemas.microsoft.com/office/drawing/2014/main" val="556042823"/>
                        </a:ext>
                      </a:extLst>
                    </a:gridCol>
                  </a:tblGrid>
                  <a:tr h="370840">
                    <a:tc>
                      <a:txBody>
                        <a:bodyPr/>
                        <a:lstStyle/>
                        <a:p>
                          <a:pPr algn="ctr" rtl="1"/>
                          <a:r>
                            <a:rPr lang="he-IL" dirty="0"/>
                            <a:t>זמן ריצה הדרוש כיום</a:t>
                          </a:r>
                        </a:p>
                      </a:txBody>
                      <a:tcPr/>
                    </a:tc>
                    <a:tc>
                      <a:txBody>
                        <a:bodyPr/>
                        <a:lstStyle/>
                        <a:p>
                          <a:pPr algn="ctr" rtl="1"/>
                          <a:r>
                            <a:rPr lang="he-IL" dirty="0"/>
                            <a:t>גודל בסיביות</a:t>
                          </a:r>
                        </a:p>
                      </a:txBody>
                      <a:tcPr/>
                    </a:tc>
                    <a:extLst>
                      <a:ext uri="{0D108BD9-81ED-4DB2-BD59-A6C34878D82A}">
                        <a16:rowId xmlns="" xmlns:a16="http://schemas.microsoft.com/office/drawing/2014/main" val="3092899700"/>
                      </a:ext>
                    </a:extLst>
                  </a:tr>
                  <a:tr h="370840">
                    <a:tc>
                      <a:txBody>
                        <a:bodyPr/>
                        <a:lstStyle/>
                        <a:p>
                          <a:pPr algn="ctr" rtl="1"/>
                          <a:r>
                            <a:rPr lang="he-IL" dirty="0"/>
                            <a:t>33 ימים</a:t>
                          </a:r>
                        </a:p>
                      </a:txBody>
                      <a:tcPr/>
                    </a:tc>
                    <a:tc>
                      <a:txBody>
                        <a:bodyPr/>
                        <a:lstStyle/>
                        <a:p>
                          <a:pPr algn="ctr" rtl="1"/>
                          <a:r>
                            <a:rPr lang="he-IL" dirty="0"/>
                            <a:t>465</a:t>
                          </a:r>
                        </a:p>
                      </a:txBody>
                      <a:tcPr/>
                    </a:tc>
                    <a:extLst>
                      <a:ext uri="{0D108BD9-81ED-4DB2-BD59-A6C34878D82A}">
                        <a16:rowId xmlns="" xmlns:a16="http://schemas.microsoft.com/office/drawing/2014/main" val="2840250298"/>
                      </a:ext>
                    </a:extLst>
                  </a:tr>
                  <a:tr h="370840">
                    <a:tc>
                      <a:txBody>
                        <a:bodyPr/>
                        <a:lstStyle/>
                        <a:p>
                          <a:pPr algn="ctr" rtl="1"/>
                          <a:r>
                            <a:rPr lang="he-IL" dirty="0"/>
                            <a:t>210 ימים</a:t>
                          </a:r>
                        </a:p>
                      </a:txBody>
                      <a:tcPr/>
                    </a:tc>
                    <a:tc>
                      <a:txBody>
                        <a:bodyPr/>
                        <a:lstStyle/>
                        <a:p>
                          <a:pPr algn="ctr" rtl="1"/>
                          <a:r>
                            <a:rPr lang="he-IL" dirty="0"/>
                            <a:t>512</a:t>
                          </a:r>
                        </a:p>
                      </a:txBody>
                      <a:tcPr/>
                    </a:tc>
                    <a:extLst>
                      <a:ext uri="{0D108BD9-81ED-4DB2-BD59-A6C34878D82A}">
                        <a16:rowId xmlns="" xmlns:a16="http://schemas.microsoft.com/office/drawing/2014/main" val="1186161561"/>
                      </a:ext>
                    </a:extLst>
                  </a:tr>
                  <a:tr h="370840">
                    <a:tc>
                      <a:txBody>
                        <a:bodyPr/>
                        <a:lstStyle/>
                        <a:p>
                          <a:pPr rtl="1"/>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1</m:t>
                                </m:r>
                                <m:r>
                                  <a:rPr lang="he-IL" smtClean="0">
                                    <a:latin typeface="Cambria Math" panose="02040503050406030204" pitchFamily="18" charset="0"/>
                                  </a:rPr>
                                  <m:t>.</m:t>
                                </m:r>
                                <m:r>
                                  <a:rPr lang="he-IL" smtClean="0">
                                    <a:latin typeface="Cambria Math" panose="02040503050406030204" pitchFamily="18" charset="0"/>
                                  </a:rPr>
                                  <m:t>9</m:t>
                                </m:r>
                                <m:r>
                                  <a:rPr lang="he-IL" smtClean="0">
                                    <a:latin typeface="Cambria Math" panose="02040503050406030204" pitchFamily="18" charset="0"/>
                                  </a:rPr>
                                  <m:t>×</m:t>
                                </m:r>
                                <m:r>
                                  <a:rPr lang="he-IL" smtClean="0">
                                    <a:latin typeface="Cambria Math" panose="02040503050406030204" pitchFamily="18" charset="0"/>
                                  </a:rPr>
                                  <m:t>10</m:t>
                                </m:r>
                                <m:r>
                                  <a:rPr lang="he-IL" smtClean="0">
                                    <a:latin typeface="Cambria Math" panose="02040503050406030204" pitchFamily="18" charset="0"/>
                                  </a:rPr>
                                  <m:t>^</m:t>
                                </m:r>
                                <m:r>
                                  <a:rPr lang="he-IL" smtClean="0">
                                    <a:latin typeface="Cambria Math" panose="02040503050406030204" pitchFamily="18" charset="0"/>
                                  </a:rPr>
                                  <m:t>6</m:t>
                                </m:r>
                              </m:oMath>
                            </m:oMathPara>
                          </a14:m>
                          <a:endParaRPr lang="he-IL" dirty="0"/>
                        </a:p>
                      </a:txBody>
                      <a:tcPr/>
                    </a:tc>
                    <a:tc>
                      <a:txBody>
                        <a:bodyPr/>
                        <a:lstStyle/>
                        <a:p>
                          <a:pPr algn="ctr" rtl="1"/>
                          <a:r>
                            <a:rPr lang="he-IL" dirty="0"/>
                            <a:t>768</a:t>
                          </a:r>
                        </a:p>
                      </a:txBody>
                      <a:tcPr/>
                    </a:tc>
                    <a:extLst>
                      <a:ext uri="{0D108BD9-81ED-4DB2-BD59-A6C34878D82A}">
                        <a16:rowId xmlns="" xmlns:a16="http://schemas.microsoft.com/office/drawing/2014/main" val="2983618304"/>
                      </a:ext>
                    </a:extLst>
                  </a:tr>
                  <a:tr h="370840">
                    <a:tc>
                      <a:txBody>
                        <a:bodyPr/>
                        <a:lstStyle/>
                        <a:p>
                          <a:pPr rtl="1"/>
                          <a14:m>
                            <m:oMathPara xmlns:m="http://schemas.openxmlformats.org/officeDocument/2006/math">
                              <m:oMathParaPr>
                                <m:jc m:val="centerGroup"/>
                              </m:oMathParaPr>
                              <m:oMath xmlns:m="http://schemas.openxmlformats.org/officeDocument/2006/math">
                                <m:r>
                                  <a:rPr lang="he-IL" smtClean="0">
                                    <a:latin typeface="Cambria Math" panose="02040503050406030204" pitchFamily="18" charset="0"/>
                                  </a:rPr>
                                  <m:t>3</m:t>
                                </m:r>
                                <m:r>
                                  <a:rPr lang="he-IL" smtClean="0">
                                    <a:latin typeface="Cambria Math" panose="02040503050406030204" pitchFamily="18" charset="0"/>
                                  </a:rPr>
                                  <m:t>.</m:t>
                                </m:r>
                                <m:r>
                                  <a:rPr lang="he-IL" smtClean="0">
                                    <a:latin typeface="Cambria Math" panose="02040503050406030204" pitchFamily="18" charset="0"/>
                                  </a:rPr>
                                  <m:t>5</m:t>
                                </m:r>
                                <m:r>
                                  <a:rPr lang="he-IL" smtClean="0">
                                    <a:latin typeface="Cambria Math" panose="02040503050406030204" pitchFamily="18" charset="0"/>
                                  </a:rPr>
                                  <m:t>×</m:t>
                                </m:r>
                                <m:r>
                                  <a:rPr lang="he-IL" smtClean="0">
                                    <a:latin typeface="Cambria Math" panose="02040503050406030204" pitchFamily="18" charset="0"/>
                                  </a:rPr>
                                  <m:t>10</m:t>
                                </m:r>
                                <m:r>
                                  <a:rPr lang="he-IL" smtClean="0">
                                    <a:latin typeface="Cambria Math" panose="02040503050406030204" pitchFamily="18" charset="0"/>
                                  </a:rPr>
                                  <m:t>^</m:t>
                                </m:r>
                                <m:r>
                                  <a:rPr lang="he-IL" smtClean="0">
                                    <a:latin typeface="Cambria Math" panose="02040503050406030204" pitchFamily="18" charset="0"/>
                                  </a:rPr>
                                  <m:t>9</m:t>
                                </m:r>
                              </m:oMath>
                            </m:oMathPara>
                          </a14:m>
                          <a:endParaRPr lang="he-IL" dirty="0"/>
                        </a:p>
                      </a:txBody>
                      <a:tcPr/>
                    </a:tc>
                    <a:tc>
                      <a:txBody>
                        <a:bodyPr/>
                        <a:lstStyle/>
                        <a:p>
                          <a:pPr algn="ctr" rtl="1"/>
                          <a:r>
                            <a:rPr lang="he-IL" dirty="0"/>
                            <a:t>1012</a:t>
                          </a:r>
                        </a:p>
                      </a:txBody>
                      <a:tcPr/>
                    </a:tc>
                    <a:extLst>
                      <a:ext uri="{0D108BD9-81ED-4DB2-BD59-A6C34878D82A}">
                        <a16:rowId xmlns="" xmlns:a16="http://schemas.microsoft.com/office/drawing/2014/main" val="4005611604"/>
                      </a:ext>
                    </a:extLst>
                  </a:tr>
                </a:tbl>
              </a:graphicData>
            </a:graphic>
          </p:graphicFrame>
        </mc:Choice>
        <mc:Fallback xmlns="">
          <p:graphicFrame>
            <p:nvGraphicFramePr>
              <p:cNvPr id="4" name="טבלה 3"/>
              <p:cNvGraphicFramePr>
                <a:graphicFrameLocks noGrp="1"/>
              </p:cNvGraphicFramePr>
              <p:nvPr>
                <p:extLst>
                  <p:ext uri="{D42A27DB-BD31-4B8C-83A1-F6EECF244321}">
                    <p14:modId xmlns:p14="http://schemas.microsoft.com/office/powerpoint/2010/main" val="1580083462"/>
                  </p:ext>
                </p:extLst>
              </p:nvPr>
            </p:nvGraphicFramePr>
            <p:xfrm>
              <a:off x="2138017" y="2787005"/>
              <a:ext cx="8128000" cy="1854200"/>
            </p:xfrm>
            <a:graphic>
              <a:graphicData uri="http://schemas.openxmlformats.org/drawingml/2006/table">
                <a:tbl>
                  <a:tblPr rtl="1" firstRow="1" bandRow="1">
                    <a:tableStyleId>{7DF18680-E054-41AD-8BC1-D1AEF772440D}</a:tableStyleId>
                  </a:tblPr>
                  <a:tblGrid>
                    <a:gridCol w="4064000">
                      <a:extLst>
                        <a:ext uri="{9D8B030D-6E8A-4147-A177-3AD203B41FA5}">
                          <a16:colId xmlns:a16="http://schemas.microsoft.com/office/drawing/2014/main" xmlns:a14="http://schemas.microsoft.com/office/drawing/2010/main" xmlns="" val="2623718728"/>
                        </a:ext>
                      </a:extLst>
                    </a:gridCol>
                    <a:gridCol w="4064000">
                      <a:extLst>
                        <a:ext uri="{9D8B030D-6E8A-4147-A177-3AD203B41FA5}">
                          <a16:colId xmlns:a16="http://schemas.microsoft.com/office/drawing/2014/main" xmlns:a14="http://schemas.microsoft.com/office/drawing/2010/main" xmlns="" val="556042823"/>
                        </a:ext>
                      </a:extLst>
                    </a:gridCol>
                  </a:tblGrid>
                  <a:tr h="370840">
                    <a:tc>
                      <a:txBody>
                        <a:bodyPr/>
                        <a:lstStyle/>
                        <a:p>
                          <a:pPr algn="ctr" rtl="1"/>
                          <a:r>
                            <a:rPr lang="he-IL" dirty="0"/>
                            <a:t>זמן ריצה הדרוש כיום</a:t>
                          </a:r>
                        </a:p>
                      </a:txBody>
                      <a:tcPr/>
                    </a:tc>
                    <a:tc>
                      <a:txBody>
                        <a:bodyPr/>
                        <a:lstStyle/>
                        <a:p>
                          <a:pPr algn="ctr" rtl="1"/>
                          <a:r>
                            <a:rPr lang="he-IL" dirty="0"/>
                            <a:t>גודל בסיביות</a:t>
                          </a:r>
                        </a:p>
                      </a:txBody>
                      <a:tcPr/>
                    </a:tc>
                    <a:extLst>
                      <a:ext uri="{0D108BD9-81ED-4DB2-BD59-A6C34878D82A}">
                        <a16:rowId xmlns:a16="http://schemas.microsoft.com/office/drawing/2014/main" xmlns:a14="http://schemas.microsoft.com/office/drawing/2010/main" xmlns="" val="3092899700"/>
                      </a:ext>
                    </a:extLst>
                  </a:tr>
                  <a:tr h="370840">
                    <a:tc>
                      <a:txBody>
                        <a:bodyPr/>
                        <a:lstStyle/>
                        <a:p>
                          <a:pPr algn="ctr" rtl="1"/>
                          <a:r>
                            <a:rPr lang="he-IL" dirty="0"/>
                            <a:t>33 ימים</a:t>
                          </a:r>
                        </a:p>
                      </a:txBody>
                      <a:tcPr/>
                    </a:tc>
                    <a:tc>
                      <a:txBody>
                        <a:bodyPr/>
                        <a:lstStyle/>
                        <a:p>
                          <a:pPr algn="ctr" rtl="1"/>
                          <a:r>
                            <a:rPr lang="he-IL" dirty="0"/>
                            <a:t>465</a:t>
                          </a:r>
                        </a:p>
                      </a:txBody>
                      <a:tcPr/>
                    </a:tc>
                    <a:extLst>
                      <a:ext uri="{0D108BD9-81ED-4DB2-BD59-A6C34878D82A}">
                        <a16:rowId xmlns:a16="http://schemas.microsoft.com/office/drawing/2014/main" xmlns:a14="http://schemas.microsoft.com/office/drawing/2010/main" xmlns="" val="2840250298"/>
                      </a:ext>
                    </a:extLst>
                  </a:tr>
                  <a:tr h="370840">
                    <a:tc>
                      <a:txBody>
                        <a:bodyPr/>
                        <a:lstStyle/>
                        <a:p>
                          <a:pPr algn="ctr" rtl="1"/>
                          <a:r>
                            <a:rPr lang="he-IL" dirty="0"/>
                            <a:t>210 ימים</a:t>
                          </a:r>
                        </a:p>
                      </a:txBody>
                      <a:tcPr/>
                    </a:tc>
                    <a:tc>
                      <a:txBody>
                        <a:bodyPr/>
                        <a:lstStyle/>
                        <a:p>
                          <a:pPr algn="ctr" rtl="1"/>
                          <a:r>
                            <a:rPr lang="he-IL" dirty="0"/>
                            <a:t>512</a:t>
                          </a:r>
                        </a:p>
                      </a:txBody>
                      <a:tcPr/>
                    </a:tc>
                    <a:extLst>
                      <a:ext uri="{0D108BD9-81ED-4DB2-BD59-A6C34878D82A}">
                        <a16:rowId xmlns:a16="http://schemas.microsoft.com/office/drawing/2014/main" xmlns:a14="http://schemas.microsoft.com/office/drawing/2010/main" xmlns="" val="1186161561"/>
                      </a:ext>
                    </a:extLst>
                  </a:tr>
                  <a:tr h="370840">
                    <a:tc>
                      <a:txBody>
                        <a:bodyPr/>
                        <a:lstStyle/>
                        <a:p>
                          <a:endParaRPr lang="he-IL"/>
                        </a:p>
                      </a:txBody>
                      <a:tcPr>
                        <a:blipFill rotWithShape="0">
                          <a:blip r:embed="rId2"/>
                          <a:stretch>
                            <a:fillRect l="-150" t="-308197" r="-100449" b="-124590"/>
                          </a:stretch>
                        </a:blipFill>
                      </a:tcPr>
                    </a:tc>
                    <a:tc>
                      <a:txBody>
                        <a:bodyPr/>
                        <a:lstStyle/>
                        <a:p>
                          <a:pPr algn="ctr" rtl="1"/>
                          <a:r>
                            <a:rPr lang="he-IL" dirty="0"/>
                            <a:t>768</a:t>
                          </a:r>
                        </a:p>
                      </a:txBody>
                      <a:tcPr/>
                    </a:tc>
                    <a:extLst>
                      <a:ext uri="{0D108BD9-81ED-4DB2-BD59-A6C34878D82A}">
                        <a16:rowId xmlns:a16="http://schemas.microsoft.com/office/drawing/2014/main" xmlns:a14="http://schemas.microsoft.com/office/drawing/2010/main" xmlns="" val="2983618304"/>
                      </a:ext>
                    </a:extLst>
                  </a:tr>
                  <a:tr h="370840">
                    <a:tc>
                      <a:txBody>
                        <a:bodyPr/>
                        <a:lstStyle/>
                        <a:p>
                          <a:endParaRPr lang="he-IL"/>
                        </a:p>
                      </a:txBody>
                      <a:tcPr>
                        <a:blipFill rotWithShape="0">
                          <a:blip r:embed="rId2"/>
                          <a:stretch>
                            <a:fillRect l="-150" t="-408197" r="-100449" b="-24590"/>
                          </a:stretch>
                        </a:blipFill>
                      </a:tcPr>
                    </a:tc>
                    <a:tc>
                      <a:txBody>
                        <a:bodyPr/>
                        <a:lstStyle/>
                        <a:p>
                          <a:pPr algn="ctr" rtl="1"/>
                          <a:r>
                            <a:rPr lang="he-IL" dirty="0"/>
                            <a:t>1012</a:t>
                          </a:r>
                        </a:p>
                      </a:txBody>
                      <a:tcPr/>
                    </a:tc>
                    <a:extLst>
                      <a:ext uri="{0D108BD9-81ED-4DB2-BD59-A6C34878D82A}">
                        <a16:rowId xmlns:a16="http://schemas.microsoft.com/office/drawing/2014/main" xmlns:a14="http://schemas.microsoft.com/office/drawing/2010/main" xmlns="" val="4005611604"/>
                      </a:ext>
                    </a:extLst>
                  </a:tr>
                </a:tbl>
              </a:graphicData>
            </a:graphic>
          </p:graphicFrame>
        </mc:Fallback>
      </mc:AlternateContent>
      <p:sp>
        <p:nvSpPr>
          <p:cNvPr id="5" name="TextBox 4"/>
          <p:cNvSpPr txBox="1"/>
          <p:nvPr/>
        </p:nvSpPr>
        <p:spPr>
          <a:xfrm>
            <a:off x="11182178" y="254000"/>
            <a:ext cx="641522" cy="369332"/>
          </a:xfrm>
          <a:prstGeom prst="rect">
            <a:avLst/>
          </a:prstGeom>
          <a:noFill/>
        </p:spPr>
        <p:txBody>
          <a:bodyPr wrap="none" rtlCol="1">
            <a:spAutoFit/>
          </a:bodyPr>
          <a:lstStyle/>
          <a:p>
            <a:r>
              <a:rPr lang="he-IL" dirty="0"/>
              <a:t>בס"ד</a:t>
            </a:r>
          </a:p>
        </p:txBody>
      </p:sp>
    </p:spTree>
    <p:extLst>
      <p:ext uri="{BB962C8B-B14F-4D97-AF65-F5344CB8AC3E}">
        <p14:creationId xmlns:p14="http://schemas.microsoft.com/office/powerpoint/2010/main" val="3718041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normAutofit/>
          </a:bodyPr>
          <a:lstStyle/>
          <a:p>
            <a:pPr marL="0" indent="0">
              <a:lnSpc>
                <a:spcPts val="3360"/>
              </a:lnSpc>
              <a:buNone/>
            </a:pPr>
            <a:r>
              <a:rPr lang="he-IL" dirty="0"/>
              <a:t>בס"ד</a:t>
            </a:r>
          </a:p>
          <a:p>
            <a:pPr marL="0" indent="0">
              <a:lnSpc>
                <a:spcPts val="3360"/>
              </a:lnSpc>
              <a:buNone/>
            </a:pPr>
            <a:r>
              <a:rPr lang="he-IL" sz="4000" b="1" dirty="0"/>
              <a:t>	</a:t>
            </a:r>
            <a:r>
              <a:rPr lang="he-IL" sz="4000" b="1" u="sng" dirty="0"/>
              <a:t>שימושים במערכת ההצפנה </a:t>
            </a:r>
            <a:r>
              <a:rPr lang="en-US" sz="4000" b="1" u="sng" dirty="0"/>
              <a:t>RSA</a:t>
            </a:r>
            <a:endParaRPr lang="he-IL" sz="4000" b="1" u="sng" dirty="0"/>
          </a:p>
          <a:p>
            <a:pPr marL="0" indent="0">
              <a:lnSpc>
                <a:spcPts val="3360"/>
              </a:lnSpc>
              <a:buNone/>
            </a:pPr>
            <a:r>
              <a:rPr lang="he-IL" dirty="0"/>
              <a:t>	</a:t>
            </a:r>
          </a:p>
          <a:p>
            <a:pPr marL="0" indent="0">
              <a:lnSpc>
                <a:spcPts val="3360"/>
              </a:lnSpc>
              <a:buNone/>
            </a:pPr>
            <a:r>
              <a:rPr lang="he-IL" dirty="0"/>
              <a:t>	מערכת </a:t>
            </a:r>
            <a:r>
              <a:rPr lang="en-US" dirty="0"/>
              <a:t>RSA </a:t>
            </a:r>
            <a:r>
              <a:rPr lang="he-IL" dirty="0"/>
              <a:t> היא מערכת ההצפנה של מפתח פומבי הנפוצה ביותר כיום. היא משמשת</a:t>
            </a:r>
          </a:p>
          <a:p>
            <a:pPr marL="0" indent="0">
              <a:lnSpc>
                <a:spcPts val="3360"/>
              </a:lnSpc>
              <a:buNone/>
            </a:pPr>
            <a:r>
              <a:rPr lang="he-IL" dirty="0"/>
              <a:t>	במגוון מוצרים, פלטפורמות ותעשיות מסביב לעולם. היא משולבת במספר מערכות הפעלה 	ונכללת בכל הפרוטוקולים העיקריים לתקשורת בטוחה 	באינטרנט. בחומרה, ניתן למצוא את 	</a:t>
            </a:r>
            <a:r>
              <a:rPr lang="en-US" dirty="0"/>
              <a:t>RSA </a:t>
            </a:r>
            <a:r>
              <a:rPr lang="he-IL" dirty="0"/>
              <a:t> בטלפונים בטוחים, בכרטיסי רשתות </a:t>
            </a:r>
            <a:r>
              <a:rPr lang="en-US" dirty="0"/>
              <a:t> Ethernet ,</a:t>
            </a:r>
            <a:r>
              <a:rPr lang="he-IL" dirty="0"/>
              <a:t>ובכרטיסים חכמים.</a:t>
            </a:r>
          </a:p>
          <a:p>
            <a:pPr marL="0" indent="0">
              <a:lnSpc>
                <a:spcPts val="3360"/>
              </a:lnSpc>
              <a:buNone/>
            </a:pPr>
            <a:r>
              <a:rPr lang="he-IL" dirty="0"/>
              <a:t>	שימוש חשוב של מערכות הצפנה באמצעות מפתח פומבי בכלל ו-</a:t>
            </a:r>
            <a:r>
              <a:rPr lang="en-US" dirty="0"/>
              <a:t>RSA </a:t>
            </a:r>
            <a:r>
              <a:rPr lang="he-IL" dirty="0"/>
              <a:t> בפרט הוא חתימות 	דיגיטליות. חתימה דיגיטלית היא דרך לאימות היוצר של מסמך אלקטרוני, כתחליף לחתימה 	בכתב יד.</a:t>
            </a:r>
          </a:p>
        </p:txBody>
      </p:sp>
    </p:spTree>
    <p:extLst>
      <p:ext uri="{BB962C8B-B14F-4D97-AF65-F5344CB8AC3E}">
        <p14:creationId xmlns:p14="http://schemas.microsoft.com/office/powerpoint/2010/main" val="1110676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7999"/>
          </a:xfrm>
        </p:spPr>
        <p:txBody>
          <a:bodyPr>
            <a:normAutofit/>
          </a:bodyPr>
          <a:lstStyle/>
          <a:p>
            <a:pPr marL="0" indent="0">
              <a:buNone/>
            </a:pPr>
            <a:r>
              <a:rPr lang="he-IL" dirty="0"/>
              <a:t>בס"ד</a:t>
            </a:r>
          </a:p>
          <a:p>
            <a:pPr marL="0" indent="0" algn="ctr">
              <a:buNone/>
            </a:pPr>
            <a:r>
              <a:rPr lang="he-IL" sz="4000" b="1" u="sng" dirty="0"/>
              <a:t>חולשותיו של </a:t>
            </a:r>
            <a:r>
              <a:rPr lang="en-US" sz="4000" b="1" u="sng" dirty="0"/>
              <a:t>RSA</a:t>
            </a:r>
            <a:r>
              <a:rPr lang="he-IL" sz="4000" b="1" u="sng" dirty="0"/>
              <a:t>:</a:t>
            </a:r>
          </a:p>
          <a:p>
            <a:pPr marL="0" indent="0" algn="r">
              <a:buNone/>
            </a:pPr>
            <a:r>
              <a:rPr lang="he-IL" dirty="0"/>
              <a:t>	רוב חולשותיו של אלגוריתם </a:t>
            </a:r>
            <a:r>
              <a:rPr lang="en-US" dirty="0"/>
              <a:t>RSA</a:t>
            </a:r>
            <a:r>
              <a:rPr lang="he-IL" dirty="0"/>
              <a:t> נובעות משימוש לא נכון באלגוריתם ואינן מצביעות</a:t>
            </a:r>
          </a:p>
          <a:p>
            <a:pPr marL="0" indent="0" algn="r">
              <a:buNone/>
            </a:pPr>
            <a:r>
              <a:rPr lang="he-IL" dirty="0"/>
              <a:t>	על חולשה של מערכת ההצפנה.</a:t>
            </a:r>
          </a:p>
          <a:p>
            <a:pPr lvl="2"/>
            <a:r>
              <a:rPr lang="he-IL" sz="2400" b="1" dirty="0"/>
              <a:t>מרחב הודעות קטן.</a:t>
            </a:r>
          </a:p>
          <a:p>
            <a:pPr lvl="2"/>
            <a:r>
              <a:rPr lang="he-IL" sz="2400" b="1" dirty="0"/>
              <a:t> </a:t>
            </a:r>
            <a:r>
              <a:rPr lang="he-IL" sz="2400" dirty="0"/>
              <a:t>התקפה מעגלית.</a:t>
            </a:r>
          </a:p>
          <a:p>
            <a:pPr lvl="2"/>
            <a:r>
              <a:rPr lang="he-IL" sz="2400" dirty="0" err="1"/>
              <a:t>מודולוס</a:t>
            </a:r>
            <a:r>
              <a:rPr lang="he-IL" sz="2400" dirty="0"/>
              <a:t> (</a:t>
            </a:r>
            <a:r>
              <a:rPr lang="en-US" sz="2400" dirty="0"/>
              <a:t>N</a:t>
            </a:r>
            <a:r>
              <a:rPr lang="he-IL" sz="2400" dirty="0"/>
              <a:t>) משותף.</a:t>
            </a:r>
          </a:p>
          <a:p>
            <a:pPr lvl="2"/>
            <a:r>
              <a:rPr lang="he-IL" sz="2400" dirty="0"/>
              <a:t>הצפנה מוטעית.</a:t>
            </a:r>
          </a:p>
          <a:p>
            <a:pPr lvl="2"/>
            <a:r>
              <a:rPr lang="he-IL" sz="2400" dirty="0"/>
              <a:t>מעריך פומבי (</a:t>
            </a:r>
            <a:r>
              <a:rPr lang="en-US" sz="2400" dirty="0"/>
              <a:t>e</a:t>
            </a:r>
            <a:r>
              <a:rPr lang="he-IL" sz="2400" dirty="0"/>
              <a:t>) נמוך.</a:t>
            </a:r>
          </a:p>
          <a:p>
            <a:pPr lvl="2"/>
            <a:r>
              <a:rPr lang="he-IL" sz="2400" b="1" dirty="0"/>
              <a:t>מעריך פרטי (</a:t>
            </a:r>
            <a:r>
              <a:rPr lang="en-US" sz="2400" b="1" dirty="0"/>
              <a:t>d</a:t>
            </a:r>
            <a:r>
              <a:rPr lang="he-IL" sz="2400" b="1" dirty="0"/>
              <a:t>) נמוך.</a:t>
            </a:r>
            <a:r>
              <a:rPr lang="he-IL" sz="2400" dirty="0"/>
              <a:t> </a:t>
            </a:r>
          </a:p>
          <a:p>
            <a:pPr lvl="2"/>
            <a:r>
              <a:rPr lang="he-IL" sz="2400" dirty="0"/>
              <a:t>ניחוש </a:t>
            </a:r>
            <a:r>
              <a:rPr lang="en-US" sz="2400" dirty="0"/>
              <a:t>d</a:t>
            </a:r>
            <a:r>
              <a:rPr lang="he-IL" sz="2400" dirty="0"/>
              <a:t>.</a:t>
            </a:r>
          </a:p>
          <a:p>
            <a:pPr lvl="2"/>
            <a:r>
              <a:rPr lang="he-IL" sz="2400" b="1" dirty="0"/>
              <a:t>פירוק לגורמים באמצעות מחשב קוונטי.</a:t>
            </a:r>
          </a:p>
        </p:txBody>
      </p:sp>
    </p:spTree>
    <p:extLst>
      <p:ext uri="{BB962C8B-B14F-4D97-AF65-F5344CB8AC3E}">
        <p14:creationId xmlns:p14="http://schemas.microsoft.com/office/powerpoint/2010/main" val="378341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a:t>מרחב הודעות קטן:</a:t>
            </a:r>
          </a:p>
          <a:p>
            <a:pPr marL="0" indent="0">
              <a:buNone/>
            </a:pPr>
            <a:r>
              <a:rPr lang="he-IL" dirty="0"/>
              <a:t>	אחד מהחולשות העיקריות של מערכת הצפנה בעלת מפתח ציבורי היא העובדה כי</a:t>
            </a:r>
          </a:p>
          <a:p>
            <a:pPr marL="0" indent="0">
              <a:buNone/>
            </a:pPr>
            <a:r>
              <a:rPr lang="he-IL" dirty="0"/>
              <a:t>	אלגוריתם ההצפנה ידוע לכולם. בחולשה זו ניתן להשתמש כאשר מרחב ההודעות קטן.</a:t>
            </a:r>
          </a:p>
          <a:p>
            <a:pPr marL="0" indent="0">
              <a:buNone/>
            </a:pPr>
            <a:r>
              <a:rPr lang="he-IL" dirty="0"/>
              <a:t>	לדוגמא, תוקף מסוים אשר מאזין לנתיב הודעות ברשת מחשבים, יכול להריץ תהליך של</a:t>
            </a:r>
          </a:p>
          <a:p>
            <a:pPr marL="0" indent="0">
              <a:buNone/>
            </a:pPr>
            <a:r>
              <a:rPr lang="he-IL" dirty="0"/>
              <a:t>	הצפנת כל ההודעות במרחב עד למציאת התאמה עבור ההודעה שהקליט בהאזנתו וכך ליצור 	פריצה למערכת ההצפנה.</a:t>
            </a:r>
          </a:p>
          <a:p>
            <a:pPr marL="0" indent="0">
              <a:buNone/>
            </a:pPr>
            <a:r>
              <a:rPr lang="he-IL" dirty="0"/>
              <a:t>	</a:t>
            </a:r>
          </a:p>
        </p:txBody>
      </p:sp>
    </p:spTree>
    <p:extLst>
      <p:ext uri="{BB962C8B-B14F-4D97-AF65-F5344CB8AC3E}">
        <p14:creationId xmlns:p14="http://schemas.microsoft.com/office/powerpoint/2010/main" val="281157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a:t>מעריך פרטי (</a:t>
            </a:r>
            <a:r>
              <a:rPr lang="en-US" sz="4000" b="1" u="sng" dirty="0"/>
              <a:t>d</a:t>
            </a:r>
            <a:r>
              <a:rPr lang="he-IL" sz="4000" b="1" u="sng" dirty="0"/>
              <a:t>) נמוך.</a:t>
            </a:r>
          </a:p>
          <a:p>
            <a:pPr marL="0" indent="0">
              <a:buNone/>
            </a:pPr>
            <a:r>
              <a:rPr lang="he-IL" b="1" dirty="0"/>
              <a:t>	חולשה זו נובעת מהצורך להקטין את זמן פיענוח ההודעה.</a:t>
            </a:r>
          </a:p>
          <a:p>
            <a:pPr marL="0" indent="0">
              <a:buNone/>
            </a:pPr>
            <a:r>
              <a:rPr lang="he-IL" dirty="0"/>
              <a:t>	עבור מערכת הצפנה בעלת מעריך פרטי </a:t>
            </a:r>
            <a:r>
              <a:rPr lang="en-US" dirty="0"/>
              <a:t>d</a:t>
            </a:r>
            <a:r>
              <a:rPr lang="he-IL" dirty="0"/>
              <a:t> נמוך, פעולת העלאה בחזקה מודולרית היא בעלת 	סיבוכיות זמן ליניארית לערך </a:t>
            </a:r>
            <a:r>
              <a:rPr lang="en-US" dirty="0"/>
              <a:t>Log</a:t>
            </a:r>
            <a:r>
              <a:rPr lang="en-US" baseline="-25000" dirty="0"/>
              <a:t>2</a:t>
            </a:r>
            <a:r>
              <a:rPr lang="en-US" dirty="0"/>
              <a:t>(d)</a:t>
            </a:r>
            <a:r>
              <a:rPr lang="he-IL" dirty="0"/>
              <a:t>. בעקבות כך, הזמן הנדרש לפענוח הודעות במערכת הנ"ל 	יכול להיות קצר עד כדי שיפור ביצועי מערכת התוקף פי 10 לפחות.</a:t>
            </a:r>
          </a:p>
          <a:p>
            <a:pPr marL="0" indent="0">
              <a:buNone/>
            </a:pPr>
            <a:r>
              <a:rPr lang="he-IL" dirty="0"/>
              <a:t>	ישנה התקפה מאת </a:t>
            </a:r>
            <a:r>
              <a:rPr lang="he-IL" dirty="0" err="1"/>
              <a:t>מ.ווינר</a:t>
            </a:r>
            <a:r>
              <a:rPr lang="he-IL" dirty="0"/>
              <a:t> אשר מממשת את חולשה זו ומאפשרת לפצח מערכת הצפנה  	בשלמות כאשר משתמשים במפתח פרטי קטן. </a:t>
            </a:r>
          </a:p>
          <a:p>
            <a:pPr marL="0" indent="0">
              <a:buNone/>
            </a:pPr>
            <a:r>
              <a:rPr lang="he-IL" dirty="0"/>
              <a:t>		</a:t>
            </a:r>
            <a:r>
              <a:rPr lang="he-IL" u="sng" dirty="0"/>
              <a:t>משפט </a:t>
            </a:r>
            <a:r>
              <a:rPr lang="he-IL" u="sng" dirty="0" err="1"/>
              <a:t>מ.ווינר</a:t>
            </a:r>
            <a:r>
              <a:rPr lang="he-IL" u="sng" dirty="0"/>
              <a:t>:</a:t>
            </a:r>
          </a:p>
        </p:txBody>
      </p:sp>
      <p:pic>
        <p:nvPicPr>
          <p:cNvPr id="2" name="תמונה 1"/>
          <p:cNvPicPr>
            <a:picLocks noChangeAspect="1"/>
          </p:cNvPicPr>
          <p:nvPr/>
        </p:nvPicPr>
        <p:blipFill>
          <a:blip r:embed="rId2"/>
          <a:stretch>
            <a:fillRect/>
          </a:stretch>
        </p:blipFill>
        <p:spPr>
          <a:xfrm>
            <a:off x="1204912" y="4978401"/>
            <a:ext cx="9016728" cy="1122362"/>
          </a:xfrm>
          <a:prstGeom prst="rect">
            <a:avLst/>
          </a:prstGeom>
          <a:noFill/>
        </p:spPr>
      </p:pic>
    </p:spTree>
    <p:extLst>
      <p:ext uri="{BB962C8B-B14F-4D97-AF65-F5344CB8AC3E}">
        <p14:creationId xmlns:p14="http://schemas.microsoft.com/office/powerpoint/2010/main" val="187842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a:t>פירוק לגורמים באמצעות מחשב קוונטי.</a:t>
            </a:r>
          </a:p>
          <a:p>
            <a:pPr marL="0" indent="0">
              <a:buNone/>
            </a:pPr>
            <a:r>
              <a:rPr lang="he-IL" dirty="0"/>
              <a:t>	מחשב קוונטי: מחשב המסוגל לממש אלגוריתמים קוונטיים. לא מדובר בהאצת המהירות של 	מחשבים דיגיטליים קונבנציונליים (רגילים) אלא בהאצת המהירות </a:t>
            </a:r>
            <a:r>
              <a:rPr lang="he-IL" dirty="0" err="1"/>
              <a:t>האסימפטוטית</a:t>
            </a:r>
            <a:r>
              <a:rPr lang="he-IL" dirty="0"/>
              <a:t> של 	האלגוריתמים על ידי שימוש באפקטים קוונטיים טהורים. המחשב הקוונטי מבצע את טעינת 	האינפורמציה כמחרוזת של סיביות קוונטיות - "</a:t>
            </a:r>
            <a:r>
              <a:rPr lang="he-IL" dirty="0" err="1"/>
              <a:t>קיוביטים</a:t>
            </a:r>
            <a:r>
              <a:rPr lang="he-IL" dirty="0"/>
              <a:t>".</a:t>
            </a:r>
            <a:endParaRPr lang="en-US" dirty="0"/>
          </a:p>
          <a:p>
            <a:pPr marL="0" indent="0">
              <a:buNone/>
            </a:pPr>
            <a:r>
              <a:rPr lang="he-IL" dirty="0"/>
              <a:t>	</a:t>
            </a:r>
            <a:r>
              <a:rPr lang="he-IL" dirty="0" err="1"/>
              <a:t>קיוביט</a:t>
            </a:r>
            <a:r>
              <a:rPr lang="he-IL" dirty="0"/>
              <a:t>: הוא עצם קוונטי, למשל אטום (או יון) המסוגל לאכלס מצבים קוונטים שונים.</a:t>
            </a:r>
          </a:p>
          <a:p>
            <a:pPr marL="0" indent="0">
              <a:buNone/>
            </a:pPr>
            <a:r>
              <a:rPr lang="he-IL" dirty="0"/>
              <a:t>	החישוב עצמו מבוצע על ידי תכונות העצמים הקוונטים, שבה מערכת פיזיקלית יכולה להיות 	במצב שידוע כחפיפה של מצבים, עבור אטום יחיד. יכולת זו של מאפשרת לייצג בו זמני את           	כל הערכים האפשריים של משתני הקלט. זהו המצב האולטימטיבי בעיבוד מקבילי ברמת הביט.</a:t>
            </a:r>
            <a:endParaRPr lang="en-US" dirty="0"/>
          </a:p>
          <a:p>
            <a:pPr marL="0" indent="0">
              <a:buNone/>
            </a:pPr>
            <a:endParaRPr lang="en-US" dirty="0"/>
          </a:p>
          <a:p>
            <a:pPr marL="0" indent="0">
              <a:buNone/>
            </a:pPr>
            <a:endParaRPr lang="he-IL" dirty="0"/>
          </a:p>
        </p:txBody>
      </p:sp>
    </p:spTree>
    <p:extLst>
      <p:ext uri="{BB962C8B-B14F-4D97-AF65-F5344CB8AC3E}">
        <p14:creationId xmlns:p14="http://schemas.microsoft.com/office/powerpoint/2010/main" val="426592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a:t>פירוק לגורמים באמצעות מחשב קוונטי.</a:t>
            </a:r>
          </a:p>
          <a:p>
            <a:pPr marL="0" indent="0">
              <a:buNone/>
            </a:pPr>
            <a:r>
              <a:rPr lang="he-IL" dirty="0"/>
              <a:t>	</a:t>
            </a:r>
            <a:r>
              <a:rPr lang="he-IL" u="sng" dirty="0"/>
              <a:t>נדגים את פעולת האלגוריתם: (יכול </a:t>
            </a:r>
            <a:r>
              <a:rPr lang="he-IL" u="sng" dirty="0" err="1"/>
              <a:t>להכשל</a:t>
            </a:r>
            <a:r>
              <a:rPr lang="he-IL" u="sng" dirty="0"/>
              <a:t> עבור </a:t>
            </a:r>
            <a:r>
              <a:rPr lang="en-US" u="sng" dirty="0"/>
              <a:t>T</a:t>
            </a:r>
            <a:r>
              <a:rPr lang="he-IL" u="sng" dirty="0"/>
              <a:t> אי זוגי)</a:t>
            </a:r>
          </a:p>
          <a:p>
            <a:pPr marL="0" indent="0">
              <a:buNone/>
            </a:pPr>
            <a:r>
              <a:rPr lang="he-IL" dirty="0"/>
              <a:t>	עבור </a:t>
            </a:r>
            <a:r>
              <a:rPr lang="en-US" dirty="0"/>
              <a:t>N=6</a:t>
            </a:r>
            <a:r>
              <a:rPr lang="he-IL" dirty="0"/>
              <a:t> נבחר מספר אקראי </a:t>
            </a:r>
            <a:r>
              <a:rPr lang="en-US" dirty="0"/>
              <a:t>m=5</a:t>
            </a:r>
            <a:r>
              <a:rPr lang="he-IL" dirty="0"/>
              <a:t> כהודעה להצפנה, כך ש </a:t>
            </a:r>
            <a:r>
              <a:rPr lang="en-US" dirty="0" err="1"/>
              <a:t>gcd</a:t>
            </a:r>
            <a:r>
              <a:rPr lang="en-US" dirty="0"/>
              <a:t>(</a:t>
            </a:r>
            <a:r>
              <a:rPr lang="en-US" dirty="0" err="1"/>
              <a:t>N,m</a:t>
            </a:r>
            <a:r>
              <a:rPr lang="en-US" dirty="0"/>
              <a:t>) = 1</a:t>
            </a:r>
            <a:endParaRPr lang="he-IL" dirty="0"/>
          </a:p>
          <a:p>
            <a:pPr marL="0" indent="0">
              <a:buNone/>
            </a:pPr>
            <a:r>
              <a:rPr lang="he-IL" dirty="0"/>
              <a:t>	נשם לב כי עבור הפונקציה מחזורית הבאה:</a:t>
            </a:r>
          </a:p>
          <a:p>
            <a:pPr marL="0" indent="0" algn="l" rtl="0">
              <a:buNone/>
            </a:pPr>
            <a:r>
              <a:rPr lang="he-IL" dirty="0"/>
              <a:t>	</a:t>
            </a:r>
            <a:r>
              <a:rPr lang="en-US" dirty="0"/>
              <a:t>F(x) = m</a:t>
            </a:r>
            <a:r>
              <a:rPr lang="en-US" baseline="30000" dirty="0"/>
              <a:t>x</a:t>
            </a:r>
            <a:r>
              <a:rPr lang="en-US" dirty="0"/>
              <a:t> (mod N)</a:t>
            </a:r>
          </a:p>
          <a:p>
            <a:pPr marL="0" indent="0" algn="l" rtl="0">
              <a:buNone/>
            </a:pPr>
            <a:r>
              <a:rPr lang="en-US" dirty="0"/>
              <a:t>	F(0) = 5</a:t>
            </a:r>
            <a:r>
              <a:rPr lang="en-US" baseline="30000" dirty="0"/>
              <a:t>0</a:t>
            </a:r>
            <a:r>
              <a:rPr lang="en-US" dirty="0"/>
              <a:t> (mod 6), F(1) = 5</a:t>
            </a:r>
            <a:r>
              <a:rPr lang="en-US" baseline="30000" dirty="0"/>
              <a:t>1</a:t>
            </a:r>
            <a:r>
              <a:rPr lang="en-US" dirty="0"/>
              <a:t> (mod 6), F(2) = 5</a:t>
            </a:r>
            <a:r>
              <a:rPr lang="en-US" baseline="30000" dirty="0"/>
              <a:t>2</a:t>
            </a:r>
            <a:r>
              <a:rPr lang="en-US" dirty="0"/>
              <a:t> (mod 6)…</a:t>
            </a:r>
          </a:p>
          <a:p>
            <a:pPr marL="0" indent="0" algn="r">
              <a:buNone/>
            </a:pPr>
            <a:r>
              <a:rPr lang="he-IL" dirty="0"/>
              <a:t>	אנו נפיק מחזוריות עבור תמונתה לערך </a:t>
            </a:r>
            <a:r>
              <a:rPr lang="en-US" dirty="0"/>
              <a:t>T</a:t>
            </a:r>
            <a:r>
              <a:rPr lang="he-IL" dirty="0"/>
              <a:t> כלשהו, במקרה שלנו עבור </a:t>
            </a:r>
            <a:r>
              <a:rPr lang="en-US" dirty="0"/>
              <a:t>T=2</a:t>
            </a:r>
          </a:p>
          <a:p>
            <a:pPr marL="0" indent="0" algn="l" rtl="0">
              <a:buNone/>
            </a:pPr>
            <a:r>
              <a:rPr lang="en-US" dirty="0"/>
              <a:t>	F(0) = 5</a:t>
            </a:r>
            <a:r>
              <a:rPr lang="en-US" baseline="30000" dirty="0"/>
              <a:t>0</a:t>
            </a:r>
            <a:r>
              <a:rPr lang="en-US" dirty="0"/>
              <a:t> (mod 6) = 1 (mod 6), F(2) = 5</a:t>
            </a:r>
            <a:r>
              <a:rPr lang="en-US" baseline="30000" dirty="0"/>
              <a:t>2</a:t>
            </a:r>
            <a:r>
              <a:rPr lang="en-US" dirty="0"/>
              <a:t> (mod 6) = 25 (mod 6) = 1 (mod 6)</a:t>
            </a:r>
          </a:p>
          <a:p>
            <a:pPr marL="0" indent="0">
              <a:buNone/>
            </a:pPr>
            <a:r>
              <a:rPr lang="he-IL" dirty="0"/>
              <a:t>	את מחזוריות זו ניתן למצוא ע"י חישוב טרנספורמציית פורייה על גבי מחשב קוונטי.</a:t>
            </a:r>
          </a:p>
        </p:txBody>
      </p:sp>
    </p:spTree>
    <p:extLst>
      <p:ext uri="{BB962C8B-B14F-4D97-AF65-F5344CB8AC3E}">
        <p14:creationId xmlns:p14="http://schemas.microsoft.com/office/powerpoint/2010/main" val="143598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a:t>פירוק לגורמים באמצעות מחשב קוונטי.</a:t>
            </a:r>
          </a:p>
          <a:p>
            <a:pPr marL="0" indent="0">
              <a:buNone/>
            </a:pPr>
            <a:r>
              <a:rPr lang="he-IL" dirty="0"/>
              <a:t>	</a:t>
            </a:r>
            <a:r>
              <a:rPr lang="he-IL" u="sng" dirty="0"/>
              <a:t>נדגים את פעולת האלגוריתם: (יכול </a:t>
            </a:r>
            <a:r>
              <a:rPr lang="he-IL" u="sng" dirty="0" err="1"/>
              <a:t>להכשל</a:t>
            </a:r>
            <a:r>
              <a:rPr lang="he-IL" u="sng" dirty="0"/>
              <a:t> עבור </a:t>
            </a:r>
            <a:r>
              <a:rPr lang="en-US" u="sng" dirty="0"/>
              <a:t>T</a:t>
            </a:r>
            <a:r>
              <a:rPr lang="he-IL" u="sng" dirty="0"/>
              <a:t> אי זוגי)</a:t>
            </a:r>
          </a:p>
          <a:p>
            <a:pPr marL="0" indent="0">
              <a:buNone/>
            </a:pPr>
            <a:r>
              <a:rPr lang="he-IL" dirty="0"/>
              <a:t>	למציאת הגורמים של פרמטר הבטיחות שלנו </a:t>
            </a:r>
            <a:r>
              <a:rPr lang="en-US" dirty="0"/>
              <a:t>N</a:t>
            </a:r>
            <a:r>
              <a:rPr lang="he-IL" dirty="0"/>
              <a:t>, נחשב:</a:t>
            </a:r>
          </a:p>
          <a:p>
            <a:pPr marL="0" indent="0" algn="l" rtl="0">
              <a:buNone/>
            </a:pPr>
            <a:r>
              <a:rPr lang="en-US" dirty="0"/>
              <a:t>	m’ = </a:t>
            </a:r>
            <a:r>
              <a:rPr lang="en-US" dirty="0" err="1"/>
              <a:t>m</a:t>
            </a:r>
            <a:r>
              <a:rPr lang="en-US" baseline="30000" dirty="0" err="1"/>
              <a:t>T</a:t>
            </a:r>
            <a:r>
              <a:rPr lang="en-US" baseline="30000" dirty="0"/>
              <a:t>/2</a:t>
            </a:r>
            <a:r>
              <a:rPr lang="en-US" dirty="0"/>
              <a:t>		m’ = 5</a:t>
            </a:r>
            <a:r>
              <a:rPr lang="en-US" baseline="30000" dirty="0"/>
              <a:t>2/2</a:t>
            </a:r>
            <a:r>
              <a:rPr lang="en-US" dirty="0"/>
              <a:t> = 5</a:t>
            </a:r>
          </a:p>
          <a:p>
            <a:pPr marL="0" indent="0" algn="r">
              <a:buNone/>
            </a:pPr>
            <a:r>
              <a:rPr lang="he-IL" dirty="0"/>
              <a:t>	כעט נחשב את המחלק המשותף הגדול ביותר מול </a:t>
            </a:r>
            <a:r>
              <a:rPr lang="en-US" dirty="0"/>
              <a:t>N</a:t>
            </a:r>
            <a:r>
              <a:rPr lang="he-IL" dirty="0"/>
              <a:t> בשתי מקרים</a:t>
            </a:r>
          </a:p>
          <a:p>
            <a:pPr marL="0" indent="0" algn="r">
              <a:buNone/>
            </a:pPr>
            <a:r>
              <a:rPr lang="he-IL" dirty="0"/>
              <a:t>	(אפשרי באמצעות אלגוריתם </a:t>
            </a:r>
            <a:r>
              <a:rPr lang="he-IL" dirty="0" err="1"/>
              <a:t>אוקלידס</a:t>
            </a:r>
            <a:r>
              <a:rPr lang="he-IL" dirty="0"/>
              <a:t>)</a:t>
            </a:r>
          </a:p>
          <a:p>
            <a:pPr marL="0" indent="0" algn="l" rtl="0">
              <a:buNone/>
            </a:pPr>
            <a:r>
              <a:rPr lang="he-IL" dirty="0"/>
              <a:t>	</a:t>
            </a:r>
            <a:r>
              <a:rPr lang="en-US" dirty="0"/>
              <a:t>q = (m’+1, N),		p = (m’-1,N)</a:t>
            </a:r>
          </a:p>
          <a:p>
            <a:pPr marL="0" indent="0" algn="l" rtl="0">
              <a:buNone/>
            </a:pPr>
            <a:r>
              <a:rPr lang="en-US" dirty="0"/>
              <a:t>	q = (6,6) = 6,		q = (4,6) = 2</a:t>
            </a:r>
          </a:p>
          <a:p>
            <a:pPr marL="0" indent="0" algn="r">
              <a:buNone/>
            </a:pPr>
            <a:r>
              <a:rPr lang="he-IL" dirty="0"/>
              <a:t>	המספרים שמצאנו הם גורמים עבור פרמטר הבטיחות, וע"י צמצום ערכם אנו יכולים להפיק</a:t>
            </a:r>
          </a:p>
          <a:p>
            <a:pPr marL="0" indent="0" algn="r">
              <a:buNone/>
            </a:pPr>
            <a:r>
              <a:rPr lang="he-IL" dirty="0"/>
              <a:t>	שני גורמים שמכלתן שווה ל </a:t>
            </a:r>
            <a:r>
              <a:rPr lang="en-US" dirty="0"/>
              <a:t>N</a:t>
            </a:r>
            <a:r>
              <a:rPr lang="he-IL" dirty="0"/>
              <a:t>, ולספק פיצוח שלם של מערכת ההצפנה.</a:t>
            </a:r>
          </a:p>
        </p:txBody>
      </p:sp>
      <p:sp>
        <p:nvSpPr>
          <p:cNvPr id="4" name="חץ ימינה 3"/>
          <p:cNvSpPr/>
          <p:nvPr/>
        </p:nvSpPr>
        <p:spPr>
          <a:xfrm>
            <a:off x="2806700" y="2667000"/>
            <a:ext cx="457200" cy="279400"/>
          </a:xfrm>
          <a:prstGeom prst="rightArrow">
            <a:avLst/>
          </a:prstGeom>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316682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a:t>סיכום</a:t>
            </a:r>
          </a:p>
          <a:p>
            <a:pPr marL="0" indent="0">
              <a:buNone/>
            </a:pPr>
            <a:r>
              <a:rPr lang="he-IL" sz="4000" b="1" dirty="0"/>
              <a:t>	</a:t>
            </a:r>
            <a:r>
              <a:rPr lang="he-IL" dirty="0"/>
              <a:t>מאז 1977 פותחו מספר שיטות התקפה למערכת ההצפנה </a:t>
            </a:r>
            <a:r>
              <a:rPr lang="en-US" dirty="0"/>
              <a:t>RSA</a:t>
            </a:r>
            <a:r>
              <a:rPr lang="he-IL" dirty="0"/>
              <a:t>, אך עדיין לא נמצאה התקפה 	משמעותית ממש אשר תביא לפיענוח שלם של מערכת. התקפות אלו בעיקר מציגות את </a:t>
            </a:r>
          </a:p>
          <a:p>
            <a:pPr marL="0" indent="0">
              <a:buNone/>
            </a:pPr>
            <a:r>
              <a:rPr lang="he-IL" dirty="0"/>
              <a:t>	הסיכונים במימוש מערכת ההצפנה ,ממה יש להימנע כאשר מממשים מערכת זו.</a:t>
            </a:r>
          </a:p>
          <a:p>
            <a:pPr marL="0" indent="0">
              <a:buNone/>
            </a:pPr>
            <a:r>
              <a:rPr lang="he-IL" dirty="0"/>
              <a:t>	כאשר השימוש במערכת נכון, </a:t>
            </a:r>
            <a:r>
              <a:rPr lang="en-US" dirty="0"/>
              <a:t>RSA</a:t>
            </a:r>
            <a:r>
              <a:rPr lang="he-IL" dirty="0"/>
              <a:t> מעניקה הגנה חזקה על המידע המוצפן.	</a:t>
            </a:r>
          </a:p>
          <a:p>
            <a:pPr marL="0" indent="0">
              <a:buNone/>
            </a:pPr>
            <a:r>
              <a:rPr lang="he-IL" dirty="0"/>
              <a:t>	ראינו שהסיכון המשמעותי ב</a:t>
            </a:r>
            <a:r>
              <a:rPr lang="en-US" dirty="0"/>
              <a:t>RSA</a:t>
            </a:r>
            <a:r>
              <a:rPr lang="he-IL" dirty="0"/>
              <a:t> הוא התפתחות טכניקות לפתרון בעיית הפירוק לגורמים של</a:t>
            </a:r>
          </a:p>
          <a:p>
            <a:pPr marL="0" indent="0">
              <a:buNone/>
            </a:pPr>
            <a:r>
              <a:rPr lang="he-IL" dirty="0"/>
              <a:t>	מספרים גדולים (בעיקר ראשוניים). איום בטיחותו את </a:t>
            </a:r>
            <a:r>
              <a:rPr lang="en-US" dirty="0"/>
              <a:t>RSA</a:t>
            </a:r>
            <a:r>
              <a:rPr lang="he-IL" dirty="0"/>
              <a:t> נמדד בשני אופנים, הראשון הוא </a:t>
            </a:r>
          </a:p>
          <a:p>
            <a:pPr marL="0" indent="0">
              <a:buNone/>
            </a:pPr>
            <a:r>
              <a:rPr lang="he-IL" dirty="0"/>
              <a:t>	פיתוח אלגוריתמים מהירים יותר לפתרון הבעיה והשני הוא יכולת החישוב של מכונות אשר </a:t>
            </a:r>
          </a:p>
          <a:p>
            <a:pPr marL="0" indent="0">
              <a:buNone/>
            </a:pPr>
            <a:r>
              <a:rPr lang="he-IL" dirty="0"/>
              <a:t>	ממשיך להתקדם עם הזמן (דוגמא ישירה היא שימוש במס' מחשבים ככוח עיבוד אחד).</a:t>
            </a:r>
          </a:p>
        </p:txBody>
      </p:sp>
    </p:spTree>
    <p:extLst>
      <p:ext uri="{BB962C8B-B14F-4D97-AF65-F5344CB8AC3E}">
        <p14:creationId xmlns:p14="http://schemas.microsoft.com/office/powerpoint/2010/main" val="17199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lstStyle/>
          <a:p>
            <a:pPr marL="0" indent="0">
              <a:buNone/>
            </a:pPr>
            <a:r>
              <a:rPr lang="he-IL" dirty="0"/>
              <a:t>בס"ד</a:t>
            </a:r>
          </a:p>
          <a:p>
            <a:pPr marL="0" indent="0">
              <a:buNone/>
            </a:pPr>
            <a:r>
              <a:rPr lang="he-IL" dirty="0"/>
              <a:t>	</a:t>
            </a:r>
            <a:r>
              <a:rPr lang="he-IL" sz="4000" b="1" u="sng" dirty="0" smtClean="0"/>
              <a:t>מקורות</a:t>
            </a:r>
          </a:p>
          <a:p>
            <a:pPr lvl="2"/>
            <a:r>
              <a:rPr lang="he-IL" sz="2400" dirty="0" smtClean="0">
                <a:hlinkClick r:id="rId2"/>
              </a:rPr>
              <a:t>אתר וויקיפדיה</a:t>
            </a:r>
            <a:r>
              <a:rPr lang="he-IL" sz="2400" dirty="0">
                <a:hlinkClick r:id="rId2"/>
              </a:rPr>
              <a:t> </a:t>
            </a:r>
            <a:r>
              <a:rPr lang="he-IL" sz="2400" dirty="0" smtClean="0">
                <a:hlinkClick r:id="rId2"/>
              </a:rPr>
              <a:t>– ערך </a:t>
            </a:r>
            <a:r>
              <a:rPr lang="en-US" sz="2400" dirty="0" smtClean="0">
                <a:hlinkClick r:id="rId2"/>
              </a:rPr>
              <a:t>RSA</a:t>
            </a:r>
            <a:endParaRPr lang="he-IL" sz="2400" dirty="0"/>
          </a:p>
          <a:p>
            <a:pPr lvl="2"/>
            <a:r>
              <a:rPr lang="he-IL" sz="2400" dirty="0" smtClean="0">
                <a:hlinkClick r:id="rId3"/>
              </a:rPr>
              <a:t>מאמר מאת עודד בראש – פרוייקט </a:t>
            </a:r>
            <a:r>
              <a:rPr lang="en-US" sz="2400" dirty="0" smtClean="0">
                <a:hlinkClick r:id="rId3"/>
              </a:rPr>
              <a:t>underwarrior</a:t>
            </a:r>
            <a:endParaRPr lang="he-IL" sz="2400" dirty="0"/>
          </a:p>
        </p:txBody>
      </p:sp>
    </p:spTree>
    <p:extLst>
      <p:ext uri="{BB962C8B-B14F-4D97-AF65-F5344CB8AC3E}">
        <p14:creationId xmlns:p14="http://schemas.microsoft.com/office/powerpoint/2010/main" val="413512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noAutofit/>
          </a:bodyPr>
          <a:lstStyle/>
          <a:p>
            <a:pPr marL="0" indent="0">
              <a:buNone/>
            </a:pPr>
            <a:r>
              <a:rPr lang="he-IL" dirty="0"/>
              <a:t>בס"ד</a:t>
            </a:r>
          </a:p>
          <a:p>
            <a:pPr marL="0" indent="0">
              <a:buNone/>
            </a:pPr>
            <a:r>
              <a:rPr lang="he-IL" dirty="0"/>
              <a:t>		</a:t>
            </a:r>
            <a:r>
              <a:rPr lang="he-IL" b="1" u="sng" dirty="0"/>
              <a:t>במצגת זו אנו ניתן סקירה כללית על דרך הפעולה של </a:t>
            </a:r>
            <a:r>
              <a:rPr lang="en-US" b="1" u="sng" dirty="0"/>
              <a:t>RSA</a:t>
            </a:r>
            <a:r>
              <a:rPr lang="he-IL" b="1" u="sng" dirty="0"/>
              <a:t> וחולשותיו.</a:t>
            </a:r>
          </a:p>
          <a:p>
            <a:pPr lvl="4"/>
            <a:r>
              <a:rPr lang="he-IL" sz="2400" dirty="0"/>
              <a:t>מבוא</a:t>
            </a:r>
          </a:p>
          <a:p>
            <a:pPr lvl="4"/>
            <a:r>
              <a:rPr lang="he-IL" sz="2400" dirty="0"/>
              <a:t>מה זה בעצם </a:t>
            </a:r>
            <a:r>
              <a:rPr lang="en-US" sz="2400" dirty="0"/>
              <a:t>RSA</a:t>
            </a:r>
          </a:p>
          <a:p>
            <a:pPr lvl="4"/>
            <a:r>
              <a:rPr lang="he-IL" sz="2400" dirty="0"/>
              <a:t>שימושים במערכת ההצפנה </a:t>
            </a:r>
            <a:r>
              <a:rPr lang="en-US" sz="2400" dirty="0"/>
              <a:t>RSA</a:t>
            </a:r>
            <a:endParaRPr lang="he-IL" sz="2400" dirty="0"/>
          </a:p>
          <a:p>
            <a:pPr lvl="4"/>
            <a:r>
              <a:rPr lang="he-IL" sz="2400" dirty="0"/>
              <a:t>חולשותיו</a:t>
            </a:r>
            <a:endParaRPr lang="en-US" sz="2400" dirty="0"/>
          </a:p>
          <a:p>
            <a:pPr lvl="4"/>
            <a:r>
              <a:rPr lang="he-IL" sz="2400" dirty="0"/>
              <a:t>חולשה- מרחב הודעות קטן.</a:t>
            </a:r>
          </a:p>
          <a:p>
            <a:pPr lvl="4"/>
            <a:r>
              <a:rPr lang="he-IL" sz="2400" dirty="0"/>
              <a:t>חולשה- מעריך פומבי נמוך.</a:t>
            </a:r>
          </a:p>
          <a:p>
            <a:pPr lvl="4"/>
            <a:r>
              <a:rPr lang="he-IL" sz="2400" dirty="0"/>
              <a:t>חולשה- פירוק לגורמים באמצעות מחשב קוונטי.</a:t>
            </a:r>
          </a:p>
          <a:p>
            <a:pPr lvl="4"/>
            <a:r>
              <a:rPr lang="he-IL" sz="2400" dirty="0"/>
              <a:t>סיכום.</a:t>
            </a:r>
          </a:p>
        </p:txBody>
      </p:sp>
    </p:spTree>
    <p:extLst>
      <p:ext uri="{BB962C8B-B14F-4D97-AF65-F5344CB8AC3E}">
        <p14:creationId xmlns:p14="http://schemas.microsoft.com/office/powerpoint/2010/main" val="58858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normAutofit/>
          </a:bodyPr>
          <a:lstStyle/>
          <a:p>
            <a:pPr marL="0" indent="0">
              <a:lnSpc>
                <a:spcPts val="3120"/>
              </a:lnSpc>
              <a:buNone/>
            </a:pPr>
            <a:r>
              <a:rPr lang="he-IL" dirty="0"/>
              <a:t>בס"ד</a:t>
            </a:r>
          </a:p>
          <a:p>
            <a:pPr marL="0" indent="0">
              <a:lnSpc>
                <a:spcPts val="3120"/>
              </a:lnSpc>
              <a:buNone/>
            </a:pPr>
            <a:r>
              <a:rPr lang="he-IL" dirty="0"/>
              <a:t>	</a:t>
            </a:r>
            <a:r>
              <a:rPr lang="he-IL" sz="4000" b="1" u="sng" dirty="0"/>
              <a:t>מבוא</a:t>
            </a:r>
          </a:p>
          <a:p>
            <a:pPr marL="0" indent="0">
              <a:lnSpc>
                <a:spcPts val="3120"/>
              </a:lnSpc>
              <a:buNone/>
            </a:pPr>
            <a:r>
              <a:rPr lang="he-IL" dirty="0"/>
              <a:t>	בשנת 1976 מושג ההצפנה באמצעות מפתח פומבי פורסם במאמר על ידי</a:t>
            </a:r>
          </a:p>
          <a:p>
            <a:pPr marL="0" indent="0">
              <a:lnSpc>
                <a:spcPts val="3120"/>
              </a:lnSpc>
              <a:buNone/>
            </a:pPr>
            <a:r>
              <a:rPr lang="he-IL" dirty="0"/>
              <a:t>	</a:t>
            </a:r>
            <a:r>
              <a:rPr lang="he-IL" dirty="0" err="1"/>
              <a:t>ויטפילד</a:t>
            </a:r>
            <a:r>
              <a:rPr lang="he-IL" dirty="0"/>
              <a:t> </a:t>
            </a:r>
            <a:r>
              <a:rPr lang="he-IL" dirty="0" err="1"/>
              <a:t>דיפי</a:t>
            </a:r>
            <a:r>
              <a:rPr lang="he-IL" dirty="0"/>
              <a:t> ומרטין הלמן.</a:t>
            </a:r>
          </a:p>
          <a:p>
            <a:pPr marL="0" indent="0">
              <a:lnSpc>
                <a:spcPts val="3120"/>
              </a:lnSpc>
              <a:buNone/>
            </a:pPr>
            <a:r>
              <a:rPr lang="he-IL" dirty="0"/>
              <a:t>	כשנה לאחר מכן, </a:t>
            </a:r>
            <a:r>
              <a:rPr lang="he-IL" dirty="0" err="1"/>
              <a:t>רונלד</a:t>
            </a:r>
            <a:r>
              <a:rPr lang="he-IL" dirty="0"/>
              <a:t> </a:t>
            </a:r>
            <a:r>
              <a:rPr lang="he-IL" dirty="0" err="1"/>
              <a:t>ריבסט</a:t>
            </a:r>
            <a:r>
              <a:rPr lang="he-IL" dirty="0"/>
              <a:t>, עדי שמיר ולאונרד </a:t>
            </a:r>
            <a:r>
              <a:rPr lang="he-IL" dirty="0" err="1"/>
              <a:t>אדלמן</a:t>
            </a:r>
            <a:r>
              <a:rPr lang="he-IL" dirty="0"/>
              <a:t> בנו מימוש של הרעיון בדמות מערכת 	הצפנה </a:t>
            </a:r>
            <a:r>
              <a:rPr lang="en-US" dirty="0"/>
              <a:t>RSA</a:t>
            </a:r>
            <a:r>
              <a:rPr lang="he-IL" dirty="0"/>
              <a:t> (שמו נגזר מראשי תיבות שמותיהם).</a:t>
            </a:r>
          </a:p>
          <a:p>
            <a:pPr marL="0" indent="0">
              <a:lnSpc>
                <a:spcPts val="3120"/>
              </a:lnSpc>
              <a:buNone/>
            </a:pPr>
            <a:r>
              <a:rPr lang="he-IL" dirty="0"/>
              <a:t>	הם יישמו לראשונה את המודל של </a:t>
            </a:r>
            <a:r>
              <a:rPr lang="he-IL" dirty="0" err="1"/>
              <a:t>דיפי</a:t>
            </a:r>
            <a:r>
              <a:rPr lang="he-IL" dirty="0"/>
              <a:t> והלמן באופן מעשי.</a:t>
            </a:r>
          </a:p>
          <a:p>
            <a:pPr marL="0" indent="0">
              <a:lnSpc>
                <a:spcPts val="3120"/>
              </a:lnSpc>
              <a:buNone/>
            </a:pPr>
            <a:r>
              <a:rPr lang="he-IL" dirty="0"/>
              <a:t>	על אלגוריתם זה זכו בפרס </a:t>
            </a:r>
            <a:r>
              <a:rPr lang="he-IL" dirty="0" err="1"/>
              <a:t>טיורינג</a:t>
            </a:r>
            <a:r>
              <a:rPr lang="he-IL" dirty="0"/>
              <a:t> לשנת 2002.</a:t>
            </a:r>
          </a:p>
          <a:p>
            <a:pPr marL="0" indent="0">
              <a:lnSpc>
                <a:spcPts val="3120"/>
              </a:lnSpc>
              <a:buNone/>
            </a:pPr>
            <a:r>
              <a:rPr lang="he-IL" dirty="0"/>
              <a:t>	מאז פרסומה הראשון, מערכת ההצפנה </a:t>
            </a:r>
            <a:r>
              <a:rPr lang="en-US" dirty="0"/>
              <a:t> RSA </a:t>
            </a:r>
            <a:r>
              <a:rPr lang="he-IL" dirty="0"/>
              <a:t>נבחנה על ידי חוקרים רבים ונמצאו</a:t>
            </a:r>
          </a:p>
          <a:p>
            <a:pPr marL="0" indent="0">
              <a:lnSpc>
                <a:spcPts val="3120"/>
              </a:lnSpc>
              <a:buNone/>
            </a:pPr>
            <a:r>
              <a:rPr lang="he-IL" dirty="0"/>
              <a:t>	מספר התקפות מרתקות, אולם אף אחת מהן אינה הרסנית וניתן להימנע מהן על ידי</a:t>
            </a:r>
          </a:p>
          <a:p>
            <a:pPr marL="0" indent="0">
              <a:lnSpc>
                <a:spcPts val="3120"/>
              </a:lnSpc>
              <a:buNone/>
            </a:pPr>
            <a:r>
              <a:rPr lang="he-IL" dirty="0"/>
              <a:t>	מימוש נכון של המערכת. </a:t>
            </a:r>
          </a:p>
        </p:txBody>
      </p:sp>
    </p:spTree>
    <p:extLst>
      <p:ext uri="{BB962C8B-B14F-4D97-AF65-F5344CB8AC3E}">
        <p14:creationId xmlns:p14="http://schemas.microsoft.com/office/powerpoint/2010/main" val="256532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מציין מיקום תוכן 5"/>
          <p:cNvGraphicFramePr>
            <a:graphicFrameLocks noGrp="1"/>
          </p:cNvGraphicFramePr>
          <p:nvPr>
            <p:ph idx="1"/>
            <p:extLst>
              <p:ext uri="{D42A27DB-BD31-4B8C-83A1-F6EECF244321}">
                <p14:modId xmlns:p14="http://schemas.microsoft.com/office/powerpoint/2010/main" val="883189852"/>
              </p:ext>
            </p:extLst>
          </p:nvPr>
        </p:nvGraphicFramePr>
        <p:xfrm>
          <a:off x="812800" y="2070100"/>
          <a:ext cx="10515600" cy="2590800"/>
        </p:xfrm>
        <a:graphic>
          <a:graphicData uri="http://schemas.openxmlformats.org/drawingml/2006/table">
            <a:tbl>
              <a:tblPr rtl="1" firstRow="1" bandRow="1">
                <a:tableStyleId>{5940675A-B579-460E-94D1-54222C63F5DA}</a:tableStyleId>
              </a:tblPr>
              <a:tblGrid>
                <a:gridCol w="5257800">
                  <a:extLst>
                    <a:ext uri="{9D8B030D-6E8A-4147-A177-3AD203B41FA5}">
                      <a16:colId xmlns="" xmlns:a16="http://schemas.microsoft.com/office/drawing/2014/main" val="20000"/>
                    </a:ext>
                  </a:extLst>
                </a:gridCol>
                <a:gridCol w="5257800">
                  <a:extLst>
                    <a:ext uri="{9D8B030D-6E8A-4147-A177-3AD203B41FA5}">
                      <a16:colId xmlns="" xmlns:a16="http://schemas.microsoft.com/office/drawing/2014/main" val="20001"/>
                    </a:ext>
                  </a:extLst>
                </a:gridCol>
              </a:tblGrid>
              <a:tr h="1049019">
                <a:tc>
                  <a:txBody>
                    <a:bodyPr/>
                    <a:lstStyle/>
                    <a:p>
                      <a:pPr rtl="1"/>
                      <a:r>
                        <a:rPr kumimoji="0" lang="he-IL" sz="3200" b="1" i="0" u="none" strike="noStrike" kern="1200" cap="none" spc="0" normalizeH="0" baseline="0" noProof="0" dirty="0">
                          <a:ln>
                            <a:noFill/>
                          </a:ln>
                          <a:solidFill>
                            <a:schemeClr val="accent5">
                              <a:lumMod val="50000"/>
                            </a:schemeClr>
                          </a:solidFill>
                          <a:effectLst/>
                          <a:uLnTx/>
                          <a:uFillTx/>
                          <a:latin typeface="+mn-lt"/>
                          <a:ea typeface="+mn-ea"/>
                          <a:cs typeface="+mn-cs"/>
                        </a:rPr>
                        <a:t>מפתח פומבי</a:t>
                      </a:r>
                      <a:endParaRPr lang="he-IL" sz="3200" dirty="0">
                        <a:solidFill>
                          <a:schemeClr val="accent5">
                            <a:lumMod val="50000"/>
                          </a:schemeClr>
                        </a:solidFill>
                      </a:endParaRPr>
                    </a:p>
                  </a:txBody>
                  <a:tcPr/>
                </a:tc>
                <a:tc>
                  <a:txBody>
                    <a:bodyPr/>
                    <a:lstStyle/>
                    <a:p>
                      <a:pPr rtl="1"/>
                      <a:r>
                        <a:rPr kumimoji="0" lang="he-IL" sz="3200" b="1" i="0" u="none" strike="noStrike" kern="1200" cap="none" spc="0" normalizeH="0" baseline="0" noProof="0" dirty="0">
                          <a:ln>
                            <a:noFill/>
                          </a:ln>
                          <a:solidFill>
                            <a:schemeClr val="accent5">
                              <a:lumMod val="50000"/>
                            </a:schemeClr>
                          </a:solidFill>
                          <a:effectLst/>
                          <a:uLnTx/>
                          <a:uFillTx/>
                          <a:latin typeface="+mn-lt"/>
                          <a:ea typeface="+mn-ea"/>
                          <a:cs typeface="+mn-cs"/>
                        </a:rPr>
                        <a:t>מפתח סודי</a:t>
                      </a:r>
                      <a:endParaRPr lang="he-IL" sz="3200" b="1" dirty="0">
                        <a:solidFill>
                          <a:schemeClr val="accent5">
                            <a:lumMod val="50000"/>
                          </a:schemeClr>
                        </a:solidFill>
                      </a:endParaRPr>
                    </a:p>
                  </a:txBody>
                  <a:tcPr/>
                </a:tc>
                <a:extLst>
                  <a:ext uri="{0D108BD9-81ED-4DB2-BD59-A6C34878D82A}">
                    <a16:rowId xmlns="" xmlns:a16="http://schemas.microsoft.com/office/drawing/2014/main" val="10000"/>
                  </a:ext>
                </a:extLst>
              </a:tr>
              <a:tr h="779781">
                <a:tc>
                  <a:txBody>
                    <a:bodyPr/>
                    <a:lstStyle/>
                    <a:p>
                      <a:pPr rtl="1"/>
                      <a:r>
                        <a:rPr lang="he-IL" sz="2000" dirty="0"/>
                        <a:t>כל משתתף יוצר לעצמו מפתח סודי</a:t>
                      </a:r>
                      <a:r>
                        <a:rPr lang="he-IL" sz="2000" baseline="0" dirty="0"/>
                        <a:t> (פרטי)</a:t>
                      </a:r>
                      <a:r>
                        <a:rPr lang="he-IL" sz="2000" dirty="0"/>
                        <a:t> ומפתח ציבורי.</a:t>
                      </a:r>
                    </a:p>
                  </a:txBody>
                  <a:tcPr/>
                </a:tc>
                <a:tc>
                  <a:txBody>
                    <a:bodyPr/>
                    <a:lstStyle/>
                    <a:p>
                      <a:pPr rtl="1"/>
                      <a:r>
                        <a:rPr lang="he-IL" sz="2000" dirty="0"/>
                        <a:t>השולח והמקבל משתמשים</a:t>
                      </a:r>
                      <a:r>
                        <a:rPr lang="he-IL" sz="2000" baseline="0" dirty="0"/>
                        <a:t> באותו מפתח סודי (בשביל להצפין ולפענח) </a:t>
                      </a:r>
                      <a:endParaRPr lang="he-IL" sz="2000" dirty="0"/>
                    </a:p>
                  </a:txBody>
                  <a:tcPr/>
                </a:tc>
                <a:extLst>
                  <a:ext uri="{0D108BD9-81ED-4DB2-BD59-A6C34878D82A}">
                    <a16:rowId xmlns="" xmlns:a16="http://schemas.microsoft.com/office/drawing/2014/main" val="10001"/>
                  </a:ext>
                </a:extLst>
              </a:tr>
              <a:tr h="762000">
                <a:tc>
                  <a:txBody>
                    <a:bodyPr/>
                    <a:lstStyle/>
                    <a:p>
                      <a:pPr rtl="1"/>
                      <a:r>
                        <a:rPr lang="he-IL" sz="2000" dirty="0"/>
                        <a:t>המפתח הציבורי</a:t>
                      </a:r>
                      <a:r>
                        <a:rPr lang="he-IL" sz="2000" baseline="0" dirty="0"/>
                        <a:t> ידוע לכולם.</a:t>
                      </a:r>
                      <a:endParaRPr lang="he-IL" sz="2000" dirty="0"/>
                    </a:p>
                  </a:txBody>
                  <a:tcPr/>
                </a:tc>
                <a:tc>
                  <a:txBody>
                    <a:bodyPr/>
                    <a:lstStyle/>
                    <a:p>
                      <a:pPr rtl="1"/>
                      <a:r>
                        <a:rPr lang="he-IL" sz="2000" dirty="0"/>
                        <a:t>קביעת המפתח הסודי בלי שאף אחד אחר יגלה אותו.</a:t>
                      </a:r>
                    </a:p>
                  </a:txBody>
                  <a:tcPr/>
                </a:tc>
                <a:extLst>
                  <a:ext uri="{0D108BD9-81ED-4DB2-BD59-A6C34878D82A}">
                    <a16:rowId xmlns="" xmlns:a16="http://schemas.microsoft.com/office/drawing/2014/main" val="10002"/>
                  </a:ext>
                </a:extLst>
              </a:tr>
            </a:tbl>
          </a:graphicData>
        </a:graphic>
      </p:graphicFrame>
      <p:sp>
        <p:nvSpPr>
          <p:cNvPr id="7" name="TextBox 6"/>
          <p:cNvSpPr txBox="1"/>
          <p:nvPr/>
        </p:nvSpPr>
        <p:spPr>
          <a:xfrm>
            <a:off x="533400" y="789632"/>
            <a:ext cx="10985500" cy="584775"/>
          </a:xfrm>
          <a:prstGeom prst="rect">
            <a:avLst/>
          </a:prstGeom>
          <a:noFill/>
        </p:spPr>
        <p:txBody>
          <a:bodyPr wrap="square" rtlCol="1">
            <a:spAutoFit/>
          </a:bodyPr>
          <a:lstStyle/>
          <a:p>
            <a:r>
              <a:rPr lang="he-IL" sz="3200" b="1" dirty="0"/>
              <a:t>הצפנה באמצעות מפתח פומבי </a:t>
            </a:r>
            <a:r>
              <a:rPr lang="en-US" sz="3200" b="1" dirty="0"/>
              <a:t>VS</a:t>
            </a:r>
            <a:r>
              <a:rPr lang="he-IL" sz="3200" b="1" dirty="0"/>
              <a:t>. הצפנה באמצעות מפתח סודי:</a:t>
            </a:r>
            <a:endParaRPr lang="he-IL" sz="3200" dirty="0"/>
          </a:p>
        </p:txBody>
      </p:sp>
      <p:sp>
        <p:nvSpPr>
          <p:cNvPr id="8" name="TextBox 7"/>
          <p:cNvSpPr txBox="1"/>
          <p:nvPr/>
        </p:nvSpPr>
        <p:spPr>
          <a:xfrm>
            <a:off x="11398193" y="0"/>
            <a:ext cx="793807" cy="461665"/>
          </a:xfrm>
          <a:prstGeom prst="rect">
            <a:avLst/>
          </a:prstGeom>
          <a:noFill/>
        </p:spPr>
        <p:txBody>
          <a:bodyPr wrap="none" rtlCol="1">
            <a:spAutoFit/>
          </a:bodyPr>
          <a:lstStyle/>
          <a:p>
            <a:r>
              <a:rPr lang="he-IL" sz="2400" dirty="0"/>
              <a:t>בס"ד</a:t>
            </a:r>
          </a:p>
        </p:txBody>
      </p:sp>
      <p:sp>
        <p:nvSpPr>
          <p:cNvPr id="13" name="TextBox 12"/>
          <p:cNvSpPr txBox="1"/>
          <p:nvPr/>
        </p:nvSpPr>
        <p:spPr>
          <a:xfrm>
            <a:off x="927100" y="4978400"/>
            <a:ext cx="10401300" cy="830997"/>
          </a:xfrm>
          <a:prstGeom prst="rect">
            <a:avLst/>
          </a:prstGeom>
          <a:noFill/>
        </p:spPr>
        <p:txBody>
          <a:bodyPr wrap="square" rtlCol="1">
            <a:spAutoFit/>
          </a:bodyPr>
          <a:lstStyle/>
          <a:p>
            <a:r>
              <a:rPr lang="he-IL" sz="2400" dirty="0"/>
              <a:t>מערכות הצפנה באמצעות מפתח פומבי פותרות את הבעיה של מערכות מפתח סודי בכך שאין צורך להפיץ מפתח סודי בין הצדדים המתקשרים.</a:t>
            </a:r>
          </a:p>
        </p:txBody>
      </p:sp>
    </p:spTree>
    <p:extLst>
      <p:ext uri="{BB962C8B-B14F-4D97-AF65-F5344CB8AC3E}">
        <p14:creationId xmlns:p14="http://schemas.microsoft.com/office/powerpoint/2010/main" val="8902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b="1" u="sng" dirty="0">
                <a:cs typeface="+mn-cs"/>
              </a:rPr>
              <a:t>רגע לפני האלגוריתם</a:t>
            </a:r>
          </a:p>
        </p:txBody>
      </p:sp>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1141413" y="1812165"/>
                <a:ext cx="9905999" cy="3541714"/>
              </a:xfrm>
            </p:spPr>
            <p:txBody>
              <a:bodyPr>
                <a:normAutofit/>
              </a:bodyPr>
              <a:lstStyle/>
              <a:p>
                <a:pPr marL="0" indent="0">
                  <a:buNone/>
                </a:pPr>
                <a:r>
                  <a:rPr lang="he-IL" dirty="0"/>
                  <a:t>אלגוריתם </a:t>
                </a:r>
                <a:r>
                  <a:rPr lang="en-US" dirty="0"/>
                  <a:t>RSA</a:t>
                </a:r>
                <a:r>
                  <a:rPr lang="he-IL" dirty="0"/>
                  <a:t> מורכב משישה צעדים פשוטים, </a:t>
                </a:r>
                <a:r>
                  <a:rPr lang="en-US" dirty="0"/>
                  <a:t/>
                </a:r>
                <a:br>
                  <a:rPr lang="en-US" dirty="0"/>
                </a:br>
                <a:r>
                  <a:rPr lang="he-IL" dirty="0"/>
                  <a:t>אך רגע לפני זה עלינו להיזכר בכמה מונחים מתמטיים שהאלגוריתם משתמש בהם:</a:t>
                </a:r>
              </a:p>
              <a:p>
                <a:r>
                  <a:rPr lang="en-US" dirty="0"/>
                  <a:t>GCD(</a:t>
                </a:r>
                <a:r>
                  <a:rPr lang="en-US" dirty="0" err="1"/>
                  <a:t>a,b</a:t>
                </a:r>
                <a:r>
                  <a:rPr lang="en-US" dirty="0"/>
                  <a:t>)=1</a:t>
                </a:r>
                <a:r>
                  <a:rPr lang="he-IL" dirty="0"/>
                  <a:t> – מספרים זרים.</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𝐺𝐶𝐷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oMath>
                </a14:m>
                <a:r>
                  <a:rPr lang="he-IL" dirty="0"/>
                  <a:t>– </a:t>
                </a:r>
                <a:r>
                  <a:rPr lang="he-IL" dirty="0" err="1"/>
                  <a:t>אוקלידס</a:t>
                </a:r>
                <a:r>
                  <a:rPr lang="he-IL" dirty="0"/>
                  <a:t> המורחב. </a:t>
                </a:r>
                <a:endParaRPr lang="en-US" dirty="0"/>
              </a:p>
              <a:p>
                <a:r>
                  <a:rPr lang="el-GR" dirty="0"/>
                  <a:t>φ</a:t>
                </a:r>
                <a:r>
                  <a:rPr lang="en-US" dirty="0"/>
                  <a:t>(n)</a:t>
                </a:r>
                <a:r>
                  <a:rPr lang="he-IL" dirty="0"/>
                  <a:t> - כמות המספרים הזרים ל-</a:t>
                </a:r>
                <a:r>
                  <a:rPr lang="en-US" dirty="0"/>
                  <a:t> n </a:t>
                </a:r>
                <a:r>
                  <a:rPr lang="he-IL" dirty="0"/>
                  <a:t>וקטנים ממנו.</a:t>
                </a:r>
              </a:p>
              <a:p>
                <a:r>
                  <a:rPr lang="he-IL" dirty="0"/>
                  <a:t>המספר </a:t>
                </a:r>
                <a:r>
                  <a:rPr lang="en-US" dirty="0"/>
                  <a:t>a</a:t>
                </a:r>
                <a:r>
                  <a:rPr lang="he-IL" dirty="0"/>
                  <a:t> הופכי ל </a:t>
                </a:r>
                <a:r>
                  <a:rPr lang="en-US" dirty="0"/>
                  <a:t>b</a:t>
                </a:r>
                <a:r>
                  <a:rPr lang="he-IL" dirty="0"/>
                  <a:t> </a:t>
                </a:r>
                <a:r>
                  <a:rPr lang="he-IL" dirty="0" err="1"/>
                  <a:t>מודולו</a:t>
                </a:r>
                <a:r>
                  <a:rPr lang="he-IL" dirty="0"/>
                  <a:t> </a:t>
                </a:r>
                <a:r>
                  <a:rPr lang="en-US" dirty="0"/>
                  <a:t>n</a:t>
                </a:r>
                <a:r>
                  <a:rPr lang="he-IL" dirty="0"/>
                  <a:t> </a:t>
                </a:r>
                <a:r>
                  <a:rPr lang="he-IL" dirty="0" err="1"/>
                  <a:t>אמ"מ</a:t>
                </a:r>
                <a:r>
                  <a:rPr lang="he-IL"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he-IL" dirty="0"/>
              </a:p>
              <a:p>
                <a:endParaRPr lang="he-IL" dirty="0"/>
              </a:p>
              <a:p>
                <a:endParaRPr lang="he-IL" dirty="0"/>
              </a:p>
              <a:p>
                <a:pPr marL="0" indent="0">
                  <a:buNone/>
                </a:pPr>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1141413" y="1812165"/>
                <a:ext cx="9905999" cy="3541714"/>
              </a:xfrm>
              <a:blipFill>
                <a:blip r:embed="rId2"/>
                <a:stretch>
                  <a:fillRect t="-344" r="-1354"/>
                </a:stretch>
              </a:blipFill>
            </p:spPr>
            <p:txBody>
              <a:bodyPr/>
              <a:lstStyle/>
              <a:p>
                <a:r>
                  <a:rPr lang="he-IL">
                    <a:noFill/>
                  </a:rPr>
                  <a:t> </a:t>
                </a:r>
              </a:p>
            </p:txBody>
          </p:sp>
        </mc:Fallback>
      </mc:AlternateContent>
      <p:sp>
        <p:nvSpPr>
          <p:cNvPr id="4" name="TextBox 3"/>
          <p:cNvSpPr txBox="1"/>
          <p:nvPr/>
        </p:nvSpPr>
        <p:spPr>
          <a:xfrm>
            <a:off x="11182178" y="254000"/>
            <a:ext cx="641522" cy="369332"/>
          </a:xfrm>
          <a:prstGeom prst="rect">
            <a:avLst/>
          </a:prstGeom>
          <a:noFill/>
        </p:spPr>
        <p:txBody>
          <a:bodyPr wrap="none" rtlCol="1">
            <a:spAutoFit/>
          </a:bodyPr>
          <a:lstStyle/>
          <a:p>
            <a:r>
              <a:rPr lang="he-IL" dirty="0"/>
              <a:t>בס"ד</a:t>
            </a:r>
          </a:p>
        </p:txBody>
      </p:sp>
    </p:spTree>
    <p:extLst>
      <p:ext uri="{BB962C8B-B14F-4D97-AF65-F5344CB8AC3E}">
        <p14:creationId xmlns:p14="http://schemas.microsoft.com/office/powerpoint/2010/main" val="44282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0" y="0"/>
                <a:ext cx="12192000" cy="6858000"/>
              </a:xfrm>
            </p:spPr>
            <p:txBody>
              <a:bodyPr>
                <a:normAutofit/>
              </a:bodyPr>
              <a:lstStyle/>
              <a:p>
                <a:pPr marL="0" indent="0">
                  <a:buNone/>
                </a:pPr>
                <a:r>
                  <a:rPr lang="he-IL" dirty="0"/>
                  <a:t>בס"ד</a:t>
                </a:r>
              </a:p>
              <a:p>
                <a:pPr marL="0" indent="0">
                  <a:buNone/>
                </a:pPr>
                <a:r>
                  <a:rPr lang="he-IL" dirty="0"/>
                  <a:t>	</a:t>
                </a:r>
              </a:p>
              <a:p>
                <a:pPr marL="0" indent="0">
                  <a:buNone/>
                </a:pPr>
                <a:r>
                  <a:rPr lang="he-IL" dirty="0"/>
                  <a:t>	</a:t>
                </a:r>
                <a:r>
                  <a:rPr lang="he-IL" sz="4000" b="1" u="sng" dirty="0"/>
                  <a:t>סכמת אלגוריתם </a:t>
                </a:r>
                <a:r>
                  <a:rPr lang="en-US" sz="4000" b="1" u="sng" dirty="0"/>
                  <a:t>RSA</a:t>
                </a:r>
                <a:r>
                  <a:rPr lang="he-IL" sz="4000" b="1" u="sng" dirty="0"/>
                  <a:t>:</a:t>
                </a:r>
              </a:p>
              <a:p>
                <a:pPr marL="0" indent="0">
                  <a:buNone/>
                </a:pPr>
                <a:r>
                  <a:rPr lang="he-IL" dirty="0"/>
                  <a:t>	ששת צעדי האלגוריתם:</a:t>
                </a:r>
              </a:p>
              <a:p>
                <a:pPr marL="1371600" lvl="2" indent="-457200">
                  <a:buFont typeface="+mj-lt"/>
                  <a:buAutoNum type="arabicPeriod"/>
                </a:pPr>
                <a:r>
                  <a:rPr lang="he-IL" dirty="0"/>
                  <a:t>	</a:t>
                </a:r>
                <a:r>
                  <a:rPr lang="he-IL" sz="2400" dirty="0">
                    <a:latin typeface="Tw Cen MT (גוף)"/>
                  </a:rPr>
                  <a:t>בחירת </a:t>
                </a:r>
                <a:r>
                  <a:rPr lang="en-US" sz="2400" dirty="0">
                    <a:latin typeface="Tw Cen MT (גוף)"/>
                  </a:rPr>
                  <a:t> p</a:t>
                </a:r>
                <a:r>
                  <a:rPr lang="he-IL" sz="2400" dirty="0">
                    <a:latin typeface="Tw Cen MT (גוף)"/>
                  </a:rPr>
                  <a:t> ו –</a:t>
                </a:r>
                <a:r>
                  <a:rPr lang="en-US" sz="2400" dirty="0">
                    <a:latin typeface="Tw Cen MT (גוף)"/>
                  </a:rPr>
                  <a:t> q</a:t>
                </a:r>
                <a:r>
                  <a:rPr lang="he-IL" sz="2400" dirty="0">
                    <a:latin typeface="Tw Cen MT (גוף)"/>
                  </a:rPr>
                  <a:t> ראשוניים גדולים (כל מספר בן 100 ספרות לדוגמה)</a:t>
                </a:r>
              </a:p>
              <a:p>
                <a:pPr marL="1371600" lvl="2" indent="-457200">
                  <a:buFont typeface="+mj-lt"/>
                  <a:buAutoNum type="arabicPeriod"/>
                </a:pPr>
                <a:r>
                  <a:rPr lang="he-IL" dirty="0">
                    <a:latin typeface="Tw Cen MT (גוף)"/>
                  </a:rPr>
                  <a:t>    </a:t>
                </a:r>
                <a:r>
                  <a:rPr lang="he-IL" sz="2400" dirty="0">
                    <a:latin typeface="Tw Cen MT (גוף)"/>
                  </a:rPr>
                  <a:t>  חשב את </a:t>
                </a:r>
                <a:r>
                  <a:rPr lang="en-US" sz="2400" dirty="0">
                    <a:latin typeface="Tw Cen MT (גוף)"/>
                  </a:rPr>
                  <a:t>N</a:t>
                </a:r>
                <a:r>
                  <a:rPr lang="he-IL" sz="2400" dirty="0">
                    <a:latin typeface="Tw Cen MT (גוף)"/>
                  </a:rPr>
                  <a:t> בצורה הבאה -  </a:t>
                </a:r>
                <a14:m>
                  <m:oMath xmlns:m="http://schemas.openxmlformats.org/officeDocument/2006/math">
                    <m:r>
                      <a:rPr lang="en-US" sz="2400" b="0" i="1" smtClean="0">
                        <a:latin typeface="Cambria Math" panose="02040503050406030204" pitchFamily="18" charset="0"/>
                      </a:rPr>
                      <m:t>𝑁</m:t>
                    </m:r>
                    <m:r>
                      <a:rPr lang="he-IL" sz="2400" b="0" i="1" smtClean="0">
                        <a:latin typeface="Cambria Math" panose="02040503050406030204" pitchFamily="18" charset="0"/>
                      </a:rPr>
                      <m:t>=</m:t>
                    </m:r>
                    <m:r>
                      <a:rPr lang="en-US" sz="2400" b="0" i="1" smtClean="0">
                        <a:latin typeface="Cambria Math" panose="02040503050406030204" pitchFamily="18" charset="0"/>
                      </a:rPr>
                      <m:t>𝑝𝑞</m:t>
                    </m:r>
                  </m:oMath>
                </a14:m>
                <a:endParaRPr lang="he-IL" sz="2400" dirty="0">
                  <a:latin typeface="Tw Cen MT (גוף)"/>
                </a:endParaRPr>
              </a:p>
              <a:p>
                <a:pPr marL="1371600" lvl="2" indent="-457200">
                  <a:buFont typeface="+mj-lt"/>
                  <a:buAutoNum type="arabicPeriod"/>
                </a:pPr>
                <a:r>
                  <a:rPr lang="he-IL" sz="2400" dirty="0">
                    <a:latin typeface="Tw Cen MT (גוף)"/>
                  </a:rPr>
                  <a:t>     בחר מספר רנדומלי </a:t>
                </a:r>
                <a:r>
                  <a:rPr lang="en-US" sz="2400" dirty="0">
                    <a:latin typeface="Tw Cen MT (גוף)"/>
                  </a:rPr>
                  <a:t>e</a:t>
                </a:r>
                <a:r>
                  <a:rPr lang="he-IL" sz="2400" dirty="0">
                    <a:latin typeface="Tw Cen MT (גוף)"/>
                  </a:rPr>
                  <a:t> כך שיהיה זר ל- </a:t>
                </a:r>
                <a:r>
                  <a:rPr lang="el-GR" sz="2400" dirty="0"/>
                  <a:t>φ</a:t>
                </a:r>
                <a:r>
                  <a:rPr lang="en-US" sz="2400" dirty="0"/>
                  <a:t>(N)</a:t>
                </a:r>
                <a:endParaRPr lang="he-IL" sz="2400" dirty="0"/>
              </a:p>
              <a:p>
                <a:pPr marL="1371600" lvl="2" indent="-457200">
                  <a:buFont typeface="+mj-lt"/>
                  <a:buAutoNum type="arabicPeriod"/>
                </a:pPr>
                <a:r>
                  <a:rPr lang="he-IL" sz="2400" dirty="0">
                    <a:latin typeface="Tw Cen MT (גוף)"/>
                  </a:rPr>
                  <a:t>     חשב את </a:t>
                </a:r>
                <a:r>
                  <a:rPr lang="en-US" sz="2400" dirty="0">
                    <a:latin typeface="Tw Cen MT (גוף)"/>
                  </a:rPr>
                  <a:t>d</a:t>
                </a:r>
                <a:r>
                  <a:rPr lang="he-IL" sz="2400" dirty="0">
                    <a:latin typeface="Tw Cen MT (גוף)"/>
                  </a:rPr>
                  <a:t> כך שהוא ההופכי של </a:t>
                </a:r>
                <a:r>
                  <a:rPr lang="en-US" sz="2400" dirty="0">
                    <a:latin typeface="Tw Cen MT (גוף)"/>
                  </a:rPr>
                  <a:t>e</a:t>
                </a:r>
                <a:r>
                  <a:rPr lang="he-IL" sz="2400" dirty="0">
                    <a:latin typeface="Tw Cen MT (גוף)"/>
                  </a:rPr>
                  <a:t> </a:t>
                </a:r>
                <a:r>
                  <a:rPr lang="he-IL" sz="2400" dirty="0" err="1">
                    <a:latin typeface="Tw Cen MT (גוף)"/>
                  </a:rPr>
                  <a:t>מודולו</a:t>
                </a:r>
                <a:r>
                  <a:rPr lang="he-IL" sz="2400" dirty="0">
                    <a:latin typeface="Tw Cen MT (גוף)"/>
                  </a:rPr>
                  <a:t> </a:t>
                </a:r>
                <a:r>
                  <a:rPr lang="el-GR" sz="2400" dirty="0"/>
                  <a:t>φ</a:t>
                </a:r>
                <a:r>
                  <a:rPr lang="en-US" sz="2400" dirty="0"/>
                  <a:t>(N)</a:t>
                </a:r>
              </a:p>
              <a:p>
                <a:pPr marL="1371600" lvl="2" indent="-457200">
                  <a:buFont typeface="+mj-lt"/>
                  <a:buAutoNum type="arabicPeriod"/>
                </a:pPr>
                <a:r>
                  <a:rPr lang="he-IL" sz="2400" dirty="0">
                    <a:latin typeface="Tw Cen MT (גוף)"/>
                  </a:rPr>
                  <a:t>     פרסם את הזוג </a:t>
                </a:r>
                <a:r>
                  <a:rPr lang="en-US" sz="2400" dirty="0">
                    <a:latin typeface="Tw Cen MT (גוף)"/>
                  </a:rPr>
                  <a:t>P=(</a:t>
                </a:r>
                <a:r>
                  <a:rPr lang="en-US" sz="2400" dirty="0" err="1">
                    <a:latin typeface="Tw Cen MT (גוף)"/>
                  </a:rPr>
                  <a:t>e,N</a:t>
                </a:r>
                <a:r>
                  <a:rPr lang="en-US" sz="2400" dirty="0">
                    <a:latin typeface="Tw Cen MT (גוף)"/>
                  </a:rPr>
                  <a:t>)</a:t>
                </a:r>
                <a:r>
                  <a:rPr lang="he-IL" sz="2400" dirty="0">
                    <a:latin typeface="Tw Cen MT (גוף)"/>
                  </a:rPr>
                  <a:t> כמפתח </a:t>
                </a:r>
                <a:r>
                  <a:rPr lang="en-US" sz="2400" dirty="0">
                    <a:latin typeface="Tw Cen MT (גוף)"/>
                  </a:rPr>
                  <a:t>RSA</a:t>
                </a:r>
                <a:r>
                  <a:rPr lang="he-IL" sz="2400" dirty="0">
                    <a:latin typeface="Tw Cen MT (גוף)"/>
                  </a:rPr>
                  <a:t> הציבורי שלך</a:t>
                </a:r>
              </a:p>
              <a:p>
                <a:pPr marL="1371600" lvl="2" indent="-457200">
                  <a:buFont typeface="+mj-lt"/>
                  <a:buAutoNum type="arabicPeriod"/>
                </a:pPr>
                <a:r>
                  <a:rPr lang="he-IL" sz="2400" dirty="0">
                    <a:latin typeface="Tw Cen MT (גוף)"/>
                  </a:rPr>
                  <a:t>     שמור בסוד את הזוג </a:t>
                </a:r>
                <a:r>
                  <a:rPr lang="en-US" sz="2400" dirty="0">
                    <a:latin typeface="Tw Cen MT (גוף)"/>
                  </a:rPr>
                  <a:t>S=(</a:t>
                </a:r>
                <a:r>
                  <a:rPr lang="en-US" sz="2400" dirty="0" err="1">
                    <a:latin typeface="Tw Cen MT (גוף)"/>
                  </a:rPr>
                  <a:t>d,N</a:t>
                </a:r>
                <a:r>
                  <a:rPr lang="en-US" sz="2400" dirty="0">
                    <a:latin typeface="Tw Cen MT (גוף)"/>
                  </a:rPr>
                  <a:t>)</a:t>
                </a:r>
                <a:r>
                  <a:rPr lang="he-IL" sz="2400" dirty="0">
                    <a:latin typeface="Tw Cen MT (גוף)"/>
                  </a:rPr>
                  <a:t> כמפתח </a:t>
                </a:r>
                <a:r>
                  <a:rPr lang="en-US" sz="2400" dirty="0">
                    <a:latin typeface="Tw Cen MT (גוף)"/>
                  </a:rPr>
                  <a:t>RSA</a:t>
                </a:r>
                <a:r>
                  <a:rPr lang="he-IL" sz="2400" dirty="0">
                    <a:latin typeface="Tw Cen MT (גוף)"/>
                  </a:rPr>
                  <a:t> הסודי שלך</a:t>
                </a:r>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t="-178" r="-750"/>
                </a:stretch>
              </a:blipFill>
            </p:spPr>
            <p:txBody>
              <a:bodyPr/>
              <a:lstStyle/>
              <a:p>
                <a:r>
                  <a:rPr lang="he-IL">
                    <a:noFill/>
                  </a:rPr>
                  <a:t> </a:t>
                </a:r>
              </a:p>
            </p:txBody>
          </p:sp>
        </mc:Fallback>
      </mc:AlternateContent>
    </p:spTree>
    <p:extLst>
      <p:ext uri="{BB962C8B-B14F-4D97-AF65-F5344CB8AC3E}">
        <p14:creationId xmlns:p14="http://schemas.microsoft.com/office/powerpoint/2010/main" val="224674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0" y="0"/>
            <a:ext cx="12192000" cy="6858000"/>
          </a:xfrm>
        </p:spPr>
        <p:txBody>
          <a:bodyPr>
            <a:normAutofit/>
          </a:bodyPr>
          <a:lstStyle/>
          <a:p>
            <a:pPr marL="0" indent="0">
              <a:buNone/>
            </a:pPr>
            <a:r>
              <a:rPr lang="he-IL" dirty="0"/>
              <a:t>בס"ד</a:t>
            </a:r>
          </a:p>
          <a:p>
            <a:pPr marL="0" indent="0">
              <a:buNone/>
            </a:pPr>
            <a:r>
              <a:rPr lang="he-IL" dirty="0"/>
              <a:t>	</a:t>
            </a:r>
          </a:p>
          <a:p>
            <a:pPr marL="0" indent="0">
              <a:buNone/>
            </a:pPr>
            <a:r>
              <a:rPr lang="he-IL" dirty="0"/>
              <a:t>	</a:t>
            </a:r>
            <a:r>
              <a:rPr lang="he-IL" sz="4000" b="1" u="sng" dirty="0"/>
              <a:t>סכמת אלגוריתם </a:t>
            </a:r>
            <a:r>
              <a:rPr lang="en-US" sz="4000" b="1" u="sng" dirty="0"/>
              <a:t>RSA</a:t>
            </a:r>
            <a:r>
              <a:rPr lang="he-IL" sz="4000" b="1" u="sng" dirty="0"/>
              <a:t>:</a:t>
            </a:r>
          </a:p>
          <a:p>
            <a:pPr marL="0" indent="0">
              <a:buNone/>
            </a:pPr>
            <a:r>
              <a:rPr lang="he-IL" dirty="0"/>
              <a:t>	</a:t>
            </a:r>
            <a:r>
              <a:rPr lang="he-IL" b="1" u="sng" dirty="0" smtClean="0"/>
              <a:t>הצפנה ופענוח:</a:t>
            </a:r>
          </a:p>
          <a:p>
            <a:pPr marL="0" indent="0">
              <a:buNone/>
            </a:pPr>
            <a:r>
              <a:rPr lang="he-IL" b="1" dirty="0"/>
              <a:t>	</a:t>
            </a:r>
            <a:r>
              <a:rPr lang="he-IL" b="1" dirty="0" smtClean="0"/>
              <a:t>הצפנה:</a:t>
            </a:r>
            <a:r>
              <a:rPr lang="he-IL" dirty="0" smtClean="0"/>
              <a:t> להצפנה השולח יעלה את ההודעה </a:t>
            </a:r>
            <a:r>
              <a:rPr lang="en-US" dirty="0" smtClean="0"/>
              <a:t>m</a:t>
            </a:r>
            <a:r>
              <a:rPr lang="he-IL" dirty="0" smtClean="0"/>
              <a:t> בחזקת </a:t>
            </a:r>
            <a:r>
              <a:rPr lang="en-US" dirty="0" smtClean="0"/>
              <a:t>e</a:t>
            </a:r>
            <a:r>
              <a:rPr lang="he-IL" dirty="0" smtClean="0"/>
              <a:t> וייטול את השארית חלוקה מ</a:t>
            </a:r>
            <a:r>
              <a:rPr lang="en-US" dirty="0" smtClean="0"/>
              <a:t>n </a:t>
            </a:r>
            <a:r>
              <a:rPr lang="he-IL" dirty="0" smtClean="0"/>
              <a:t>. את 	הטקס המוצפן </a:t>
            </a:r>
            <a:r>
              <a:rPr lang="en-US" dirty="0" smtClean="0"/>
              <a:t>c</a:t>
            </a:r>
            <a:r>
              <a:rPr lang="he-IL" dirty="0" smtClean="0"/>
              <a:t> ישלח. </a:t>
            </a:r>
          </a:p>
          <a:p>
            <a:pPr marL="0" indent="0">
              <a:buNone/>
            </a:pPr>
            <a:r>
              <a:rPr lang="he-IL" dirty="0"/>
              <a:t>	</a:t>
            </a:r>
            <a:r>
              <a:rPr lang="he-IL" dirty="0" smtClean="0"/>
              <a:t>				</a:t>
            </a:r>
            <a:r>
              <a:rPr lang="en-US" b="1" dirty="0" smtClean="0"/>
              <a:t>c = m</a:t>
            </a:r>
            <a:r>
              <a:rPr lang="en-US" b="1" baseline="30000" dirty="0" smtClean="0"/>
              <a:t>e</a:t>
            </a:r>
            <a:r>
              <a:rPr lang="en-US" b="1" dirty="0" smtClean="0"/>
              <a:t> (mod n)</a:t>
            </a:r>
            <a:endParaRPr lang="he-IL" b="1" dirty="0"/>
          </a:p>
          <a:p>
            <a:pPr marL="0" indent="0">
              <a:buNone/>
            </a:pPr>
            <a:r>
              <a:rPr lang="he-IL" b="1" dirty="0" smtClean="0"/>
              <a:t>	פענוח:</a:t>
            </a:r>
            <a:r>
              <a:rPr lang="he-IL" dirty="0" smtClean="0"/>
              <a:t> לפענוח מקבל ההודעה המוצפנת </a:t>
            </a:r>
            <a:r>
              <a:rPr lang="en-US" dirty="0" smtClean="0"/>
              <a:t>c</a:t>
            </a:r>
            <a:r>
              <a:rPr lang="he-IL" dirty="0" smtClean="0"/>
              <a:t> ישחזר את ההודעה </a:t>
            </a:r>
            <a:r>
              <a:rPr lang="en-US" dirty="0" smtClean="0"/>
              <a:t>m</a:t>
            </a:r>
            <a:r>
              <a:rPr lang="he-IL" dirty="0" smtClean="0"/>
              <a:t> בעזרת המפתח </a:t>
            </a:r>
          </a:p>
          <a:p>
            <a:pPr marL="0" indent="0">
              <a:buNone/>
            </a:pPr>
            <a:r>
              <a:rPr lang="he-IL" dirty="0"/>
              <a:t>	</a:t>
            </a:r>
            <a:r>
              <a:rPr lang="he-IL" dirty="0" smtClean="0"/>
              <a:t>הסודי שלו </a:t>
            </a:r>
            <a:r>
              <a:rPr lang="en-US" dirty="0" smtClean="0"/>
              <a:t>d</a:t>
            </a:r>
            <a:r>
              <a:rPr lang="he-IL" dirty="0" smtClean="0"/>
              <a:t>.</a:t>
            </a:r>
          </a:p>
          <a:p>
            <a:pPr marL="0" indent="0">
              <a:buNone/>
            </a:pPr>
            <a:r>
              <a:rPr lang="he-IL" b="1" dirty="0" smtClean="0"/>
              <a:t>					</a:t>
            </a:r>
            <a:r>
              <a:rPr lang="en-US" dirty="0" smtClean="0"/>
              <a:t> </a:t>
            </a:r>
            <a:r>
              <a:rPr lang="en-US" b="1" dirty="0" smtClean="0"/>
              <a:t>m </a:t>
            </a:r>
            <a:r>
              <a:rPr lang="en-US" b="1" dirty="0"/>
              <a:t>= </a:t>
            </a:r>
            <a:r>
              <a:rPr lang="en-US" b="1" dirty="0" smtClean="0"/>
              <a:t>c</a:t>
            </a:r>
            <a:r>
              <a:rPr lang="en-US" b="1" baseline="30000" dirty="0"/>
              <a:t>d</a:t>
            </a:r>
            <a:r>
              <a:rPr lang="en-US" b="1" dirty="0" smtClean="0"/>
              <a:t> </a:t>
            </a:r>
            <a:r>
              <a:rPr lang="en-US" b="1" dirty="0"/>
              <a:t>(mod n)</a:t>
            </a:r>
            <a:endParaRPr lang="he-IL" b="1" dirty="0" smtClean="0"/>
          </a:p>
          <a:p>
            <a:pPr marL="0" indent="0">
              <a:buNone/>
            </a:pPr>
            <a:r>
              <a:rPr lang="he-IL" sz="2400" dirty="0">
                <a:latin typeface="Tw Cen MT (גוף)"/>
              </a:rPr>
              <a:t>	</a:t>
            </a:r>
          </a:p>
        </p:txBody>
      </p:sp>
    </p:spTree>
    <p:extLst>
      <p:ext uri="{BB962C8B-B14F-4D97-AF65-F5344CB8AC3E}">
        <p14:creationId xmlns:p14="http://schemas.microsoft.com/office/powerpoint/2010/main" val="10271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485969" y="1108848"/>
            <a:ext cx="9905998" cy="733204"/>
          </a:xfrm>
        </p:spPr>
        <p:txBody>
          <a:bodyPr>
            <a:noAutofit/>
          </a:bodyPr>
          <a:lstStyle/>
          <a:p>
            <a:pPr algn="r"/>
            <a:r>
              <a:rPr lang="en-US" b="1" u="sng" dirty="0">
                <a:cs typeface="+mn-cs"/>
              </a:rPr>
              <a:t>RSA</a:t>
            </a:r>
            <a:r>
              <a:rPr lang="he-IL" b="1" u="sng" dirty="0">
                <a:cs typeface="+mn-cs"/>
              </a:rPr>
              <a:t> ופירוק לגורמים – למה האלגוריתם נחשב לבטוח</a:t>
            </a:r>
            <a:r>
              <a:rPr lang="he-IL" dirty="0"/>
              <a:t/>
            </a:r>
            <a:br>
              <a:rPr lang="he-IL" dirty="0"/>
            </a:br>
            <a:endParaRPr lang="he-IL" dirty="0"/>
          </a:p>
        </p:txBody>
      </p:sp>
      <p:sp>
        <p:nvSpPr>
          <p:cNvPr id="3" name="מציין מיקום תוכן 2"/>
          <p:cNvSpPr>
            <a:spLocks noGrp="1"/>
          </p:cNvSpPr>
          <p:nvPr>
            <p:ph idx="1"/>
          </p:nvPr>
        </p:nvSpPr>
        <p:spPr>
          <a:xfrm>
            <a:off x="1141412" y="2103713"/>
            <a:ext cx="9905999" cy="4111557"/>
          </a:xfrm>
        </p:spPr>
        <p:txBody>
          <a:bodyPr/>
          <a:lstStyle/>
          <a:p>
            <a:r>
              <a:rPr lang="he-IL" dirty="0"/>
              <a:t>נבחין כי על מנת לפרוץ את ההצפנה של </a:t>
            </a:r>
            <a:r>
              <a:rPr lang="en-US" dirty="0"/>
              <a:t>M</a:t>
            </a:r>
            <a:r>
              <a:rPr lang="he-IL" dirty="0"/>
              <a:t> מסוים, על התוקף לדעת את </a:t>
            </a:r>
            <a:r>
              <a:rPr lang="en-US" dirty="0"/>
              <a:t>d</a:t>
            </a:r>
            <a:r>
              <a:rPr lang="he-IL" dirty="0"/>
              <a:t> או לפרק לגורמים את </a:t>
            </a:r>
            <a:r>
              <a:rPr lang="en-US" dirty="0"/>
              <a:t>N</a:t>
            </a:r>
            <a:r>
              <a:rPr lang="he-IL" dirty="0"/>
              <a:t>  (שאלו שני פעולות שקולות).</a:t>
            </a:r>
          </a:p>
          <a:p>
            <a:r>
              <a:rPr lang="he-IL" dirty="0"/>
              <a:t>מערכת ההצפנה </a:t>
            </a:r>
            <a:r>
              <a:rPr lang="en-US" dirty="0"/>
              <a:t> RSA </a:t>
            </a:r>
            <a:r>
              <a:rPr lang="he-IL" dirty="0"/>
              <a:t>מסתמכת על כך שלמרות שניתן לקבוע בקלות יחסית האם מספר </a:t>
            </a:r>
            <a:r>
              <a:rPr lang="en-US" dirty="0"/>
              <a:t>N </a:t>
            </a:r>
            <a:r>
              <a:rPr lang="he-IL" dirty="0"/>
              <a:t> הוא פריק או לא, קשה מאוד לקבוע מהם הגורמים הראשוניים של </a:t>
            </a:r>
            <a:r>
              <a:rPr lang="en-US" dirty="0"/>
              <a:t>N</a:t>
            </a:r>
            <a:r>
              <a:rPr lang="he-IL" dirty="0"/>
              <a:t>.</a:t>
            </a:r>
            <a:endParaRPr lang="en-US" dirty="0"/>
          </a:p>
          <a:p>
            <a:r>
              <a:rPr lang="he-IL" dirty="0"/>
              <a:t>הנחת המוצא  היא שפירוק לגורמים של </a:t>
            </a:r>
            <a:r>
              <a:rPr lang="en-US" dirty="0"/>
              <a:t>N</a:t>
            </a:r>
            <a:r>
              <a:rPr lang="he-IL" dirty="0"/>
              <a:t> איננו ניתן לחישוב בזמן </a:t>
            </a:r>
            <a:r>
              <a:rPr lang="he-IL" dirty="0" err="1"/>
              <a:t>פולינומי</a:t>
            </a:r>
            <a:r>
              <a:rPr lang="he-IL" dirty="0"/>
              <a:t>.</a:t>
            </a:r>
          </a:p>
          <a:p>
            <a:r>
              <a:rPr lang="he-IL" dirty="0" err="1"/>
              <a:t>קימיים</a:t>
            </a:r>
            <a:r>
              <a:rPr lang="he-IL" dirty="0"/>
              <a:t> כיום </a:t>
            </a:r>
            <a:r>
              <a:rPr lang="he-IL" dirty="0" err="1"/>
              <a:t>אלגורתמים</a:t>
            </a:r>
            <a:r>
              <a:rPr lang="he-IL" dirty="0"/>
              <a:t> "מהירים יחסית" לפיצוח גורמים ראשוניים של מספרים גדולים, כגון </a:t>
            </a:r>
            <a:r>
              <a:rPr lang="en-US" dirty="0"/>
              <a:t>NFS</a:t>
            </a:r>
            <a:r>
              <a:rPr lang="he-IL" dirty="0"/>
              <a:t> . (על נרחיב בשקופית הבאה</a:t>
            </a:r>
            <a:r>
              <a:rPr lang="en-US" dirty="0"/>
              <a:t>(</a:t>
            </a:r>
            <a:r>
              <a:rPr lang="he-IL" dirty="0"/>
              <a:t> אך עדיין זמן הפיצוח ארוך.</a:t>
            </a:r>
            <a:r>
              <a:rPr lang="en-US" dirty="0"/>
              <a:t/>
            </a:r>
            <a:br>
              <a:rPr lang="en-US" dirty="0"/>
            </a:br>
            <a:endParaRPr lang="he-IL" dirty="0"/>
          </a:p>
        </p:txBody>
      </p:sp>
      <p:sp>
        <p:nvSpPr>
          <p:cNvPr id="4" name="TextBox 3"/>
          <p:cNvSpPr txBox="1"/>
          <p:nvPr/>
        </p:nvSpPr>
        <p:spPr>
          <a:xfrm>
            <a:off x="11182178" y="254000"/>
            <a:ext cx="641522" cy="369332"/>
          </a:xfrm>
          <a:prstGeom prst="rect">
            <a:avLst/>
          </a:prstGeom>
          <a:noFill/>
        </p:spPr>
        <p:txBody>
          <a:bodyPr wrap="none" rtlCol="1">
            <a:spAutoFit/>
          </a:bodyPr>
          <a:lstStyle/>
          <a:p>
            <a:r>
              <a:rPr lang="he-IL" dirty="0"/>
              <a:t>בס"ד</a:t>
            </a:r>
          </a:p>
        </p:txBody>
      </p:sp>
    </p:spTree>
    <p:extLst>
      <p:ext uri="{BB962C8B-B14F-4D97-AF65-F5344CB8AC3E}">
        <p14:creationId xmlns:p14="http://schemas.microsoft.com/office/powerpoint/2010/main" val="85567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en-US" b="1" u="sng" dirty="0">
                <a:cs typeface="+mn-cs"/>
              </a:rPr>
              <a:t>NFS </a:t>
            </a:r>
            <a:r>
              <a:rPr lang="he-IL" b="1" u="sng" dirty="0">
                <a:cs typeface="+mn-cs"/>
              </a:rPr>
              <a:t> - על קצה המזלג</a:t>
            </a:r>
          </a:p>
        </p:txBody>
      </p:sp>
      <p:sp>
        <p:nvSpPr>
          <p:cNvPr id="3" name="מציין מיקום תוכן 2"/>
          <p:cNvSpPr>
            <a:spLocks noGrp="1"/>
          </p:cNvSpPr>
          <p:nvPr>
            <p:ph idx="1"/>
          </p:nvPr>
        </p:nvSpPr>
        <p:spPr/>
        <p:txBody>
          <a:bodyPr>
            <a:normAutofit/>
          </a:bodyPr>
          <a:lstStyle/>
          <a:p>
            <a:r>
              <a:rPr lang="he-IL" dirty="0"/>
              <a:t>אלגוריתם </a:t>
            </a:r>
            <a:r>
              <a:rPr lang="en-US" dirty="0"/>
              <a:t>NFS</a:t>
            </a:r>
            <a:r>
              <a:rPr lang="he-IL" dirty="0"/>
              <a:t> נחשב כיום לטוב ביותר מבין אלגוריתמי פיצוח לגורמים ראשוניים.</a:t>
            </a:r>
          </a:p>
          <a:p>
            <a:r>
              <a:rPr lang="he-IL" dirty="0"/>
              <a:t>לא נראה אותו כרגע, אך נראה דוגמה למשך זמן העבודה של אלגוריתם </a:t>
            </a:r>
            <a:r>
              <a:rPr lang="en-US" dirty="0"/>
              <a:t>NFS</a:t>
            </a:r>
            <a:r>
              <a:rPr lang="he-IL" dirty="0"/>
              <a:t> : </a:t>
            </a:r>
            <a:r>
              <a:rPr lang="en-US" dirty="0"/>
              <a:t/>
            </a:r>
            <a:br>
              <a:rPr lang="en-US" dirty="0"/>
            </a:br>
            <a:r>
              <a:rPr lang="he-IL" dirty="0"/>
              <a:t>על מנת לפתור את 140-</a:t>
            </a:r>
            <a:r>
              <a:rPr lang="en-US" dirty="0"/>
              <a:t>RSA </a:t>
            </a:r>
            <a:r>
              <a:rPr lang="he-IL" dirty="0"/>
              <a:t> (כלומר פירוק לגורמים של מספר בן 140 ספרות או 465 סיביות), נדרשו 200 מחשבים אשר פעלו במקביל במשך ארבעה שבועות כדי לבצע את שלב הניפוי. לאחר מכן, נדרשו למחשב </a:t>
            </a:r>
            <a:r>
              <a:rPr lang="en-US" dirty="0"/>
              <a:t> CRAY </a:t>
            </a:r>
            <a:r>
              <a:rPr lang="he-IL" dirty="0"/>
              <a:t>גדול כ-100 שעות וזיכרון של </a:t>
            </a:r>
            <a:r>
              <a:rPr lang="en-US" dirty="0"/>
              <a:t> MB 810 </a:t>
            </a:r>
            <a:r>
              <a:rPr lang="he-IL" dirty="0"/>
              <a:t>כדי לפתור את מערכת המשוואות. בסיס הראשוניים הכיל 1,500,000 ראשוניים אשר יצרו 4,700,000 משוואות לפתרון. </a:t>
            </a:r>
          </a:p>
        </p:txBody>
      </p:sp>
      <p:sp>
        <p:nvSpPr>
          <p:cNvPr id="4" name="TextBox 3"/>
          <p:cNvSpPr txBox="1"/>
          <p:nvPr/>
        </p:nvSpPr>
        <p:spPr>
          <a:xfrm>
            <a:off x="11182178" y="254000"/>
            <a:ext cx="641522" cy="369332"/>
          </a:xfrm>
          <a:prstGeom prst="rect">
            <a:avLst/>
          </a:prstGeom>
          <a:noFill/>
        </p:spPr>
        <p:txBody>
          <a:bodyPr wrap="none" rtlCol="1">
            <a:spAutoFit/>
          </a:bodyPr>
          <a:lstStyle/>
          <a:p>
            <a:r>
              <a:rPr lang="he-IL" dirty="0"/>
              <a:t>בס"ד</a:t>
            </a:r>
          </a:p>
        </p:txBody>
      </p:sp>
    </p:spTree>
    <p:extLst>
      <p:ext uri="{BB962C8B-B14F-4D97-AF65-F5344CB8AC3E}">
        <p14:creationId xmlns:p14="http://schemas.microsoft.com/office/powerpoint/2010/main" val="612687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957</TotalTime>
  <Words>323</Words>
  <Application>Microsoft Office PowerPoint</Application>
  <PresentationFormat>מסך רחב</PresentationFormat>
  <Paragraphs>159</Paragraphs>
  <Slides>19</Slides>
  <Notes>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19</vt:i4>
      </vt:variant>
    </vt:vector>
  </HeadingPairs>
  <TitlesOfParts>
    <vt:vector size="27" baseType="lpstr">
      <vt:lpstr>AR ESSENCE</vt:lpstr>
      <vt:lpstr>Arial</vt:lpstr>
      <vt:lpstr>Cambria Math</vt:lpstr>
      <vt:lpstr>Times New Roman</vt:lpstr>
      <vt:lpstr>Trebuchet MS</vt:lpstr>
      <vt:lpstr>Tw Cen MT</vt:lpstr>
      <vt:lpstr>Tw Cen MT (גוף)</vt:lpstr>
      <vt:lpstr>מעגל</vt:lpstr>
      <vt:lpstr>מצגת של PowerPoint</vt:lpstr>
      <vt:lpstr>מצגת של PowerPoint</vt:lpstr>
      <vt:lpstr>מצגת של PowerPoint</vt:lpstr>
      <vt:lpstr>מצגת של PowerPoint</vt:lpstr>
      <vt:lpstr>רגע לפני האלגוריתם</vt:lpstr>
      <vt:lpstr>מצגת של PowerPoint</vt:lpstr>
      <vt:lpstr>מצגת של PowerPoint</vt:lpstr>
      <vt:lpstr>RSA ופירוק לגורמים – למה האלגוריתם נחשב לבטוח </vt:lpstr>
      <vt:lpstr>NFS  - על קצה המזלג</vt:lpstr>
      <vt:lpstr>NFS  - אז איך לשמור על RSA בטוח אל מול NFS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תהל סיטרון</dc:creator>
  <cp:lastModifiedBy>Oz</cp:lastModifiedBy>
  <cp:revision>69</cp:revision>
  <dcterms:created xsi:type="dcterms:W3CDTF">2017-03-07T10:32:39Z</dcterms:created>
  <dcterms:modified xsi:type="dcterms:W3CDTF">2017-03-09T21:17:18Z</dcterms:modified>
</cp:coreProperties>
</file>