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6" r:id="rId2"/>
    <p:sldId id="257" r:id="rId3"/>
    <p:sldId id="265" r:id="rId4"/>
    <p:sldId id="273" r:id="rId5"/>
    <p:sldId id="272" r:id="rId6"/>
    <p:sldId id="258" r:id="rId7"/>
    <p:sldId id="264" r:id="rId8"/>
    <p:sldId id="260" r:id="rId9"/>
    <p:sldId id="274" r:id="rId10"/>
    <p:sldId id="275" r:id="rId11"/>
    <p:sldId id="276" r:id="rId12"/>
    <p:sldId id="279" r:id="rId13"/>
    <p:sldId id="281" r:id="rId14"/>
    <p:sldId id="280" r:id="rId15"/>
    <p:sldId id="271" r:id="rId16"/>
    <p:sldId id="283" r:id="rId17"/>
    <p:sldId id="284" r:id="rId18"/>
    <p:sldId id="289" r:id="rId19"/>
    <p:sldId id="287" r:id="rId20"/>
    <p:sldId id="290" r:id="rId21"/>
    <p:sldId id="292" r:id="rId22"/>
    <p:sldId id="291" r:id="rId23"/>
    <p:sldId id="288" r:id="rId24"/>
    <p:sldId id="282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330496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22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 flipH="1">
            <a:off x="19734" y="6629400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1412127" y="6610350"/>
            <a:ext cx="1524000" cy="228600"/>
          </a:xfrm>
        </p:spPr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8389" y="6610350"/>
            <a:ext cx="1198880" cy="228600"/>
          </a:xfrm>
        </p:spPr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3084512" y="6611112"/>
            <a:ext cx="5600700" cy="22860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457200" y="1981200"/>
            <a:ext cx="8229600" cy="4144963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539552" y="589085"/>
            <a:ext cx="2057400" cy="553707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2771800" y="585216"/>
            <a:ext cx="6019800" cy="5541264"/>
          </a:xfrm>
        </p:spPr>
        <p:txBody>
          <a:bodyPr vert="eaVert"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 flipH="1">
            <a:off x="-813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245101"/>
            <a:ext cx="6934199" cy="1155700"/>
          </a:xfrm>
        </p:spPr>
        <p:txBody>
          <a:bodyPr anchor="t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4114800"/>
            <a:ext cx="6934199" cy="11303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47717" y="27384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467544" y="6612567"/>
            <a:ext cx="1524000" cy="246888"/>
          </a:xfrm>
        </p:spPr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0" y="6612567"/>
            <a:ext cx="381000" cy="246888"/>
          </a:xfrm>
        </p:spPr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2118425" y="6612567"/>
            <a:ext cx="5562600" cy="247650"/>
          </a:xfrm>
        </p:spPr>
        <p:txBody>
          <a:bodyPr/>
          <a:lstStyle/>
          <a:p>
            <a:endParaRPr lang="he-IL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681025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5364088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39552" y="1524000"/>
            <a:ext cx="4267200" cy="4114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64089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 flipH="1"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608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088" y="2514600"/>
            <a:ext cx="3355848" cy="3127248"/>
          </a:xfrm>
        </p:spPr>
        <p:txBody>
          <a:bodyPr/>
          <a:lstStyle>
            <a:lvl1pPr marL="0" indent="0" algn="r" rtl="1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13512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3512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title"/>
          </p:nvPr>
        </p:nvSpPr>
        <p:spPr>
          <a:xfrm>
            <a:off x="5364088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6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he-IL" sz="3600" b="0" i="0" u="none" strike="noStrike" kern="1200" baseline="0">
                <a:solidFill>
                  <a:srgbClr val="3F3F4D"/>
                </a:solidFill>
                <a:latin typeface="+mj-lt"/>
              </a:rPr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z="2000" b="0" i="0" u="none" strike="noStrike" kern="1200" baseline="0">
                <a:solidFill>
                  <a:srgbClr val="3F3F4D"/>
                </a:solidFill>
                <a:latin typeface="+mn-lt"/>
              </a:rPr>
              <a:t>לחץ כדי לערוך סגנונות טקסט של תבנית בסיס</a:t>
            </a:r>
          </a:p>
          <a:p>
            <a:pPr lvl="1"/>
            <a:r>
              <a:rPr lang="he-IL" sz="2000" b="0" i="0" u="none" strike="noStrike" kern="1200" baseline="0">
                <a:solidFill>
                  <a:srgbClr val="3F3F4D"/>
                </a:solidFill>
                <a:latin typeface="+mn-lt"/>
              </a:rPr>
              <a:t>רמה שנייה</a:t>
            </a:r>
          </a:p>
          <a:p>
            <a:pPr lvl="2"/>
            <a:r>
              <a:rPr lang="he-IL" sz="2000" b="0" i="0" u="none" strike="noStrike" kern="1200" baseline="0">
                <a:solidFill>
                  <a:srgbClr val="3F3F4D"/>
                </a:solidFill>
                <a:latin typeface="+mn-lt"/>
              </a:rPr>
              <a:t>רמה שלישית</a:t>
            </a:r>
          </a:p>
          <a:p>
            <a:pPr lvl="3"/>
            <a:r>
              <a:rPr lang="he-IL" sz="2000" b="0" i="0" u="none" strike="noStrike" kern="1200" baseline="0">
                <a:solidFill>
                  <a:srgbClr val="3F3F4D"/>
                </a:solidFill>
                <a:latin typeface="+mn-lt"/>
              </a:rPr>
              <a:t>רמה רביעית</a:t>
            </a:r>
          </a:p>
          <a:p>
            <a:pPr lvl="4"/>
            <a:r>
              <a:rPr lang="he-IL" sz="2000" b="0" i="0" u="none" strike="noStrike" kern="1200" baseline="0">
                <a:solidFill>
                  <a:srgbClr val="3F3F4D"/>
                </a:solidFill>
                <a:latin typeface="+mn-lt"/>
              </a:rPr>
              <a:t>רמה חמישית</a:t>
            </a:r>
            <a:endParaRPr lang="en-US" b="0" i="0" u="none" strike="noStrike" kern="1200" baseline="0">
              <a:solidFill>
                <a:srgbClr val="3F3F4D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900" baseline="0">
                <a:solidFill>
                  <a:schemeClr val="tx1"/>
                </a:solidFill>
              </a:defRPr>
            </a:lvl1pPr>
          </a:lstStyle>
          <a:p>
            <a:fld id="{3A5086CD-E1DA-49A6-BD9C-A06D5875131B}" type="datetimeFigureOut">
              <a:rPr lang="he-IL" smtClean="0"/>
              <a:t>כ"ה/אדר/תשע"ז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90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900" baseline="0">
                <a:solidFill>
                  <a:schemeClr val="tx1"/>
                </a:solidFill>
              </a:defRPr>
            </a:lvl1pPr>
          </a:lstStyle>
          <a:p>
            <a:fld id="{B9972ED5-7BE6-4F34-B4DA-F9E233C5BEB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1" eaLnBrk="1" latinLnBrk="0" hangingPunct="1">
        <a:spcBef>
          <a:spcPct val="0"/>
        </a:spcBef>
        <a:buNone/>
        <a:defRPr lang="en-US" sz="3600" b="0" i="0" u="none" strike="noStrike" kern="1200" baseline="0" smtClean="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lang="en-US" sz="2000" b="0" i="0" u="none" strike="noStrike" kern="1200" baseline="0" smtClean="0">
          <a:solidFill>
            <a:schemeClr val="tx2"/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lang="en-US" sz="1600" b="0" i="0" u="none" strike="noStrike" kern="1200" baseline="0" smtClean="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lang="en-US" sz="1400" b="0" i="0" u="none" strike="noStrike" kern="1200" baseline="0" smtClean="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lang="en-US" sz="1400" b="0" i="0" u="none" strike="noStrike" kern="1200" baseline="0" smtClean="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lang="en-US" sz="1400" b="0" i="0" u="none" strike="noStrike" kern="1200" baseline="0" smtClean="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Volker_Strass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47664" y="0"/>
            <a:ext cx="7488832" cy="6858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פעולות ליניאריות עבור מטריצות</a:t>
            </a:r>
          </a:p>
          <a:p>
            <a:r>
              <a:rPr lang="he-IL" sz="4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בסיבוכיות </a:t>
            </a:r>
            <a:r>
              <a:rPr lang="he-IL" sz="4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אופטימלית</a:t>
            </a:r>
          </a:p>
          <a:p>
            <a:endParaRPr lang="en-US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סמך המאמר :</a:t>
            </a:r>
          </a:p>
          <a:p>
            <a:pPr algn="l" rtl="0"/>
            <a:r>
              <a:rPr lang="en-US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Gaussian Elimination is not Optimal “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מאת : </a:t>
            </a:r>
          </a:p>
          <a:p>
            <a:pPr algn="l" rtl="0"/>
            <a:r>
              <a:rPr lang="en-US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VOLKER STRASSEN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מציגים :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דין ירון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אבישלום ג'אן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עוז לוי</a:t>
            </a:r>
          </a:p>
        </p:txBody>
      </p:sp>
    </p:spTree>
    <p:extLst>
      <p:ext uri="{BB962C8B-B14F-4D97-AF65-F5344CB8AC3E}">
        <p14:creationId xmlns:p14="http://schemas.microsoft.com/office/powerpoint/2010/main" val="333683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האלגוריתם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5" y="1592146"/>
            <a:ext cx="7515225" cy="336232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941168"/>
            <a:ext cx="2638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דוגמא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76872"/>
            <a:ext cx="2764659" cy="273630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54423"/>
            <a:ext cx="2019300" cy="19812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608" y="2640136"/>
            <a:ext cx="1971675" cy="2009775"/>
          </a:xfrm>
          <a:prstGeom prst="rect">
            <a:avLst/>
          </a:prstGeom>
        </p:spPr>
      </p:pic>
      <p:sp>
        <p:nvSpPr>
          <p:cNvPr id="8" name="תרשים זרימה: צומת מסכם 7"/>
          <p:cNvSpPr/>
          <p:nvPr/>
        </p:nvSpPr>
        <p:spPr>
          <a:xfrm>
            <a:off x="2251981" y="3598983"/>
            <a:ext cx="454457" cy="43894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מחבר ישר 9"/>
          <p:cNvCxnSpPr/>
          <p:nvPr/>
        </p:nvCxnSpPr>
        <p:spPr>
          <a:xfrm>
            <a:off x="4788024" y="3568860"/>
            <a:ext cx="4716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4788024" y="3818455"/>
            <a:ext cx="4716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2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הסבר הפרדת המטריצות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חישוב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C11</a:t>
            </a:r>
            <a:endParaRPr lang="he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למה מותר לעשות פעולות על </a:t>
            </a:r>
            <a:r>
              <a:rPr lang="he-IL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התתי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מטריצות</a:t>
            </a:r>
          </a:p>
        </p:txBody>
      </p:sp>
    </p:spTree>
    <p:extLst>
      <p:ext uri="{BB962C8B-B14F-4D97-AF65-F5344CB8AC3E}">
        <p14:creationId xmlns:p14="http://schemas.microsoft.com/office/powerpoint/2010/main" val="265381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הוכחת נכונות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חשיבות הסדר.</a:t>
            </a: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כלל האינדוקציה.</a:t>
            </a: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הוכחה.</a:t>
            </a:r>
          </a:p>
        </p:txBody>
      </p:sp>
    </p:spTree>
    <p:extLst>
      <p:ext uri="{BB962C8B-B14F-4D97-AF65-F5344CB8AC3E}">
        <p14:creationId xmlns:p14="http://schemas.microsoft.com/office/powerpoint/2010/main" val="353272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8964488" cy="6048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4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כפל מטריצות ע"פ וולקר </a:t>
                </a:r>
                <a:r>
                  <a:rPr lang="he-IL" sz="32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סיבוכיות</a:t>
                </a:r>
                <a:endParaRPr lang="he-IL" sz="4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r>
                  <a:rPr lang="he-IL" dirty="0"/>
                  <a:t>מס' פעולות הכפל בין מספרים במטריצה</a:t>
                </a:r>
                <a:r>
                  <a:rPr lang="en-US" dirty="0"/>
                  <a:t>2</a:t>
                </a:r>
                <a:r>
                  <a:rPr lang="en-US" baseline="30000" dirty="0"/>
                  <a:t>(k)</a:t>
                </a:r>
                <a:r>
                  <a:rPr lang="he-IL" dirty="0"/>
                  <a:t> </a:t>
                </a:r>
                <a:r>
                  <a:rPr lang="en-US" dirty="0"/>
                  <a:t>n=</a:t>
                </a:r>
                <a:r>
                  <a:rPr lang="he-IL" dirty="0"/>
                  <a:t> </a:t>
                </a:r>
                <a:r>
                  <a:rPr lang="en-US" dirty="0"/>
                  <a:t>7</a:t>
                </a:r>
                <a:r>
                  <a:rPr lang="en-US" baseline="30000" dirty="0"/>
                  <a:t>(k)</a:t>
                </a:r>
                <a:r>
                  <a:rPr lang="he-IL" dirty="0"/>
                  <a:t> (</a:t>
                </a:r>
                <a:r>
                  <a:rPr lang="en-US" dirty="0"/>
                  <a:t>Fact 1</a:t>
                </a:r>
                <a:r>
                  <a:rPr lang="he-IL" dirty="0"/>
                  <a:t>)</a:t>
                </a:r>
              </a:p>
              <a:p>
                <a:r>
                  <a:rPr lang="he-IL" dirty="0"/>
                  <a:t>מס' פעולות החיבור בין מספרים במטריצה</a:t>
                </a:r>
                <a:r>
                  <a:rPr lang="en-US" dirty="0"/>
                  <a:t>2</a:t>
                </a:r>
                <a:r>
                  <a:rPr lang="en-US" baseline="30000" dirty="0"/>
                  <a:t>(k)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+7</a:t>
                </a:r>
                <a:r>
                  <a:rPr lang="en-US" baseline="30000" dirty="0"/>
                  <a:t>(k) </a:t>
                </a:r>
                <a:r>
                  <a:rPr lang="en-US" dirty="0"/>
                  <a:t>n=</a:t>
                </a:r>
                <a:r>
                  <a:rPr lang="he-IL" dirty="0"/>
                  <a:t> </a:t>
                </a:r>
                <a:r>
                  <a:rPr lang="en-US" dirty="0"/>
                  <a:t>18(2</a:t>
                </a:r>
                <a:r>
                  <a:rPr lang="en-US" baseline="30000" dirty="0"/>
                  <a:t>(k-1)</a:t>
                </a:r>
                <a:r>
                  <a:rPr lang="he-IL" dirty="0"/>
                  <a:t> (</a:t>
                </a:r>
                <a:r>
                  <a:rPr lang="en-US" dirty="0"/>
                  <a:t>Fact 1</a:t>
                </a:r>
                <a:r>
                  <a:rPr lang="he-IL" dirty="0"/>
                  <a:t>)</a:t>
                </a:r>
              </a:p>
              <a:p>
                <a:r>
                  <a:rPr lang="he-IL" dirty="0"/>
                  <a:t>סה"כ </a:t>
                </a:r>
                <a:r>
                  <a:rPr lang="en-US" dirty="0"/>
                  <a:t>4.7n</a:t>
                </a:r>
                <a:r>
                  <a:rPr lang="en-US" baseline="30000" dirty="0"/>
                  <a:t>(log7)</a:t>
                </a:r>
                <a:r>
                  <a:rPr lang="he-IL" dirty="0"/>
                  <a:t> פעולות אריטמטיות על מספרים</a:t>
                </a:r>
                <a:r>
                  <a:rPr lang="en-US" dirty="0"/>
                  <a:t> </a:t>
                </a:r>
                <a:r>
                  <a:rPr lang="he-IL" dirty="0"/>
                  <a:t> (</a:t>
                </a:r>
                <a:r>
                  <a:rPr lang="en-US" dirty="0"/>
                  <a:t>Fact 2</a:t>
                </a:r>
                <a:r>
                  <a:rPr lang="he-IL" dirty="0"/>
                  <a:t>)</a:t>
                </a:r>
              </a:p>
              <a:p>
                <a:pPr lvl="1"/>
                <a:r>
                  <a:rPr lang="he-IL" dirty="0"/>
                  <a:t>הוכחה באינדוקציה.</a:t>
                </a:r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8964488" cy="6048672"/>
              </a:xfrm>
              <a:blipFill rotWithShape="0">
                <a:blip r:embed="rId2"/>
                <a:stretch>
                  <a:fillRect t="-2218" r="-4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8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476672"/>
            <a:ext cx="89644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מציאת מטריצה הפיכה באלגברה ליניארית</a:t>
            </a: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מטריצת היחידה.</a:t>
            </a:r>
          </a:p>
          <a:p>
            <a:pPr lv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חשיבות הדטרמיננטה.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הגדת מטריצה הפיכה.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משמעותה של מטריצה הפכיכה בפתרון משוואות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דוגמא.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4221088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1088"/>
                <a:ext cx="1872208" cy="1025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55776" y="4221088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21088"/>
                <a:ext cx="1872208" cy="1025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8064" y="4221088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21088"/>
                <a:ext cx="1872208" cy="1025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95736" y="4435117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435117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243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הפיכת מטריצה ע"פ וולקר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הצגת האלגו'.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הסבר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הוכחת האלגו' באינדוקציה.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הצגת הסיבוכיות/מס' הפעולות האריטמטיות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פעולות כפל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פעולות חיבור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דוגמא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הסבר שבעת השלבים, וחישוב התוצאות המחולקות.</a:t>
            </a:r>
          </a:p>
        </p:txBody>
      </p:sp>
    </p:spTree>
    <p:extLst>
      <p:ext uri="{BB962C8B-B14F-4D97-AF65-F5344CB8AC3E}">
        <p14:creationId xmlns:p14="http://schemas.microsoft.com/office/powerpoint/2010/main" val="150600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הפיכת מטריצה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האלגוריתם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90306"/>
            <a:ext cx="4276353" cy="98430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87755"/>
            <a:ext cx="7724775" cy="4667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89170"/>
            <a:ext cx="2133600" cy="24003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3218762"/>
            <a:ext cx="2095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הפיכת מטריצה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דוגמא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81" y="1412776"/>
            <a:ext cx="3895725" cy="4972050"/>
          </a:xfrm>
          <a:prstGeom prst="rect">
            <a:avLst/>
          </a:prstGeom>
        </p:spPr>
      </p:pic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09966"/>
              </p:ext>
            </p:extLst>
          </p:nvPr>
        </p:nvGraphicFramePr>
        <p:xfrm>
          <a:off x="179512" y="2737036"/>
          <a:ext cx="1607840" cy="16719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529348904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3733056808"/>
                    </a:ext>
                  </a:extLst>
                </a:gridCol>
              </a:tblGrid>
              <a:tr h="83598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71587"/>
                  </a:ext>
                </a:extLst>
              </a:tr>
              <a:tr h="83598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31244"/>
                  </a:ext>
                </a:extLst>
              </a:tr>
            </a:tbl>
          </a:graphicData>
        </a:graphic>
      </p:graphicFrame>
      <p:sp>
        <p:nvSpPr>
          <p:cNvPr id="4" name="חץ: ימינה 3"/>
          <p:cNvSpPr/>
          <p:nvPr/>
        </p:nvSpPr>
        <p:spPr>
          <a:xfrm>
            <a:off x="1907704" y="3284984"/>
            <a:ext cx="626677" cy="61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/>
          <p:cNvSpPr/>
          <p:nvPr/>
        </p:nvSpPr>
        <p:spPr>
          <a:xfrm>
            <a:off x="6550458" y="3266107"/>
            <a:ext cx="626677" cy="61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91916"/>
              </p:ext>
            </p:extLst>
          </p:nvPr>
        </p:nvGraphicFramePr>
        <p:xfrm>
          <a:off x="7356033" y="2737033"/>
          <a:ext cx="1751856" cy="16719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695695247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804011894"/>
                    </a:ext>
                  </a:extLst>
                </a:gridCol>
              </a:tblGrid>
              <a:tr h="835981"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1-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10941"/>
                  </a:ext>
                </a:extLst>
              </a:tr>
              <a:tr h="835981"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0.5-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5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2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חישוב </a:t>
            </a:r>
            <a:r>
              <a:rPr lang="en-US" sz="4800" b="1" dirty="0">
                <a:latin typeface="David" panose="020E0502060401010101" pitchFamily="34" charset="-79"/>
                <a:cs typeface="David" panose="020E0502060401010101" pitchFamily="34" charset="-79"/>
              </a:rPr>
              <a:t>C12</a:t>
            </a:r>
            <a:endParaRPr lang="he-IL" sz="48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ראשית נבחין בנוסחה הידועה למציאת מטריצה הופכית (לצורך פשטות נתמקד במטריצה מסדר 2 ):</a:t>
            </a:r>
          </a:p>
          <a:p>
            <a:pPr marL="0" indent="0">
              <a:buNone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בהינתן מטריצה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A</a:t>
            </a: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 מהצורה – </a:t>
            </a: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המטריצה ההופכית שלה תהיה -  </a:t>
            </a: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8" name="Picture 4" descr=" A =&#10;\begin{pmatrix}&#10;a &amp; b \\&#10;c &amp; d&#10;\end{pmatrix} \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04" y="2204864"/>
            <a:ext cx="171068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7153"/>
            <a:ext cx="3528392" cy="12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404664"/>
            <a:ext cx="8892480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5200" b="1" dirty="0">
                <a:latin typeface="David" panose="020E0502060401010101" pitchFamily="34" charset="-79"/>
                <a:cs typeface="David" panose="020E0502060401010101" pitchFamily="34" charset="-79"/>
              </a:rPr>
              <a:t>תוכן</a:t>
            </a:r>
            <a:endParaRPr lang="he-IL" sz="4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מבוא למטריצות.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מטרתו של וולקר.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הצגת מאמרים מצורפים.</a:t>
            </a: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הצגת כפל מטריצות ע"פ אלגברה ליניארית.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מציאת מטריצה הפיכה ע"פ אלגברה ליניארית.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חישוב סיבוכיות – כפל מטריצות ומציאת מטריצה הפיכה ע"פ אלגברה ליניארית.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ע"פ וולקר.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מציאת מטריצה הפיכה ע"פ וולקר.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חישוב סיבוכיות – כפל מטריצות ומציאת מטריצה הפיכה ע"פ וולקר.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מסקנות והשפעות ממצאי המאמר (שימושים מתקדמים)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סיכום</a:t>
            </a:r>
          </a:p>
        </p:txBody>
      </p:sp>
    </p:spTree>
    <p:extLst>
      <p:ext uri="{BB962C8B-B14F-4D97-AF65-F5344CB8AC3E}">
        <p14:creationId xmlns:p14="http://schemas.microsoft.com/office/powerpoint/2010/main" val="125668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חישוב </a:t>
            </a:r>
            <a:r>
              <a:rPr lang="en-US" sz="4800" b="1" dirty="0">
                <a:latin typeface="David" panose="020E0502060401010101" pitchFamily="34" charset="-79"/>
                <a:cs typeface="David" panose="020E0502060401010101" pitchFamily="34" charset="-79"/>
              </a:rPr>
              <a:t>C12</a:t>
            </a: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</a:p>
          <a:p>
            <a:pPr marL="0" indent="0">
              <a:buNone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כעת נראה שע"י חישובו של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C12</a:t>
            </a: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  אנו נגיע בדיוק לאותה תוצאה עבור שתי הנוסחאות (גאוס, </a:t>
            </a:r>
            <a:r>
              <a:rPr lang="he-IL" sz="2400" b="1" dirty="0" err="1">
                <a:latin typeface="David" panose="020E0502060401010101" pitchFamily="34" charset="-79"/>
                <a:cs typeface="David" panose="020E0502060401010101" pitchFamily="34" charset="-79"/>
              </a:rPr>
              <a:t>וולקר</a:t>
            </a: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pPr marL="0" indent="0">
              <a:buNone/>
            </a:pP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7776863" cy="49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8964488" cy="6048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4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חישוב </a:t>
                </a:r>
                <a:r>
                  <a:rPr lang="en-US" sz="4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C12</a:t>
                </a:r>
                <a:r>
                  <a:rPr lang="he-IL" sz="4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	</a:t>
                </a:r>
              </a:p>
              <a:p>
                <a:pPr marL="0" indent="0">
                  <a:buNone/>
                </a:pPr>
                <a:r>
                  <a:rPr lang="he-IL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נבחין שלפי האלגוריתם הרגיל, שהצגנו לעיל, </a:t>
                </a:r>
                <a:r>
                  <a:rPr lang="en-US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C12</a:t>
                </a:r>
                <a:r>
                  <a:rPr lang="he-IL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 יהיה צריך להיות מהצורה הבאה: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000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3000" b="1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e-IL" sz="3000" b="1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he-IL" sz="30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e-IL" sz="3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𝒂𝒅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𝒃𝒄</m:t>
                        </m:r>
                      </m:den>
                    </m:f>
                  </m:oMath>
                </a14:m>
                <a:endParaRPr lang="he-IL" sz="3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r>
                  <a:rPr lang="he-IL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כעת נשים לב שכרגע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he-I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he-IL" sz="2400" b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e-I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he-IL" sz="24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e-IL" sz="2400" b="1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he-I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e-IL" sz="2400" b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he-IL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לפי מה שחישבנו עד כה, נציב עכשיו את הספרות של המטריצה , ונגיע </a:t>
                </a:r>
                <a:r>
                  <a:rPr lang="he-IL" sz="2400" b="1" dirty="0" err="1">
                    <a:latin typeface="David" panose="020E0502060401010101" pitchFamily="34" charset="-79"/>
                    <a:cs typeface="David" panose="020E0502060401010101" pitchFamily="34" charset="-79"/>
                  </a:rPr>
                  <a:t>לשיוויון</a:t>
                </a:r>
                <a:r>
                  <a:rPr lang="he-IL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 הנצרך:</a:t>
                </a:r>
              </a:p>
              <a:p>
                <a:pPr marL="0" indent="0">
                  <a:buNone/>
                </a:pPr>
                <a:endParaRPr lang="he-IL" sz="24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endParaRPr lang="he-IL" sz="3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8964488" cy="6048672"/>
              </a:xfrm>
              <a:blipFill>
                <a:blip r:embed="rId2"/>
                <a:stretch>
                  <a:fillRect l="-884" t="-2218" r="-40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56992"/>
            <a:ext cx="748883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1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הפיכת מטריצה ע"פ וולקר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הוכחת נכונות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נראה כי הפיכת מטריצה ע"פ </a:t>
            </a:r>
            <a:r>
              <a:rPr lang="he-IL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וולקר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נכונה באינדוקציה.</a:t>
            </a: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בסיס האינדוקציה: כאשר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k=0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כפי שהראנו בדוגמא לעיל.</a:t>
            </a: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הנחת האינדוקציה: נניח טענה זו נכונה עד ל-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, כלומר עד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m*2^k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טענה זו נכונה בצורה רקורסיבית.</a:t>
            </a:r>
          </a:p>
          <a:p>
            <a:pPr algn="r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צעד האינדוקציה: נראה שטענה זו נכונה עד ל –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k+1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, בהתחשב בהוכחת הנכונות שהראנו ל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C12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14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הפיכת מטריצה ע"פ וולקר 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סיבוכיות</a:t>
            </a:r>
            <a:endParaRPr lang="he-IL" sz="48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/>
              <a:t>מס' פעולות הכפל בין מספרים (</a:t>
            </a:r>
            <a:r>
              <a:rPr lang="en-US" dirty="0"/>
              <a:t>Fact 3</a:t>
            </a:r>
            <a:r>
              <a:rPr lang="he-IL" dirty="0"/>
              <a:t>)</a:t>
            </a:r>
          </a:p>
          <a:p>
            <a:r>
              <a:rPr lang="he-IL" dirty="0"/>
              <a:t>מס' פעולות החיבור בין מספרים (</a:t>
            </a:r>
            <a:r>
              <a:rPr lang="en-US" dirty="0"/>
              <a:t>Fact 3</a:t>
            </a:r>
            <a:r>
              <a:rPr lang="he-IL" dirty="0"/>
              <a:t>)</a:t>
            </a:r>
          </a:p>
          <a:p>
            <a:r>
              <a:rPr lang="he-IL" dirty="0">
                <a:solidFill>
                  <a:schemeClr val="tx1"/>
                </a:solidFill>
              </a:rPr>
              <a:t>סה"כ פחות מ – </a:t>
            </a:r>
            <a:r>
              <a:rPr lang="en-US">
                <a:solidFill>
                  <a:schemeClr val="tx1"/>
                </a:solidFill>
              </a:rPr>
              <a:t>5.64n</a:t>
            </a:r>
            <a:r>
              <a:rPr lang="en-US" baseline="30000">
                <a:solidFill>
                  <a:schemeClr val="tx1"/>
                </a:solidFill>
              </a:rPr>
              <a:t>Lg(7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r>
              <a:rPr lang="he-IL" dirty="0">
                <a:solidFill>
                  <a:schemeClr val="tx1"/>
                </a:solidFill>
              </a:rPr>
              <a:t> פעולות</a:t>
            </a:r>
            <a:r>
              <a:rPr lang="he-IL" dirty="0"/>
              <a:t> אריטמטיות על מספרים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en-US" dirty="0"/>
              <a:t>Fact 4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הוכחה באינדוקציה.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9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404664"/>
            <a:ext cx="889248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5200" b="1" dirty="0">
                <a:latin typeface="David" panose="020E0502060401010101" pitchFamily="34" charset="-79"/>
                <a:cs typeface="David" panose="020E0502060401010101" pitchFamily="34" charset="-79"/>
              </a:rPr>
              <a:t>סיכום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הצגת השיפור אשר הושג</a:t>
            </a:r>
          </a:p>
          <a:p>
            <a:pPr lv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גם מספרים ומשמעותו עבור מספרים גדולים.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אופטימליות פעולת כפל מטריצות ריבועיות כיום.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אופטימליות פעולת הפיכת מטריצה כיום.</a:t>
            </a:r>
          </a:p>
          <a:p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הרחבת השימושים והשפעתם בפעולות נוספות על מטריצות</a:t>
            </a:r>
          </a:p>
          <a:p>
            <a:pPr lv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חישוב דטרמיננטה, מציאת פתרון למערכת משוואות ליניארית.</a:t>
            </a:r>
          </a:p>
        </p:txBody>
      </p:sp>
    </p:spTree>
    <p:extLst>
      <p:ext uri="{BB962C8B-B14F-4D97-AF65-F5344CB8AC3E}">
        <p14:creationId xmlns:p14="http://schemas.microsoft.com/office/powerpoint/2010/main" val="18641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sz="5200" b="1" dirty="0">
                <a:latin typeface="David" panose="020E0502060401010101" pitchFamily="34" charset="-79"/>
                <a:cs typeface="David" panose="020E0502060401010101" pitchFamily="34" charset="-79"/>
              </a:rPr>
              <a:t>מבוא</a:t>
            </a:r>
            <a:endParaRPr lang="he-IL" sz="4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מהן מטריצות? מושגי בסיס ותזכורת פעולות אריטמטיות עבור מטריצות.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ייצוג מטריצה, חיבור וכפל מטריצות, דירוג מטריצות.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שימוש במטריצות בעולם המתמטי.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פתרון משוואות, ייצוג פונ' וכו'.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שימוש במטריצות בעולם מדעי המחשב.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יעיל מאוד לחישובים ושמירת נתונים (מערכים), ייצוג גרפים, פישוט בעיות, טבלאות, ועוד.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שיטת הדירוג של גאוס והשפעותיה.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הגאונות בדירוג, איך זה עוזר/למה זה מועיל, הצגת דירוג.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משמעותה של מטריצה הפיכה / מטריצת יחידה.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מטרתו של וולקר והחידוש שהביא.</a:t>
            </a:r>
          </a:p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סוג המטריצות להן נתייחס.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69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548680"/>
                <a:ext cx="8856984" cy="6048672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r>
                  <a:rPr lang="he-IL" sz="4800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מטרתו של וולקר</a:t>
                </a:r>
                <a:endParaRPr lang="he-IL" sz="2400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r">
                  <a:buNone/>
                </a:pP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פרופ' וולקר סטרסן [</a:t>
                </a:r>
                <a:r>
                  <a:rPr lang="he-IL" sz="2400" dirty="0">
                    <a:solidFill>
                      <a:srgbClr val="FF0000"/>
                    </a:solidFill>
                    <a:latin typeface="David" panose="020E0502060401010101" pitchFamily="34" charset="-79"/>
                    <a:cs typeface="David" panose="020E0502060401010101" pitchFamily="34" charset="-79"/>
                    <a:hlinkClick r:id="rId2"/>
                  </a:rPr>
                  <a:t>וויקיפדיה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].</a:t>
                </a:r>
              </a:p>
              <a:p>
                <a:pPr marL="0" indent="0" algn="r">
                  <a:buNone/>
                </a:pP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במאמר שלנו אנו מציגים אלגוריתמים אשר מספקים מענה לפעולות כפל מטריצות ומציאת מטריצה הפיכה, כמובן עבור מטריצות ריבועיוצ מגדול מסויים שיוגדר בצורת 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n = m2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עבור 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m,k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שלמים חיוביים.</a:t>
                </a:r>
              </a:p>
              <a:p>
                <a:pPr marL="0" indent="0" algn="r">
                  <a:buNone/>
                </a:pP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פריצת הדרך של וולקר התבטאה בכך כי ניתן לבצע כפל מטריצות ע"י פחות מ 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7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פעולות כפל בין מספרים ובפחות מ  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(5+m)m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7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-6(m2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)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2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פעולות חיבור/חיסור בין מספרים.</a:t>
                </a:r>
              </a:p>
              <a:p>
                <a:pPr marL="0" indent="0">
                  <a:buNone/>
                </a:pP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בהמשך ישיר לכך, נפתחה הדרך לבצע היפוך מטריצה ריבועית בפחות מ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he-IL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6</m:t>
                        </m:r>
                      </m:num>
                      <m:den>
                        <m:r>
                          <a:rPr lang="he-IL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7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-m2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he-IL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 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פעולות כפל, פחות מ 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he-IL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פעולות חלוקה, ובפחות מ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he-IL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6</m:t>
                        </m:r>
                      </m:num>
                      <m:den>
                        <m:r>
                          <a:rPr lang="he-IL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5</m:t>
                        </m:r>
                      </m:den>
                    </m:f>
                    <m:r>
                      <a:rPr lang="he-IL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(5+m)m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7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-7(m2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)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2</a:t>
                </a:r>
                <a:r>
                  <a: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 פעולות חיבור/חיסור בין מספרים.</a:t>
                </a:r>
                <a:endParaRPr lang="he-IL" sz="3200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548680"/>
                <a:ext cx="8856984" cy="6048672"/>
              </a:xfrm>
              <a:blipFill rotWithShape="0">
                <a:blip r:embed="rId3"/>
                <a:stretch>
                  <a:fillRect l="-1789" t="-2218" r="-4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3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מאמרים מצורפים</a:t>
            </a:r>
            <a:endParaRPr lang="he-IL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וולקר במאמרו התייחס להבחנה:</a:t>
            </a:r>
          </a:p>
          <a:p>
            <a:pPr algn="l" rtl="0"/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A New Algorithm for Inner Product (march 68)</a:t>
            </a: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 rtl="0"/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By S. WINOGRAD</a:t>
            </a:r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r">
              <a:buNone/>
            </a:pP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אשר בחן את מספר הפעולות האריטמטיות הנדרשות לביצוע בכפל מטריצות ובמציאת מטריצה הפיכה.</a:t>
            </a:r>
          </a:p>
          <a:p>
            <a:pPr marL="0" indent="0" algn="r">
              <a:buNone/>
            </a:pP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ובמאמר:</a:t>
            </a:r>
          </a:p>
          <a:p>
            <a:pPr algn="l" rtl="0"/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MINIMIZATION OF TBE NUMBER OF ARITHMETIC OPERATIONS IN TEE SOLUTION OF LINEAR ALGEBRAIC SYSTEMS OF EQUATIONS (jan 64)</a:t>
            </a:r>
          </a:p>
          <a:p>
            <a:pPr lvl="1" algn="l" rtl="0"/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By V.V. KLYUEV and H.I. KOKOVKIN-SHCHERBAK</a:t>
            </a: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r">
              <a:buNone/>
            </a:pP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אשר מציין כי פתרון משוואות ליניאריות ע"י מטריצות ע"פ אלגברה ליניארית אופטימלי רק במקרים במסויים.</a:t>
            </a: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079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07904" y="479232"/>
            <a:ext cx="5317232" cy="914400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דוגמא לדירוג מטריצה: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981200"/>
            <a:ext cx="3650704" cy="15918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The equations: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   (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x1 + 5x2 = 7          (1  5   | 7</a:t>
            </a:r>
          </a:p>
          <a:p>
            <a:pPr marL="0" indent="0" algn="l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−2x1 − 7x2 = −5    (-2  -7 |-5)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841865"/>
            <a:ext cx="394908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Add −5 times Row 2 to Row 1.</a:t>
            </a:r>
          </a:p>
          <a:p>
            <a:pPr algn="l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x1 = −8                    (1  0 |-8)</a:t>
            </a:r>
          </a:p>
          <a:p>
            <a:pPr algn="l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x2 = 3                      (0  1 |3)</a:t>
            </a:r>
          </a:p>
          <a:p>
            <a:pPr algn="l"/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076056" y="1988840"/>
            <a:ext cx="3949080" cy="151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342900" indent="-3429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lang="en-US" sz="20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lang="en-US" sz="16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Add twice Row 1 to Row 2.</a:t>
            </a:r>
          </a:p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( x1 + 5x2 = 7          (1  5   | 7</a:t>
            </a:r>
          </a:p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3x2 = 9                   (0  3 |9)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4797151"/>
            <a:ext cx="3650704" cy="1614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342900" indent="-3429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lang="en-US" sz="20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lang="en-US" sz="16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b="0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Multiply Row 2 by 1/3</a:t>
            </a:r>
          </a:p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( x1 + 5x2 = 7          (1  5   | 7</a:t>
            </a:r>
          </a:p>
          <a:p>
            <a:pPr marL="0" indent="0" algn="l">
              <a:buFont typeface="Wingdings" pitchFamily="2" charset="2"/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x2 = 3                      (0  1 |3)</a:t>
            </a:r>
          </a:p>
        </p:txBody>
      </p:sp>
      <p:cxnSp>
        <p:nvCxnSpPr>
          <p:cNvPr id="10" name="מחבר חץ ישר 9"/>
          <p:cNvCxnSpPr/>
          <p:nvPr/>
        </p:nvCxnSpPr>
        <p:spPr>
          <a:xfrm>
            <a:off x="4017640" y="263691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4067944" y="544522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2195736" y="3573016"/>
            <a:ext cx="468052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6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476672"/>
            <a:ext cx="89644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באלגברה ליניארית</a:t>
            </a: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הרכבת מטריצה כסדרה של ווקטורים.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איך הוגדרה פעולת הכפל.</a:t>
            </a:r>
          </a:p>
          <a:p>
            <a:pPr lvl="1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פירוק המטריצות לווקטורים והגדרת הפכל בין ווקטורים.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דוגמא.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3195807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95807"/>
                <a:ext cx="1872208" cy="1025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5776" y="3195807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95807"/>
                <a:ext cx="1872208" cy="1025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48064" y="3195807"/>
                <a:ext cx="1872208" cy="1025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195807"/>
                <a:ext cx="1872208" cy="1025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95736" y="340983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0983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73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סיבוכיות הפעולות</a:t>
            </a:r>
            <a:endParaRPr lang="he-IL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בכפל מטריצות בשיטת גאוס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סיבוכיות/מס' הפעולות האריטמטיות אשר מתבצעות במהלך כפל שתי מטריצות ריבועיות מסדר 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n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, הינו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n^3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Simple_Matrix_Multiply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(A, B, C, n)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	  for 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 1 to n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	    for j  1 to n 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	      C[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i,j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]  0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	      for k  1 to n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		C[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i,j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]  C[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i,j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] + A[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i,k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]*B[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k,j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]</a:t>
            </a:r>
          </a:p>
          <a:p>
            <a:pPr marL="0" indent="0" algn="l" rtl="0"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sym typeface="Wingdings" panose="05000000000000000000" pitchFamily="2" charset="2"/>
              </a:rPr>
              <a:t>	return C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229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0" y="548680"/>
            <a:ext cx="896448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800" b="1" dirty="0">
                <a:latin typeface="David" panose="020E0502060401010101" pitchFamily="34" charset="-79"/>
                <a:cs typeface="David" panose="020E0502060401010101" pitchFamily="34" charset="-79"/>
              </a:rPr>
              <a:t>כפל מטריצות ע"פ וולקר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הצגת האלגו'.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הסבר החלוקה, למה זה עובד?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הוכחת האלגו' באינדוקציה.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הצגת הסיבוכיות/מס' הפעולות האריטמטיות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פעולות כפל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פעולות חיבור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דוגמא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הסבר שבעת השלבים, וחישוב התוצאות המחולקות.</a:t>
            </a:r>
          </a:p>
        </p:txBody>
      </p:sp>
    </p:spTree>
    <p:extLst>
      <p:ext uri="{BB962C8B-B14F-4D97-AF65-F5344CB8AC3E}">
        <p14:creationId xmlns:p14="http://schemas.microsoft.com/office/powerpoint/2010/main" val="855564415"/>
      </p:ext>
    </p:extLst>
  </p:cSld>
  <p:clrMapOvr>
    <a:masterClrMapping/>
  </p:clrMapOvr>
</p:sld>
</file>

<file path=ppt/theme/theme1.xml><?xml version="1.0" encoding="utf-8"?>
<a:theme xmlns:a="http://schemas.openxmlformats.org/drawingml/2006/main" name="macro_TP101859855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TM01859866[[fn=מאקרו]]</Template>
  <TotalTime>927</TotalTime>
  <Words>1000</Words>
  <Application>Microsoft Office PowerPoint</Application>
  <PresentationFormat>‫הצגה על המסך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David</vt:lpstr>
      <vt:lpstr>Wingdings</vt:lpstr>
      <vt:lpstr>macro_TP101859855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 לדירוג מטריצה: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office</dc:creator>
  <cp:lastModifiedBy>AvishalomJan</cp:lastModifiedBy>
  <cp:revision>71</cp:revision>
  <dcterms:created xsi:type="dcterms:W3CDTF">2017-03-18T08:51:15Z</dcterms:created>
  <dcterms:modified xsi:type="dcterms:W3CDTF">2017-03-23T10:24:34Z</dcterms:modified>
</cp:coreProperties>
</file>