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51" r:id="rId1"/>
  </p:sldMasterIdLst>
  <p:notesMasterIdLst>
    <p:notesMasterId r:id="rId18"/>
  </p:notesMasterIdLst>
  <p:sldIdLst>
    <p:sldId id="256" r:id="rId2"/>
    <p:sldId id="286" r:id="rId3"/>
    <p:sldId id="285" r:id="rId4"/>
    <p:sldId id="270" r:id="rId5"/>
    <p:sldId id="299" r:id="rId6"/>
    <p:sldId id="276" r:id="rId7"/>
    <p:sldId id="293" r:id="rId8"/>
    <p:sldId id="277" r:id="rId9"/>
    <p:sldId id="278" r:id="rId10"/>
    <p:sldId id="279" r:id="rId11"/>
    <p:sldId id="297" r:id="rId12"/>
    <p:sldId id="281" r:id="rId13"/>
    <p:sldId id="298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66"/>
    <a:srgbClr val="29292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93F385-33BE-453E-B81B-24C86F84B6C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8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80841F-0704-45B4-BDC0-66763F33039C}" type="slidenum">
              <a:rPr lang="he-IL" smtClean="0"/>
              <a:pPr eaLnBrk="1" hangingPunct="1"/>
              <a:t>1</a:t>
            </a:fld>
            <a:endParaRPr 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FF836FA-94F7-4185-B816-457C93B2FEA7}" type="slidenum">
              <a:rPr lang="he-IL" smtClean="0"/>
              <a:pPr eaLnBrk="1" hangingPunct="1"/>
              <a:t>16</a:t>
            </a:fld>
            <a:endParaRPr lang="en-US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27ABEE-8E26-4C4A-BB44-4C0C733F0F01}" type="slidenum">
              <a:rPr lang="he-IL" smtClean="0"/>
              <a:pPr eaLnBrk="1" hangingPunct="1"/>
              <a:t>4</a:t>
            </a:fld>
            <a:endParaRPr 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E7EB42-70C6-48AE-95B1-A5D985078EFD}" type="slidenum">
              <a:rPr lang="he-IL" smtClean="0"/>
              <a:pPr eaLnBrk="1" hangingPunct="1"/>
              <a:t>6</a:t>
            </a:fld>
            <a:endParaRPr 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79AC7B-4F99-4932-B2EE-5585D38584DB}" type="slidenum">
              <a:rPr lang="he-IL" smtClean="0"/>
              <a:pPr eaLnBrk="1" hangingPunct="1"/>
              <a:t>8</a:t>
            </a:fld>
            <a:endParaRPr lang="en-US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7B9B8B-2BDA-4209-962F-35C0321BD86C}" type="slidenum">
              <a:rPr lang="he-IL" smtClean="0"/>
              <a:pPr eaLnBrk="1" hangingPunct="1"/>
              <a:t>9</a:t>
            </a:fld>
            <a:endParaRPr lang="en-US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283BC7-A3E0-493B-A436-0FD69D743BD8}" type="slidenum">
              <a:rPr lang="he-IL" smtClean="0"/>
              <a:pPr eaLnBrk="1" hangingPunct="1"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4CCDCD-30D7-4A8D-848A-92014807A2F7}" type="slidenum">
              <a:rPr lang="he-IL" smtClean="0"/>
              <a:pPr eaLnBrk="1" hangingPunct="1"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0B5B7D-134E-4310-B753-4B091A983ADA}" type="slidenum">
              <a:rPr lang="he-IL" smtClean="0"/>
              <a:pPr eaLnBrk="1" hangingPunct="1"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EBC6E7-9BD7-4FEC-8FDB-3DEE175639A4}" type="slidenum">
              <a:rPr lang="he-IL" smtClean="0"/>
              <a:pPr eaLnBrk="1" hangingPunct="1"/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DF7CD-FE93-4060-B8A9-4A6EBC4CAB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1C3F-ABBE-41DC-9C1A-A83D5A6EBE6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C4290-BFFB-433F-B023-4D175FB9CF1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581CE-2A9E-40C6-8A77-D13BEB38A4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BE29C-2C65-40DE-AFA9-9A2C3BCD56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DFD53-DE64-4236-9826-82C11BAC9F5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8C94F-8F4D-471B-9033-C2A0A02957D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C8909-83B8-4003-902B-6353F7C9A3A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78E7-2677-4FD7-9D21-4A5746FF051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B1B02-A585-49B8-8EED-93F944F1432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F4943-8BE0-459F-AAFA-BDAD100AB6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5C3BE8-5D68-4752-A035-AFFB8DC8FB6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 example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543800" cy="2133600"/>
          </a:xfrm>
        </p:spPr>
        <p:txBody>
          <a:bodyPr/>
          <a:lstStyle/>
          <a:p>
            <a:pPr eaLnBrk="1" hangingPunct="1"/>
            <a:r>
              <a:rPr lang="en-US" sz="2800" smtClean="0"/>
              <a:t>The example is deliberately confusing.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000" smtClean="0"/>
              <a:t> by Oren Tsur and Tamar Vilner</a:t>
            </a:r>
          </a:p>
          <a:p>
            <a:pPr eaLnBrk="1" hangingPunct="1"/>
            <a:endParaRPr lang="he-I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18C91A-B7B4-4F5F-86BD-AE7CC8FFF3C0}" type="slidenum">
              <a:rPr lang="he-IL" smtClean="0"/>
              <a:pPr eaLnBrk="1" hangingPunct="1"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whole picture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A(int, int){…}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setA(int i){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public A(A a){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_a = a._a;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_b = a._b;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f(){…}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g(){…}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boolean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A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B(A a, boolean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_a = new A(a);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new A(1,-1);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printIf(){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if (_b){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_a.g();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219200" y="5105400"/>
            <a:ext cx="35052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class Driver{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A a = new A(1,-1);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 b1 = new B(a,true);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b1.printIf();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a.setA(-5);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b1.printIf();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7010400" y="57912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/>
              <a:t>Output:</a:t>
            </a:r>
          </a:p>
          <a:p>
            <a:pPr algn="l" rtl="0"/>
            <a:r>
              <a:rPr lang="en-US"/>
              <a:t>1</a:t>
            </a:r>
          </a:p>
          <a:p>
            <a:pPr algn="l" rtl="0"/>
            <a:r>
              <a:rPr lang="en-US"/>
              <a:t>1</a:t>
            </a:r>
          </a:p>
        </p:txBody>
      </p:sp>
      <p:grpSp>
        <p:nvGrpSpPr>
          <p:cNvPr id="2" name="קבוצה 7"/>
          <p:cNvGrpSpPr>
            <a:grpSpLocks/>
          </p:cNvGrpSpPr>
          <p:nvPr/>
        </p:nvGrpSpPr>
        <p:grpSpPr bwMode="auto">
          <a:xfrm>
            <a:off x="5029200" y="4114800"/>
            <a:ext cx="2743200" cy="2895600"/>
            <a:chOff x="6096000" y="1524000"/>
            <a:chExt cx="2743200" cy="2895600"/>
          </a:xfrm>
        </p:grpSpPr>
        <p:sp>
          <p:nvSpPr>
            <p:cNvPr id="9" name="מלבן 8"/>
            <p:cNvSpPr/>
            <p:nvPr/>
          </p:nvSpPr>
          <p:spPr>
            <a:xfrm>
              <a:off x="6096000" y="1524000"/>
              <a:ext cx="2743200" cy="2895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11308" name="קבוצה 10"/>
            <p:cNvGrpSpPr>
              <a:grpSpLocks/>
            </p:cNvGrpSpPr>
            <p:nvPr/>
          </p:nvGrpSpPr>
          <p:grpSpPr bwMode="auto">
            <a:xfrm>
              <a:off x="6858000" y="1981200"/>
              <a:ext cx="1295400" cy="2057400"/>
              <a:chOff x="2895600" y="1676400"/>
              <a:chExt cx="1295400" cy="2057400"/>
            </a:xfrm>
          </p:grpSpPr>
          <p:sp>
            <p:nvSpPr>
              <p:cNvPr id="11" name="מלבן מעוגל 10"/>
              <p:cNvSpPr/>
              <p:nvPr/>
            </p:nvSpPr>
            <p:spPr>
              <a:xfrm>
                <a:off x="2971800" y="2514600"/>
                <a:ext cx="1219200" cy="1219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1310" name="TextBox 3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1311" name="TextBox 4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1312" name="TextBox 5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15" name="מחבר חץ ישר 14"/>
              <p:cNvCxnSpPr>
                <a:stCxn id="11312" idx="2"/>
                <a:endCxn id="11" idx="0"/>
              </p:cNvCxnSpPr>
              <p:nvPr/>
            </p:nvCxnSpPr>
            <p:spPr>
              <a:xfrm rot="16200000" flipH="1">
                <a:off x="3137694" y="2070894"/>
                <a:ext cx="468312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קבוצה 15"/>
          <p:cNvGrpSpPr>
            <a:grpSpLocks/>
          </p:cNvGrpSpPr>
          <p:nvPr/>
        </p:nvGrpSpPr>
        <p:grpSpPr bwMode="auto">
          <a:xfrm>
            <a:off x="4953000" y="3352800"/>
            <a:ext cx="3657600" cy="3276600"/>
            <a:chOff x="4876800" y="1143000"/>
            <a:chExt cx="3657600" cy="5105400"/>
          </a:xfrm>
        </p:grpSpPr>
        <p:sp>
          <p:nvSpPr>
            <p:cNvPr id="17" name="מלבן 16"/>
            <p:cNvSpPr/>
            <p:nvPr/>
          </p:nvSpPr>
          <p:spPr>
            <a:xfrm>
              <a:off x="4876800" y="1143000"/>
              <a:ext cx="3657600" cy="5105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11292" name="קבוצה 17"/>
            <p:cNvGrpSpPr>
              <a:grpSpLocks/>
            </p:cNvGrpSpPr>
            <p:nvPr/>
          </p:nvGrpSpPr>
          <p:grpSpPr bwMode="auto">
            <a:xfrm>
              <a:off x="4876800" y="1752600"/>
              <a:ext cx="3429000" cy="4191000"/>
              <a:chOff x="762000" y="1676400"/>
              <a:chExt cx="3429000" cy="4191000"/>
            </a:xfrm>
          </p:grpSpPr>
          <p:sp>
            <p:nvSpPr>
              <p:cNvPr id="19" name="מלבן מעוגל 3"/>
              <p:cNvSpPr/>
              <p:nvPr/>
            </p:nvSpPr>
            <p:spPr>
              <a:xfrm>
                <a:off x="1524000" y="2513825"/>
                <a:ext cx="990600" cy="175374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1294" name="TextBox 4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21" name="מחבר חץ ישר 20"/>
              <p:cNvCxnSpPr/>
              <p:nvPr/>
            </p:nvCxnSpPr>
            <p:spPr>
              <a:xfrm rot="16200000" flipH="1">
                <a:off x="1790608" y="3314903"/>
                <a:ext cx="1600384" cy="1066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מלבן מעוגל 21"/>
              <p:cNvSpPr/>
              <p:nvPr/>
            </p:nvSpPr>
            <p:spPr>
              <a:xfrm>
                <a:off x="2971800" y="2513825"/>
                <a:ext cx="1219200" cy="121945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1297" name="TextBox 7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1298" name="TextBox 8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1299" name="TextBox 9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true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26" name="מחבר חץ ישר 25"/>
              <p:cNvCxnSpPr/>
              <p:nvPr/>
            </p:nvCxnSpPr>
            <p:spPr>
              <a:xfrm rot="16200000" flipH="1">
                <a:off x="1142557" y="2132861"/>
                <a:ext cx="534286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1" name="TextBox 11"/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8382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b1</a:t>
                </a:r>
                <a:endParaRPr lang="he-IL" b="1"/>
              </a:p>
            </p:txBody>
          </p:sp>
          <p:sp>
            <p:nvSpPr>
              <p:cNvPr id="11302" name="TextBox 12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29" name="מחבר חץ ישר 28"/>
              <p:cNvCxnSpPr>
                <a:stCxn id="11302" idx="2"/>
                <a:endCxn id="22" idx="0"/>
              </p:cNvCxnSpPr>
              <p:nvPr/>
            </p:nvCxnSpPr>
            <p:spPr>
              <a:xfrm rot="16200000" flipH="1">
                <a:off x="3138099" y="2070525"/>
                <a:ext cx="467501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מלבן מעוגל 29"/>
              <p:cNvSpPr/>
              <p:nvPr/>
            </p:nvSpPr>
            <p:spPr>
              <a:xfrm>
                <a:off x="2971800" y="4648495"/>
                <a:ext cx="1219200" cy="121945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1305" name="TextBox 16"/>
              <p:cNvSpPr txBox="1">
                <a:spLocks noChangeArrowheads="1"/>
              </p:cNvSpPr>
              <p:nvPr/>
            </p:nvSpPr>
            <p:spPr bwMode="auto">
              <a:xfrm>
                <a:off x="3124200" y="48768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1306" name="TextBox 17"/>
              <p:cNvSpPr txBox="1">
                <a:spLocks noChangeArrowheads="1"/>
              </p:cNvSpPr>
              <p:nvPr/>
            </p:nvSpPr>
            <p:spPr bwMode="auto">
              <a:xfrm>
                <a:off x="3124200" y="53340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6" name="קבוצה 32"/>
          <p:cNvGrpSpPr>
            <a:grpSpLocks/>
          </p:cNvGrpSpPr>
          <p:nvPr/>
        </p:nvGrpSpPr>
        <p:grpSpPr bwMode="auto">
          <a:xfrm>
            <a:off x="5486400" y="3352800"/>
            <a:ext cx="3657600" cy="3505200"/>
            <a:chOff x="4876800" y="1143000"/>
            <a:chExt cx="3657600" cy="5105400"/>
          </a:xfrm>
        </p:grpSpPr>
        <p:sp>
          <p:nvSpPr>
            <p:cNvPr id="34" name="מלבן 33"/>
            <p:cNvSpPr/>
            <p:nvPr/>
          </p:nvSpPr>
          <p:spPr>
            <a:xfrm>
              <a:off x="4876800" y="1143000"/>
              <a:ext cx="3657600" cy="5105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11276" name="קבוצה 17"/>
            <p:cNvGrpSpPr>
              <a:grpSpLocks/>
            </p:cNvGrpSpPr>
            <p:nvPr/>
          </p:nvGrpSpPr>
          <p:grpSpPr bwMode="auto">
            <a:xfrm>
              <a:off x="4876800" y="1752600"/>
              <a:ext cx="3429000" cy="4191000"/>
              <a:chOff x="762000" y="1676400"/>
              <a:chExt cx="3429000" cy="4191000"/>
            </a:xfrm>
          </p:grpSpPr>
          <p:sp>
            <p:nvSpPr>
              <p:cNvPr id="36" name="מלבן מעוגל 3"/>
              <p:cNvSpPr/>
              <p:nvPr/>
            </p:nvSpPr>
            <p:spPr>
              <a:xfrm>
                <a:off x="1524000" y="2514255"/>
                <a:ext cx="990600" cy="175266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1278" name="TextBox 4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38" name="מחבר חץ ישר 37"/>
              <p:cNvCxnSpPr/>
              <p:nvPr/>
            </p:nvCxnSpPr>
            <p:spPr>
              <a:xfrm rot="16200000" flipH="1">
                <a:off x="1790769" y="3315012"/>
                <a:ext cx="1600062" cy="1066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מלבן מעוגל 38"/>
              <p:cNvSpPr/>
              <p:nvPr/>
            </p:nvSpPr>
            <p:spPr>
              <a:xfrm>
                <a:off x="2971800" y="2514255"/>
                <a:ext cx="1219200" cy="122085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1281" name="TextBox 7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1282" name="TextBox 8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FF0000"/>
                    </a:solidFill>
                  </a:rPr>
                  <a:t>_b  = -5</a:t>
                </a:r>
                <a:endParaRPr lang="he-IL">
                  <a:solidFill>
                    <a:srgbClr val="FF0000"/>
                  </a:solidFill>
                </a:endParaRPr>
              </a:p>
            </p:txBody>
          </p:sp>
          <p:sp>
            <p:nvSpPr>
              <p:cNvPr id="11283" name="TextBox 9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true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43" name="מחבר חץ ישר 42"/>
              <p:cNvCxnSpPr/>
              <p:nvPr/>
            </p:nvCxnSpPr>
            <p:spPr>
              <a:xfrm rot="16200000" flipH="1">
                <a:off x="1143793" y="2134154"/>
                <a:ext cx="531812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5" name="TextBox 11"/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8382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b1</a:t>
                </a:r>
                <a:endParaRPr lang="he-IL" b="1"/>
              </a:p>
            </p:txBody>
          </p:sp>
          <p:sp>
            <p:nvSpPr>
              <p:cNvPr id="11286" name="TextBox 12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46" name="מחבר חץ ישר 45"/>
              <p:cNvCxnSpPr>
                <a:stCxn id="11286" idx="2"/>
                <a:endCxn id="39" idx="0"/>
              </p:cNvCxnSpPr>
              <p:nvPr/>
            </p:nvCxnSpPr>
            <p:spPr>
              <a:xfrm rot="16200000" flipH="1">
                <a:off x="3138314" y="2071171"/>
                <a:ext cx="467070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מלבן מעוגל 46"/>
              <p:cNvSpPr/>
              <p:nvPr/>
            </p:nvSpPr>
            <p:spPr>
              <a:xfrm>
                <a:off x="2971800" y="4648443"/>
                <a:ext cx="1219200" cy="121854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1289" name="TextBox 16"/>
              <p:cNvSpPr txBox="1">
                <a:spLocks noChangeArrowheads="1"/>
              </p:cNvSpPr>
              <p:nvPr/>
            </p:nvSpPr>
            <p:spPr bwMode="auto">
              <a:xfrm>
                <a:off x="3124200" y="48768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1290" name="TextBox 17"/>
              <p:cNvSpPr txBox="1">
                <a:spLocks noChangeArrowheads="1"/>
              </p:cNvSpPr>
              <p:nvPr/>
            </p:nvSpPr>
            <p:spPr bwMode="auto">
              <a:xfrm>
                <a:off x="3124200" y="53340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uild="allAtOnce" animBg="1"/>
      <p:bldP spid="655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כותרת משנה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458200" cy="4876800"/>
          </a:xfrm>
        </p:spPr>
        <p:txBody>
          <a:bodyPr/>
          <a:lstStyle/>
          <a:p>
            <a:pPr rtl="1" eaLnBrk="1" hangingPunct="1"/>
            <a:r>
              <a:rPr lang="he-IL" smtClean="0"/>
              <a:t>ראו את הבעיה הבאה:</a:t>
            </a:r>
          </a:p>
          <a:p>
            <a:pPr rtl="1" eaLnBrk="1" hangingPunct="1"/>
            <a:r>
              <a:rPr lang="he-IL" smtClean="0"/>
              <a:t>למחלקה </a:t>
            </a:r>
            <a:r>
              <a:rPr lang="en-US" smtClean="0"/>
              <a:t>A</a:t>
            </a:r>
            <a:r>
              <a:rPr lang="he-IL" smtClean="0"/>
              <a:t> נוסף בנאי העתקה </a:t>
            </a:r>
            <a:r>
              <a:rPr lang="en-US" smtClean="0"/>
              <a:t>(copy constructor)</a:t>
            </a:r>
            <a:endParaRPr lang="he-IL" smtClean="0"/>
          </a:p>
          <a:p>
            <a:pPr rtl="1" eaLnBrk="1" hangingPunct="1"/>
            <a:r>
              <a:rPr lang="he-IL" smtClean="0"/>
              <a:t>למחלקה </a:t>
            </a:r>
            <a:r>
              <a:rPr lang="en-US" smtClean="0"/>
              <a:t>B</a:t>
            </a:r>
            <a:r>
              <a:rPr lang="he-IL" smtClean="0"/>
              <a:t> נוספה שיטה בשם </a:t>
            </a:r>
            <a:r>
              <a:rPr lang="en-US" smtClean="0"/>
              <a:t>getInternalAObject</a:t>
            </a:r>
            <a:r>
              <a:rPr lang="he-IL" smtClean="0"/>
              <a:t> המחזירה את האוביקט שנמצא בתכונה </a:t>
            </a:r>
            <a:r>
              <a:rPr lang="en-US" smtClean="0"/>
              <a:t>_a</a:t>
            </a:r>
            <a:r>
              <a:rPr lang="he-IL" smtClean="0"/>
              <a:t> של האוביקט במחלקה </a:t>
            </a:r>
            <a:r>
              <a:rPr lang="en-US" smtClean="0"/>
              <a:t>B</a:t>
            </a:r>
            <a:r>
              <a:rPr lang="he-IL" smtClean="0"/>
              <a:t>.</a:t>
            </a:r>
          </a:p>
          <a:p>
            <a:pPr rtl="1" eaLnBrk="1" hangingPunct="1"/>
            <a:r>
              <a:rPr lang="he-IL" smtClean="0"/>
              <a:t>מה קורה לאחר שמפעילים את השיטה הזו על האוביקט </a:t>
            </a:r>
            <a:r>
              <a:rPr lang="en-US" smtClean="0"/>
              <a:t>b</a:t>
            </a:r>
            <a:r>
              <a:rPr lang="he-IL" smtClean="0"/>
              <a:t> מתוך המחלקה </a:t>
            </a:r>
            <a:r>
              <a:rPr lang="en-US" smtClean="0"/>
              <a:t>Driver</a:t>
            </a:r>
            <a:r>
              <a:rPr lang="he-IL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3F2959-4275-4143-BFB5-9F7A4B59D6A1}" type="slidenum">
              <a:rPr lang="he-IL" smtClean="0"/>
              <a:pPr eaLnBrk="1" hangingPunct="1"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yet another bad encapsulation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A(int a, int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setA(int i){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System.out.println(_a);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g(){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System.out.println(_b);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boolean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A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B(A a, boolean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new A(1,-1);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mtClean="0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public A getInternalAObject(){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		return _a;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printIf(){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if (_b){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_a.g();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990600" y="5105400"/>
            <a:ext cx="4038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class Driver{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 b = new B(new A(1,-1),true);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A a = b.getInternalAObject();</a:t>
            </a:r>
          </a:p>
          <a:p>
            <a:pPr algn="l" rtl="0"/>
            <a:r>
              <a:rPr lang="en-US" sz="1600" b="1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   a.setA(-5)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7010400" y="57912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/>
              <a:t>Output:</a:t>
            </a:r>
          </a:p>
          <a:p>
            <a:pPr algn="l" rtl="0"/>
            <a:r>
              <a:rPr lang="en-US"/>
              <a:t>1</a:t>
            </a:r>
          </a:p>
          <a:p>
            <a:pPr algn="l" rtl="0"/>
            <a:r>
              <a:rPr lang="en-US"/>
              <a:t>-5</a:t>
            </a:r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6934200" y="2743200"/>
            <a:ext cx="2209800" cy="838200"/>
          </a:xfrm>
          <a:prstGeom prst="wedgeRoundRectCallout">
            <a:avLst>
              <a:gd name="adj1" fmla="val -12356"/>
              <a:gd name="adj2" fmla="val 2994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rtl="0"/>
            <a:r>
              <a:rPr lang="en-US" sz="1500"/>
              <a:t>We managed to change b indirectly which is </a:t>
            </a:r>
            <a:r>
              <a:rPr lang="en-US" sz="1500" b="1">
                <a:solidFill>
                  <a:srgbClr val="FFFF00"/>
                </a:solidFill>
              </a:rPr>
              <a:t>BAD!</a:t>
            </a:r>
          </a:p>
        </p:txBody>
      </p:sp>
      <p:sp>
        <p:nvSpPr>
          <p:cNvPr id="79880" name="AutoShape 8"/>
          <p:cNvSpPr>
            <a:spLocks noChangeArrowheads="1"/>
          </p:cNvSpPr>
          <p:nvPr/>
        </p:nvSpPr>
        <p:spPr bwMode="auto">
          <a:xfrm>
            <a:off x="3733800" y="6019800"/>
            <a:ext cx="2286000" cy="838200"/>
          </a:xfrm>
          <a:prstGeom prst="wedgeRoundRectCallout">
            <a:avLst>
              <a:gd name="adj1" fmla="val -95139"/>
              <a:gd name="adj2" fmla="val -33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rtl="0"/>
            <a:r>
              <a:rPr lang="en-US" sz="1500"/>
              <a:t>The user obtained a handle for the B’s internal object (type A) </a:t>
            </a:r>
            <a:endParaRPr lang="en-US" sz="1500" b="1">
              <a:solidFill>
                <a:srgbClr val="FFFF00"/>
              </a:solidFill>
            </a:endParaRPr>
          </a:p>
        </p:txBody>
      </p:sp>
      <p:grpSp>
        <p:nvGrpSpPr>
          <p:cNvPr id="2" name="קבוצה 23"/>
          <p:cNvGrpSpPr>
            <a:grpSpLocks/>
          </p:cNvGrpSpPr>
          <p:nvPr/>
        </p:nvGrpSpPr>
        <p:grpSpPr bwMode="auto">
          <a:xfrm>
            <a:off x="914400" y="838200"/>
            <a:ext cx="5410200" cy="3048000"/>
            <a:chOff x="1066800" y="1981200"/>
            <a:chExt cx="5410200" cy="3048000"/>
          </a:xfrm>
        </p:grpSpPr>
        <p:sp>
          <p:nvSpPr>
            <p:cNvPr id="25" name="מלבן 24"/>
            <p:cNvSpPr/>
            <p:nvPr/>
          </p:nvSpPr>
          <p:spPr>
            <a:xfrm>
              <a:off x="1066800" y="1981200"/>
              <a:ext cx="5410200" cy="304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 dirty="0"/>
            </a:p>
          </p:txBody>
        </p:sp>
        <p:grpSp>
          <p:nvGrpSpPr>
            <p:cNvPr id="13338" name="קבוצה 11"/>
            <p:cNvGrpSpPr>
              <a:grpSpLocks/>
            </p:cNvGrpSpPr>
            <p:nvPr/>
          </p:nvGrpSpPr>
          <p:grpSpPr bwMode="auto">
            <a:xfrm>
              <a:off x="1524000" y="2286000"/>
              <a:ext cx="3276600" cy="2590800"/>
              <a:chOff x="914400" y="1676400"/>
              <a:chExt cx="3276600" cy="2590800"/>
            </a:xfrm>
          </p:grpSpPr>
          <p:sp>
            <p:nvSpPr>
              <p:cNvPr id="29" name="מלבן מעוגל 28"/>
              <p:cNvSpPr/>
              <p:nvPr/>
            </p:nvSpPr>
            <p:spPr>
              <a:xfrm>
                <a:off x="1524000" y="2514600"/>
                <a:ext cx="990600" cy="17526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3342" name="TextBox 13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31" name="מחבר חץ ישר 30"/>
              <p:cNvCxnSpPr/>
              <p:nvPr/>
            </p:nvCxnSpPr>
            <p:spPr>
              <a:xfrm>
                <a:off x="2057400" y="3048000"/>
                <a:ext cx="914400" cy="158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מלבן מעוגל 31"/>
              <p:cNvSpPr/>
              <p:nvPr/>
            </p:nvSpPr>
            <p:spPr>
              <a:xfrm>
                <a:off x="2971800" y="2514600"/>
                <a:ext cx="1219200" cy="1219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3345" name="TextBox 16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3346" name="TextBox 17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1066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3347" name="TextBox 18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false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36" name="מחבר חץ ישר 35"/>
              <p:cNvCxnSpPr/>
              <p:nvPr/>
            </p:nvCxnSpPr>
            <p:spPr>
              <a:xfrm rot="16200000" flipH="1">
                <a:off x="1143000" y="2133600"/>
                <a:ext cx="533400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49" name="TextBox 20"/>
              <p:cNvSpPr txBox="1">
                <a:spLocks noChangeArrowheads="1"/>
              </p:cNvSpPr>
              <p:nvPr/>
            </p:nvSpPr>
            <p:spPr bwMode="auto">
              <a:xfrm>
                <a:off x="914400" y="16764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</a:t>
                </a:r>
                <a:endParaRPr lang="he-IL" b="1"/>
              </a:p>
            </p:txBody>
          </p:sp>
        </p:grpSp>
        <p:sp>
          <p:nvSpPr>
            <p:cNvPr id="13339" name="TextBox 26"/>
            <p:cNvSpPr txBox="1">
              <a:spLocks noChangeArrowheads="1"/>
            </p:cNvSpPr>
            <p:nvPr/>
          </p:nvSpPr>
          <p:spPr bwMode="auto">
            <a:xfrm>
              <a:off x="3200400" y="2133600"/>
              <a:ext cx="32766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/>
                <a:t>A a = b.getInternalAObject();</a:t>
              </a:r>
            </a:p>
            <a:p>
              <a:pPr algn="l" rtl="0" eaLnBrk="1" hangingPunct="1"/>
              <a:endParaRPr lang="en-US"/>
            </a:p>
            <a:p>
              <a:pPr algn="l" rtl="0" eaLnBrk="1" hangingPunct="1"/>
              <a:r>
                <a:rPr lang="en-US"/>
                <a:t>     a </a:t>
              </a:r>
              <a:endParaRPr lang="he-IL"/>
            </a:p>
          </p:txBody>
        </p:sp>
        <p:cxnSp>
          <p:nvCxnSpPr>
            <p:cNvPr id="28" name="מחבר חץ ישר 27"/>
            <p:cNvCxnSpPr/>
            <p:nvPr/>
          </p:nvCxnSpPr>
          <p:spPr>
            <a:xfrm>
              <a:off x="3733800" y="2971800"/>
              <a:ext cx="381000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קבוצה 37"/>
          <p:cNvGrpSpPr>
            <a:grpSpLocks/>
          </p:cNvGrpSpPr>
          <p:nvPr/>
        </p:nvGrpSpPr>
        <p:grpSpPr bwMode="auto">
          <a:xfrm>
            <a:off x="1371600" y="1981200"/>
            <a:ext cx="5410200" cy="3048000"/>
            <a:chOff x="1066800" y="1981200"/>
            <a:chExt cx="5410200" cy="3048000"/>
          </a:xfrm>
        </p:grpSpPr>
        <p:sp>
          <p:nvSpPr>
            <p:cNvPr id="39" name="מלבן 38"/>
            <p:cNvSpPr/>
            <p:nvPr/>
          </p:nvSpPr>
          <p:spPr>
            <a:xfrm>
              <a:off x="1066800" y="1981200"/>
              <a:ext cx="5410200" cy="304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 dirty="0"/>
            </a:p>
          </p:txBody>
        </p:sp>
        <p:grpSp>
          <p:nvGrpSpPr>
            <p:cNvPr id="13325" name="קבוצה 11"/>
            <p:cNvGrpSpPr>
              <a:grpSpLocks/>
            </p:cNvGrpSpPr>
            <p:nvPr/>
          </p:nvGrpSpPr>
          <p:grpSpPr bwMode="auto">
            <a:xfrm>
              <a:off x="1524000" y="2286000"/>
              <a:ext cx="3276600" cy="2590800"/>
              <a:chOff x="914400" y="1676400"/>
              <a:chExt cx="3276600" cy="2590800"/>
            </a:xfrm>
          </p:grpSpPr>
          <p:sp>
            <p:nvSpPr>
              <p:cNvPr id="43" name="מלבן מעוגל 42"/>
              <p:cNvSpPr/>
              <p:nvPr/>
            </p:nvSpPr>
            <p:spPr>
              <a:xfrm>
                <a:off x="1524000" y="2514600"/>
                <a:ext cx="990600" cy="17526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3329" name="TextBox 13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45" name="מחבר חץ ישר 44"/>
              <p:cNvCxnSpPr/>
              <p:nvPr/>
            </p:nvCxnSpPr>
            <p:spPr>
              <a:xfrm>
                <a:off x="2057400" y="3048000"/>
                <a:ext cx="914400" cy="158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מלבן מעוגל 45"/>
              <p:cNvSpPr/>
              <p:nvPr/>
            </p:nvSpPr>
            <p:spPr>
              <a:xfrm>
                <a:off x="2971800" y="2514600"/>
                <a:ext cx="1219200" cy="1219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3332" name="TextBox 16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3333" name="TextBox 17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1066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FF0000"/>
                    </a:solidFill>
                  </a:rPr>
                  <a:t>_b  = -5</a:t>
                </a:r>
                <a:endParaRPr lang="he-IL">
                  <a:solidFill>
                    <a:srgbClr val="FF0000"/>
                  </a:solidFill>
                </a:endParaRPr>
              </a:p>
            </p:txBody>
          </p:sp>
          <p:sp>
            <p:nvSpPr>
              <p:cNvPr id="13334" name="TextBox 18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false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50" name="מחבר חץ ישר 49"/>
              <p:cNvCxnSpPr/>
              <p:nvPr/>
            </p:nvCxnSpPr>
            <p:spPr>
              <a:xfrm rot="16200000" flipH="1">
                <a:off x="1143000" y="2133600"/>
                <a:ext cx="533400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36" name="TextBox 20"/>
              <p:cNvSpPr txBox="1">
                <a:spLocks noChangeArrowheads="1"/>
              </p:cNvSpPr>
              <p:nvPr/>
            </p:nvSpPr>
            <p:spPr bwMode="auto">
              <a:xfrm>
                <a:off x="914400" y="16764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</a:t>
                </a:r>
                <a:endParaRPr lang="he-IL" b="1"/>
              </a:p>
            </p:txBody>
          </p:sp>
        </p:grpSp>
        <p:sp>
          <p:nvSpPr>
            <p:cNvPr id="13326" name="TextBox 40"/>
            <p:cNvSpPr txBox="1">
              <a:spLocks noChangeArrowheads="1"/>
            </p:cNvSpPr>
            <p:nvPr/>
          </p:nvSpPr>
          <p:spPr bwMode="auto">
            <a:xfrm>
              <a:off x="3200400" y="2133600"/>
              <a:ext cx="32766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/>
                <a:t>A a = b.getInternalAObject();</a:t>
              </a:r>
            </a:p>
            <a:p>
              <a:pPr algn="l" rtl="0" eaLnBrk="1" hangingPunct="1"/>
              <a:endParaRPr lang="en-US"/>
            </a:p>
            <a:p>
              <a:pPr algn="l" rtl="0" eaLnBrk="1" hangingPunct="1"/>
              <a:r>
                <a:rPr lang="en-US"/>
                <a:t>     a </a:t>
              </a:r>
              <a:endParaRPr lang="he-IL"/>
            </a:p>
          </p:txBody>
        </p:sp>
        <p:cxnSp>
          <p:nvCxnSpPr>
            <p:cNvPr id="42" name="מחבר חץ ישר 41"/>
            <p:cNvCxnSpPr/>
            <p:nvPr/>
          </p:nvCxnSpPr>
          <p:spPr>
            <a:xfrm>
              <a:off x="3733800" y="2971800"/>
              <a:ext cx="381000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allAtOnce" animBg="1"/>
      <p:bldP spid="79878" grpId="0" animBg="1"/>
      <p:bldP spid="79879" grpId="0" animBg="1"/>
      <p:bldP spid="798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/>
          <a:p>
            <a:pPr rtl="1" eaLnBrk="1" hangingPunct="1"/>
            <a:r>
              <a:rPr lang="he-IL" smtClean="0"/>
              <a:t>ואיך נתקן זאת?</a:t>
            </a:r>
          </a:p>
          <a:p>
            <a:pPr rtl="1" eaLnBrk="1" hangingPunct="1"/>
            <a:r>
              <a:rPr lang="he-IL" smtClean="0"/>
              <a:t>על ידי שימוש בבנאי העתקה.</a:t>
            </a:r>
          </a:p>
          <a:p>
            <a:pPr rtl="1" eaLnBrk="1" hangingPunct="1"/>
            <a:r>
              <a:rPr lang="he-IL" smtClean="0"/>
              <a:t>ראו את השינוי בשיטה</a:t>
            </a:r>
          </a:p>
          <a:p>
            <a:pPr rtl="1" eaLnBrk="1" hangingPunct="1"/>
            <a:r>
              <a:rPr lang="en-US" smtClean="0"/>
              <a:t>getInternalAObject()</a:t>
            </a:r>
            <a:r>
              <a:rPr lang="he-IL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FCDC34-171B-4187-9BE5-759F8B78A4F3}" type="slidenum">
              <a:rPr lang="he-IL" smtClean="0"/>
              <a:pPr eaLnBrk="1" hangingPunct="1"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 the solution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_a, _b;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A(int a, int b){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public A(A a){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_a = a._a;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_b = a._b;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setA(int i){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i;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f(){…}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g(){…}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boolean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A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B(A a, boolean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new A(1,-1);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A getInternalAObject(){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new A(_a);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printIf(){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if (_b){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_a.g();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990600" y="5105400"/>
            <a:ext cx="4038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class Driver{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 b = new B(new A(1,-1),true);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b1.printIf();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A a = b.getInternalAObject();</a:t>
            </a:r>
          </a:p>
          <a:p>
            <a:pPr algn="l" rtl="0"/>
            <a:r>
              <a:rPr lang="en-US" sz="1600" b="1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   a.setA(-5);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7010400" y="57912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/>
              <a:t>Output:</a:t>
            </a:r>
          </a:p>
          <a:p>
            <a:pPr algn="l" rtl="0"/>
            <a:r>
              <a:rPr lang="en-US"/>
              <a:t>1</a:t>
            </a:r>
          </a:p>
          <a:p>
            <a:pPr algn="l" rtl="0"/>
            <a:r>
              <a:rPr lang="en-US"/>
              <a:t>1</a:t>
            </a:r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3733800" y="6019800"/>
            <a:ext cx="2286000" cy="838200"/>
          </a:xfrm>
          <a:prstGeom prst="wedgeRoundRectCallout">
            <a:avLst>
              <a:gd name="adj1" fmla="val -95139"/>
              <a:gd name="adj2" fmla="val -33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rtl="0"/>
            <a:r>
              <a:rPr lang="en-US" sz="1500"/>
              <a:t>The A in the Driver is a copy of the B’s internal A so we are safe.  </a:t>
            </a:r>
            <a:endParaRPr lang="en-US" sz="1500" b="1">
              <a:solidFill>
                <a:srgbClr val="FFFF00"/>
              </a:solidFill>
            </a:endParaRPr>
          </a:p>
        </p:txBody>
      </p:sp>
      <p:grpSp>
        <p:nvGrpSpPr>
          <p:cNvPr id="2" name="קבוצה 8"/>
          <p:cNvGrpSpPr>
            <a:grpSpLocks/>
          </p:cNvGrpSpPr>
          <p:nvPr/>
        </p:nvGrpSpPr>
        <p:grpSpPr bwMode="auto">
          <a:xfrm>
            <a:off x="1219200" y="1676400"/>
            <a:ext cx="3657600" cy="3276600"/>
            <a:chOff x="4876800" y="1143000"/>
            <a:chExt cx="3657600" cy="5105400"/>
          </a:xfrm>
        </p:grpSpPr>
        <p:sp>
          <p:nvSpPr>
            <p:cNvPr id="10" name="מלבן 9"/>
            <p:cNvSpPr/>
            <p:nvPr/>
          </p:nvSpPr>
          <p:spPr>
            <a:xfrm>
              <a:off x="4876800" y="1143000"/>
              <a:ext cx="3657600" cy="5105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15388" name="קבוצה 17"/>
            <p:cNvGrpSpPr>
              <a:grpSpLocks/>
            </p:cNvGrpSpPr>
            <p:nvPr/>
          </p:nvGrpSpPr>
          <p:grpSpPr bwMode="auto">
            <a:xfrm>
              <a:off x="4876800" y="1752600"/>
              <a:ext cx="3429000" cy="4191000"/>
              <a:chOff x="762000" y="1676400"/>
              <a:chExt cx="3429000" cy="4191000"/>
            </a:xfrm>
          </p:grpSpPr>
          <p:sp>
            <p:nvSpPr>
              <p:cNvPr id="12" name="מלבן מעוגל 3"/>
              <p:cNvSpPr/>
              <p:nvPr/>
            </p:nvSpPr>
            <p:spPr>
              <a:xfrm>
                <a:off x="1524000" y="2513825"/>
                <a:ext cx="990600" cy="175374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5390" name="TextBox 4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14" name="מחבר חץ ישר 13"/>
              <p:cNvCxnSpPr/>
              <p:nvPr/>
            </p:nvCxnSpPr>
            <p:spPr>
              <a:xfrm rot="16200000" flipH="1">
                <a:off x="1790608" y="3314903"/>
                <a:ext cx="1600384" cy="1066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מלבן מעוגל 14"/>
              <p:cNvSpPr/>
              <p:nvPr/>
            </p:nvSpPr>
            <p:spPr>
              <a:xfrm>
                <a:off x="2971800" y="2513825"/>
                <a:ext cx="1219200" cy="121945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5393" name="TextBox 7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5394" name="TextBox 8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5395" name="TextBox 9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true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19" name="מחבר חץ ישר 18"/>
              <p:cNvCxnSpPr/>
              <p:nvPr/>
            </p:nvCxnSpPr>
            <p:spPr>
              <a:xfrm rot="16200000" flipH="1">
                <a:off x="1142557" y="2132861"/>
                <a:ext cx="534286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97" name="TextBox 11"/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8382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b1</a:t>
                </a:r>
                <a:endParaRPr lang="he-IL" b="1"/>
              </a:p>
            </p:txBody>
          </p:sp>
          <p:sp>
            <p:nvSpPr>
              <p:cNvPr id="15398" name="TextBox 12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22" name="מחבר חץ ישר 21"/>
              <p:cNvCxnSpPr>
                <a:stCxn id="15398" idx="2"/>
                <a:endCxn id="15" idx="0"/>
              </p:cNvCxnSpPr>
              <p:nvPr/>
            </p:nvCxnSpPr>
            <p:spPr>
              <a:xfrm rot="16200000" flipH="1">
                <a:off x="3138099" y="2070525"/>
                <a:ext cx="467501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מלבן מעוגל 22"/>
              <p:cNvSpPr/>
              <p:nvPr/>
            </p:nvSpPr>
            <p:spPr>
              <a:xfrm>
                <a:off x="2971800" y="4648495"/>
                <a:ext cx="1219200" cy="121945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5401" name="TextBox 16"/>
              <p:cNvSpPr txBox="1">
                <a:spLocks noChangeArrowheads="1"/>
              </p:cNvSpPr>
              <p:nvPr/>
            </p:nvSpPr>
            <p:spPr bwMode="auto">
              <a:xfrm>
                <a:off x="3124200" y="48768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5402" name="TextBox 17"/>
              <p:cNvSpPr txBox="1">
                <a:spLocks noChangeArrowheads="1"/>
              </p:cNvSpPr>
              <p:nvPr/>
            </p:nvSpPr>
            <p:spPr bwMode="auto">
              <a:xfrm>
                <a:off x="3124200" y="53340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4" name="קבוצה 25"/>
          <p:cNvGrpSpPr>
            <a:grpSpLocks/>
          </p:cNvGrpSpPr>
          <p:nvPr/>
        </p:nvGrpSpPr>
        <p:grpSpPr bwMode="auto">
          <a:xfrm>
            <a:off x="4953000" y="1828800"/>
            <a:ext cx="3657600" cy="3505200"/>
            <a:chOff x="4876800" y="1143000"/>
            <a:chExt cx="3657600" cy="5105400"/>
          </a:xfrm>
        </p:grpSpPr>
        <p:sp>
          <p:nvSpPr>
            <p:cNvPr id="27" name="מלבן 26"/>
            <p:cNvSpPr/>
            <p:nvPr/>
          </p:nvSpPr>
          <p:spPr>
            <a:xfrm>
              <a:off x="4876800" y="1143000"/>
              <a:ext cx="3657600" cy="5105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15372" name="קבוצה 17"/>
            <p:cNvGrpSpPr>
              <a:grpSpLocks/>
            </p:cNvGrpSpPr>
            <p:nvPr/>
          </p:nvGrpSpPr>
          <p:grpSpPr bwMode="auto">
            <a:xfrm>
              <a:off x="4876800" y="1752600"/>
              <a:ext cx="3429000" cy="4191000"/>
              <a:chOff x="762000" y="1676400"/>
              <a:chExt cx="3429000" cy="4191000"/>
            </a:xfrm>
          </p:grpSpPr>
          <p:sp>
            <p:nvSpPr>
              <p:cNvPr id="29" name="מלבן מעוגל 3"/>
              <p:cNvSpPr/>
              <p:nvPr/>
            </p:nvSpPr>
            <p:spPr>
              <a:xfrm>
                <a:off x="1524000" y="2514255"/>
                <a:ext cx="990600" cy="175266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5374" name="TextBox 4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31" name="מחבר חץ ישר 30"/>
              <p:cNvCxnSpPr/>
              <p:nvPr/>
            </p:nvCxnSpPr>
            <p:spPr>
              <a:xfrm rot="16200000" flipH="1">
                <a:off x="1790769" y="3315012"/>
                <a:ext cx="1600062" cy="1066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מלבן מעוגל 31"/>
              <p:cNvSpPr/>
              <p:nvPr/>
            </p:nvSpPr>
            <p:spPr>
              <a:xfrm>
                <a:off x="2971800" y="2514255"/>
                <a:ext cx="1219200" cy="122085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5377" name="TextBox 7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5378" name="TextBox 8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FF0000"/>
                    </a:solidFill>
                  </a:rPr>
                  <a:t>_b  = -5</a:t>
                </a:r>
                <a:endParaRPr lang="he-IL">
                  <a:solidFill>
                    <a:srgbClr val="FF0000"/>
                  </a:solidFill>
                </a:endParaRPr>
              </a:p>
            </p:txBody>
          </p:sp>
          <p:sp>
            <p:nvSpPr>
              <p:cNvPr id="15379" name="TextBox 9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true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36" name="מחבר חץ ישר 35"/>
              <p:cNvCxnSpPr/>
              <p:nvPr/>
            </p:nvCxnSpPr>
            <p:spPr>
              <a:xfrm rot="16200000" flipH="1">
                <a:off x="1143793" y="2134154"/>
                <a:ext cx="531812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81" name="TextBox 11"/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8382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b1</a:t>
                </a:r>
                <a:endParaRPr lang="he-IL" b="1"/>
              </a:p>
            </p:txBody>
          </p:sp>
          <p:sp>
            <p:nvSpPr>
              <p:cNvPr id="15382" name="TextBox 12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39" name="מחבר חץ ישר 38"/>
              <p:cNvCxnSpPr>
                <a:stCxn id="15382" idx="2"/>
                <a:endCxn id="32" idx="0"/>
              </p:cNvCxnSpPr>
              <p:nvPr/>
            </p:nvCxnSpPr>
            <p:spPr>
              <a:xfrm rot="16200000" flipH="1">
                <a:off x="3138314" y="2071171"/>
                <a:ext cx="467070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מלבן מעוגל 39"/>
              <p:cNvSpPr/>
              <p:nvPr/>
            </p:nvSpPr>
            <p:spPr>
              <a:xfrm>
                <a:off x="2971800" y="4648443"/>
                <a:ext cx="1219200" cy="121854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15385" name="TextBox 16"/>
              <p:cNvSpPr txBox="1">
                <a:spLocks noChangeArrowheads="1"/>
              </p:cNvSpPr>
              <p:nvPr/>
            </p:nvSpPr>
            <p:spPr bwMode="auto">
              <a:xfrm>
                <a:off x="3124200" y="48768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15386" name="TextBox 17"/>
              <p:cNvSpPr txBox="1">
                <a:spLocks noChangeArrowheads="1"/>
              </p:cNvSpPr>
              <p:nvPr/>
            </p:nvSpPr>
            <p:spPr bwMode="auto">
              <a:xfrm>
                <a:off x="3124200" y="53340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allAtOnce" animBg="1"/>
      <p:bldP spid="81926" grpId="0" animBg="1"/>
      <p:bldP spid="819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AF0E93-5A2E-4426-8524-10D1E985AC9F}" type="slidenum">
              <a:rPr lang="he-IL" smtClean="0"/>
              <a:pPr eaLnBrk="1" hangingPunct="1"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 of possible errors</a:t>
            </a:r>
          </a:p>
          <a:p>
            <a:pPr eaLnBrk="1" hangingPunct="1"/>
            <a:r>
              <a:rPr lang="en-US" smtClean="0"/>
              <a:t>Test you methods one by one</a:t>
            </a:r>
          </a:p>
          <a:p>
            <a:pPr eaLnBrk="1" hangingPunct="1"/>
            <a:r>
              <a:rPr lang="en-US" smtClean="0"/>
              <a:t>Write your code bottom up</a:t>
            </a:r>
          </a:p>
          <a:p>
            <a:pPr eaLnBrk="1" hangingPunct="1"/>
            <a:r>
              <a:rPr lang="en-US" smtClean="0"/>
              <a:t>Test your methods as you write them</a:t>
            </a:r>
            <a:endParaRPr lang="he-IL" smtClean="0"/>
          </a:p>
          <a:p>
            <a:pPr eaLnBrk="1" hangingPunct="1"/>
            <a:r>
              <a:rPr lang="en-US" smtClean="0"/>
              <a:t>Simulate your code using pen and paper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ED3EDA-E14F-4868-9B99-5946F71B87F0}" type="slidenum">
              <a:rPr lang="he-IL" smtClean="0"/>
              <a:pPr eaLnBrk="1" hangingPunct="1"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 files with various bugs (found online)</a:t>
            </a:r>
          </a:p>
          <a:p>
            <a:pPr eaLnBrk="1" hangingPunct="1"/>
            <a:r>
              <a:rPr lang="en-US" smtClean="0"/>
              <a:t>Make it compile.</a:t>
            </a:r>
          </a:p>
          <a:p>
            <a:pPr eaLnBrk="1" hangingPunct="1"/>
            <a:r>
              <a:rPr lang="en-US" smtClean="0"/>
              <a:t>Make it run properly (according to the API)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Moral: see how tedious debugging gets if you don’t follow the suggestions in the  previous slide. 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81000" y="4038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כותרת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pPr rtl="1" eaLnBrk="1" hangingPunct="1"/>
            <a:r>
              <a:rPr lang="he-IL" smtClean="0">
                <a:solidFill>
                  <a:srgbClr val="92D050"/>
                </a:solidFill>
              </a:rPr>
              <a:t>במצגת זו ננסה להסביר את נושא ההכמסה </a:t>
            </a:r>
            <a:r>
              <a:rPr lang="en-US" smtClean="0">
                <a:solidFill>
                  <a:srgbClr val="92D050"/>
                </a:solidFill>
              </a:rPr>
              <a:t>(encapsulation)</a:t>
            </a:r>
            <a:r>
              <a:rPr lang="he-IL" smtClean="0">
                <a:solidFill>
                  <a:srgbClr val="92D050"/>
                </a:solidFill>
              </a:rPr>
              <a:t> העומד במרכז הגישה של תכנות מונחה- עצמים.</a:t>
            </a:r>
            <a:br>
              <a:rPr lang="he-IL" smtClean="0">
                <a:solidFill>
                  <a:srgbClr val="92D050"/>
                </a:solidFill>
              </a:rPr>
            </a:br>
            <a:endParaRPr lang="he-IL" smtClean="0"/>
          </a:p>
        </p:txBody>
      </p:sp>
      <p:sp>
        <p:nvSpPr>
          <p:cNvPr id="307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330F54-750C-4B07-91B6-493BD6114244}" type="slidenum">
              <a:rPr lang="he-IL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 algn="r" rtl="1" eaLnBrk="1" hangingPunct="1">
              <a:buFontTx/>
              <a:buNone/>
            </a:pPr>
            <a:r>
              <a:rPr lang="he-IL" smtClean="0"/>
              <a:t>שימו לב, בשקף הבא תמצאו שתי מחלקות, </a:t>
            </a:r>
            <a:r>
              <a:rPr lang="en-US" smtClean="0"/>
              <a:t>A</a:t>
            </a:r>
            <a:r>
              <a:rPr lang="he-IL" smtClean="0"/>
              <a:t> ו- </a:t>
            </a:r>
            <a:r>
              <a:rPr lang="en-US" smtClean="0"/>
              <a:t>B</a:t>
            </a:r>
            <a:r>
              <a:rPr lang="he-IL" smtClean="0"/>
              <a:t>. במחלקה </a:t>
            </a:r>
            <a:r>
              <a:rPr lang="en-US" smtClean="0"/>
              <a:t>A</a:t>
            </a:r>
            <a:r>
              <a:rPr lang="he-IL" smtClean="0"/>
              <a:t> ישנן שתי תכונות מטיפוס </a:t>
            </a:r>
            <a:r>
              <a:rPr lang="en-US" smtClean="0"/>
              <a:t>int</a:t>
            </a:r>
            <a:r>
              <a:rPr lang="he-IL" smtClean="0"/>
              <a:t> ושמותיהן </a:t>
            </a:r>
            <a:r>
              <a:rPr lang="en-US" smtClean="0"/>
              <a:t>_a, _b</a:t>
            </a:r>
            <a:r>
              <a:rPr lang="he-IL" smtClean="0"/>
              <a:t>. במחלקה </a:t>
            </a:r>
            <a:r>
              <a:rPr lang="en-US" smtClean="0"/>
              <a:t>B</a:t>
            </a:r>
            <a:r>
              <a:rPr lang="he-IL" smtClean="0"/>
              <a:t> ישנן שתי תכונות: </a:t>
            </a:r>
            <a:r>
              <a:rPr lang="en-US" smtClean="0"/>
              <a:t>_a</a:t>
            </a:r>
            <a:r>
              <a:rPr lang="he-IL" smtClean="0"/>
              <a:t> היא מטיפוס </a:t>
            </a:r>
            <a:r>
              <a:rPr lang="en-US" smtClean="0"/>
              <a:t>A</a:t>
            </a:r>
            <a:r>
              <a:rPr lang="he-IL" smtClean="0"/>
              <a:t> (כלומר היא מצביעה על אובייקט מהמחלקה </a:t>
            </a:r>
            <a:r>
              <a:rPr lang="en-US" smtClean="0"/>
              <a:t>A</a:t>
            </a:r>
            <a:r>
              <a:rPr lang="he-IL" smtClean="0"/>
              <a:t>), ו- </a:t>
            </a:r>
            <a:r>
              <a:rPr lang="en-US" smtClean="0"/>
              <a:t>_b</a:t>
            </a:r>
            <a:r>
              <a:rPr lang="he-IL" smtClean="0"/>
              <a:t> היא מטיפוס </a:t>
            </a:r>
            <a:r>
              <a:rPr lang="en-US" smtClean="0"/>
              <a:t>boolean</a:t>
            </a:r>
            <a:r>
              <a:rPr lang="he-IL" smtClean="0"/>
              <a:t>.</a:t>
            </a:r>
          </a:p>
          <a:p>
            <a:pPr marL="0" indent="0" algn="r" rtl="1" eaLnBrk="1" hangingPunct="1">
              <a:buFontTx/>
              <a:buNone/>
            </a:pPr>
            <a:r>
              <a:rPr lang="he-IL" smtClean="0"/>
              <a:t>עיינו היטב במחלקות וראו מה עושה כל בנאי וכל שיטה.</a:t>
            </a:r>
          </a:p>
          <a:p>
            <a:pPr marL="0" indent="0" algn="r" rtl="1" eaLnBrk="1" hangingPunct="1">
              <a:buFontTx/>
              <a:buNone/>
            </a:pPr>
            <a:r>
              <a:rPr lang="he-IL" smtClean="0"/>
              <a:t>נוסיף את המחלקה </a:t>
            </a:r>
            <a:r>
              <a:rPr lang="en-US" smtClean="0"/>
              <a:t>Driver</a:t>
            </a:r>
            <a:r>
              <a:rPr lang="he-IL" smtClean="0"/>
              <a:t> שמשתמשת במחלקות </a:t>
            </a:r>
            <a:r>
              <a:rPr lang="en-US" smtClean="0"/>
              <a:t>A</a:t>
            </a:r>
            <a:r>
              <a:rPr lang="he-IL" smtClean="0"/>
              <a:t> ו- </a:t>
            </a:r>
            <a:r>
              <a:rPr lang="en-US" smtClean="0"/>
              <a:t>B</a:t>
            </a:r>
            <a:r>
              <a:rPr lang="he-IL" smtClean="0"/>
              <a:t>. </a:t>
            </a:r>
          </a:p>
          <a:p>
            <a:pPr marL="0" indent="0" algn="r" rtl="1" eaLnBrk="1" hangingPunct="1">
              <a:buFontTx/>
              <a:buNone/>
            </a:pPr>
            <a:r>
              <a:rPr lang="he-IL" smtClean="0"/>
              <a:t>חשבו, מה יודפס לאחר ביצוע השיטות </a:t>
            </a:r>
            <a:r>
              <a:rPr lang="en-US" smtClean="0"/>
              <a:t>printIf</a:t>
            </a:r>
            <a:r>
              <a:rPr lang="he-IL" smtClean="0"/>
              <a:t>?</a:t>
            </a:r>
          </a:p>
        </p:txBody>
      </p:sp>
      <p:sp>
        <p:nvSpPr>
          <p:cNvPr id="4099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60B61B-300B-4AE8-AF17-9FBC65E94CF4}" type="slidenum">
              <a:rPr lang="he-IL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05D14F-1A4A-41F7-A2E4-2A0B3539EC4F}" type="slidenum">
              <a:rPr lang="he-IL" smtClean="0"/>
              <a:pPr eaLnBrk="1" hangingPunct="1"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encapsulation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A(int a, int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setA(int i){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System.out.println(_a);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g(){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System.out.println(_b);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boolean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A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B(A a, boolean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new A(1,-1);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printIf(){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if (_b){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_a.g();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38200" y="4953000"/>
            <a:ext cx="3505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class Driver{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 b1 = new B(); 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A a = new A(3,7);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 b2 = new B(a, true);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b1.printIf();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b2.printIf();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6629400" y="1066800"/>
            <a:ext cx="2286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/>
              <a:t>Output:</a:t>
            </a:r>
          </a:p>
          <a:p>
            <a:pPr algn="l" rtl="0"/>
            <a:r>
              <a:rPr lang="en-US"/>
              <a:t>-1</a:t>
            </a:r>
          </a:p>
          <a:p>
            <a:pPr algn="l" rtl="0"/>
            <a:r>
              <a:rPr lang="en-US"/>
              <a:t>3</a:t>
            </a:r>
          </a:p>
        </p:txBody>
      </p:sp>
      <p:grpSp>
        <p:nvGrpSpPr>
          <p:cNvPr id="2" name="קבוצה 18"/>
          <p:cNvGrpSpPr>
            <a:grpSpLocks/>
          </p:cNvGrpSpPr>
          <p:nvPr/>
        </p:nvGrpSpPr>
        <p:grpSpPr bwMode="auto">
          <a:xfrm>
            <a:off x="4495800" y="4648200"/>
            <a:ext cx="4191000" cy="2209800"/>
            <a:chOff x="4114800" y="2590800"/>
            <a:chExt cx="4191000" cy="3048000"/>
          </a:xfrm>
        </p:grpSpPr>
        <p:sp>
          <p:nvSpPr>
            <p:cNvPr id="18" name="מלבן 17"/>
            <p:cNvSpPr/>
            <p:nvPr/>
          </p:nvSpPr>
          <p:spPr>
            <a:xfrm>
              <a:off x="4114800" y="2590800"/>
              <a:ext cx="4191000" cy="304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5152" name="קבוצה 11"/>
            <p:cNvGrpSpPr>
              <a:grpSpLocks/>
            </p:cNvGrpSpPr>
            <p:nvPr/>
          </p:nvGrpSpPr>
          <p:grpSpPr bwMode="auto">
            <a:xfrm>
              <a:off x="4495800" y="2819400"/>
              <a:ext cx="3429000" cy="2590800"/>
              <a:chOff x="762000" y="1676400"/>
              <a:chExt cx="3429000" cy="2590800"/>
            </a:xfrm>
          </p:grpSpPr>
          <p:sp>
            <p:nvSpPr>
              <p:cNvPr id="13" name="מלבן מעוגל 12"/>
              <p:cNvSpPr/>
              <p:nvPr/>
            </p:nvSpPr>
            <p:spPr>
              <a:xfrm>
                <a:off x="1524000" y="2514163"/>
                <a:ext cx="990600" cy="1753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5154" name="TextBox 13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15" name="מחבר חץ ישר 14"/>
              <p:cNvCxnSpPr/>
              <p:nvPr/>
            </p:nvCxnSpPr>
            <p:spPr>
              <a:xfrm>
                <a:off x="2057400" y="3048439"/>
                <a:ext cx="914400" cy="218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מלבן מעוגל 15"/>
              <p:cNvSpPr/>
              <p:nvPr/>
            </p:nvSpPr>
            <p:spPr>
              <a:xfrm>
                <a:off x="2971800" y="2514163"/>
                <a:ext cx="1219200" cy="121963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5157" name="TextBox 16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5158" name="TextBox 17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1066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5159" name="TextBox 18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false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20" name="מחבר חץ ישר 19"/>
              <p:cNvCxnSpPr/>
              <p:nvPr/>
            </p:nvCxnSpPr>
            <p:spPr>
              <a:xfrm rot="16200000" flipH="1">
                <a:off x="1142562" y="2133162"/>
                <a:ext cx="534276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61" name="TextBox 20"/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838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b1</a:t>
                </a:r>
                <a:endParaRPr lang="he-IL" b="1"/>
              </a:p>
            </p:txBody>
          </p:sp>
        </p:grpSp>
      </p:grpSp>
      <p:grpSp>
        <p:nvGrpSpPr>
          <p:cNvPr id="4" name="קבוצה 20"/>
          <p:cNvGrpSpPr>
            <a:grpSpLocks/>
          </p:cNvGrpSpPr>
          <p:nvPr/>
        </p:nvGrpSpPr>
        <p:grpSpPr bwMode="auto">
          <a:xfrm>
            <a:off x="4495800" y="3581400"/>
            <a:ext cx="2743200" cy="2667000"/>
            <a:chOff x="6096000" y="1524000"/>
            <a:chExt cx="2743200" cy="2895600"/>
          </a:xfrm>
        </p:grpSpPr>
        <p:sp>
          <p:nvSpPr>
            <p:cNvPr id="22" name="מלבן 21"/>
            <p:cNvSpPr/>
            <p:nvPr/>
          </p:nvSpPr>
          <p:spPr>
            <a:xfrm>
              <a:off x="6096000" y="1524000"/>
              <a:ext cx="2743200" cy="2895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5145" name="קבוצה 10"/>
            <p:cNvGrpSpPr>
              <a:grpSpLocks/>
            </p:cNvGrpSpPr>
            <p:nvPr/>
          </p:nvGrpSpPr>
          <p:grpSpPr bwMode="auto">
            <a:xfrm>
              <a:off x="6858000" y="1981200"/>
              <a:ext cx="1295400" cy="2057400"/>
              <a:chOff x="2895600" y="1676400"/>
              <a:chExt cx="1295400" cy="2057400"/>
            </a:xfrm>
          </p:grpSpPr>
          <p:sp>
            <p:nvSpPr>
              <p:cNvPr id="24" name="מלבן מעוגל 23"/>
              <p:cNvSpPr/>
              <p:nvPr/>
            </p:nvSpPr>
            <p:spPr>
              <a:xfrm>
                <a:off x="2971800" y="2513603"/>
                <a:ext cx="1219200" cy="122028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5147" name="TextBox 3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3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5148" name="TextBox 4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7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5149" name="TextBox 5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28" name="מחבר חץ ישר 27"/>
              <p:cNvCxnSpPr>
                <a:stCxn id="5149" idx="2"/>
                <a:endCxn id="24" idx="0"/>
              </p:cNvCxnSpPr>
              <p:nvPr/>
            </p:nvCxnSpPr>
            <p:spPr>
              <a:xfrm rot="16200000" flipH="1">
                <a:off x="3138305" y="2070509"/>
                <a:ext cx="467088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קבוצה 28"/>
          <p:cNvGrpSpPr>
            <a:grpSpLocks/>
          </p:cNvGrpSpPr>
          <p:nvPr/>
        </p:nvGrpSpPr>
        <p:grpSpPr bwMode="auto">
          <a:xfrm>
            <a:off x="4495800" y="3962400"/>
            <a:ext cx="3657600" cy="2438400"/>
            <a:chOff x="5334000" y="2209800"/>
            <a:chExt cx="3657600" cy="3048000"/>
          </a:xfrm>
        </p:grpSpPr>
        <p:sp>
          <p:nvSpPr>
            <p:cNvPr id="30" name="מלבן 29"/>
            <p:cNvSpPr/>
            <p:nvPr/>
          </p:nvSpPr>
          <p:spPr>
            <a:xfrm>
              <a:off x="5334000" y="2209800"/>
              <a:ext cx="3657600" cy="304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5132" name="קבוצה 15"/>
            <p:cNvGrpSpPr>
              <a:grpSpLocks/>
            </p:cNvGrpSpPr>
            <p:nvPr/>
          </p:nvGrpSpPr>
          <p:grpSpPr bwMode="auto">
            <a:xfrm>
              <a:off x="5410200" y="2362200"/>
              <a:ext cx="3429000" cy="2590800"/>
              <a:chOff x="762000" y="1676400"/>
              <a:chExt cx="3429000" cy="2590800"/>
            </a:xfrm>
          </p:grpSpPr>
          <p:sp>
            <p:nvSpPr>
              <p:cNvPr id="32" name="מלבן מעוגל 3"/>
              <p:cNvSpPr/>
              <p:nvPr/>
            </p:nvSpPr>
            <p:spPr>
              <a:xfrm>
                <a:off x="1524000" y="2514204"/>
                <a:ext cx="990600" cy="175220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5134" name="TextBox 4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34" name="מחבר חץ ישר 33"/>
              <p:cNvCxnSpPr/>
              <p:nvPr/>
            </p:nvCxnSpPr>
            <p:spPr>
              <a:xfrm>
                <a:off x="2057400" y="3048000"/>
                <a:ext cx="914400" cy="198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מלבן מעוגל 34"/>
              <p:cNvSpPr/>
              <p:nvPr/>
            </p:nvSpPr>
            <p:spPr>
              <a:xfrm>
                <a:off x="2971800" y="2514204"/>
                <a:ext cx="1219200" cy="121840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5137" name="TextBox 7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3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5138" name="TextBox 8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7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5139" name="TextBox 9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true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39" name="מחבר חץ ישר 38"/>
              <p:cNvCxnSpPr/>
              <p:nvPr/>
            </p:nvCxnSpPr>
            <p:spPr>
              <a:xfrm rot="16200000" flipH="1">
                <a:off x="1142801" y="2134196"/>
                <a:ext cx="533796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1" name="TextBox 11"/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8382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b2</a:t>
                </a:r>
                <a:endParaRPr lang="he-IL" b="1"/>
              </a:p>
            </p:txBody>
          </p:sp>
          <p:sp>
            <p:nvSpPr>
              <p:cNvPr id="5142" name="TextBox 12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42" name="מחבר חץ ישר 41"/>
              <p:cNvCxnSpPr>
                <a:stCxn id="5142" idx="2"/>
                <a:endCxn id="35" idx="0"/>
              </p:cNvCxnSpPr>
              <p:nvPr/>
            </p:nvCxnSpPr>
            <p:spPr>
              <a:xfrm rot="16200000" flipH="1">
                <a:off x="3137694" y="2070498"/>
                <a:ext cx="468313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5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uild="allAtOnce" animBg="1"/>
      <p:bldP spid="430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267200"/>
          </a:xfrm>
        </p:spPr>
        <p:txBody>
          <a:bodyPr/>
          <a:lstStyle/>
          <a:p>
            <a:pPr rtl="1"/>
            <a:r>
              <a:rPr lang="he-IL" smtClean="0"/>
              <a:t>נשנה את הקובץ </a:t>
            </a:r>
            <a:r>
              <a:rPr lang="en-US" smtClean="0"/>
              <a:t>Driver</a:t>
            </a:r>
            <a:r>
              <a:rPr lang="he-IL" smtClean="0"/>
              <a:t> כך שנרצה לשנות את התכונה </a:t>
            </a:r>
            <a:r>
              <a:rPr lang="en-US" smtClean="0"/>
              <a:t>_a</a:t>
            </a:r>
            <a:r>
              <a:rPr lang="he-IL" smtClean="0"/>
              <a:t> שבתוך האובייקט מטיפוס </a:t>
            </a:r>
            <a:r>
              <a:rPr lang="en-US" smtClean="0"/>
              <a:t>A</a:t>
            </a:r>
            <a:r>
              <a:rPr lang="he-IL" smtClean="0"/>
              <a:t>. </a:t>
            </a:r>
          </a:p>
          <a:p>
            <a:pPr rtl="1"/>
            <a:endParaRPr lang="he-IL" smtClean="0"/>
          </a:p>
          <a:p>
            <a:pPr rtl="1"/>
            <a:r>
              <a:rPr lang="he-IL" smtClean="0"/>
              <a:t>ראו את שתי האפשרויות.</a:t>
            </a:r>
          </a:p>
          <a:p>
            <a:pPr rtl="1"/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B3FCE8-A87B-4F3D-9CAA-C16F63E1C1B2}" type="slidenum">
              <a:rPr lang="he-IL" smtClean="0"/>
              <a:pPr eaLnBrk="1" hangingPunct="1"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Yet more on encapsulation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A(int a, int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setA(int i){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System.out.println(_a);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g(){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System.out.println(_b);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boolean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A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B(A a, boolean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new A(1,-1);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printIf(){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if (_b){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_a.g();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143000" y="4953000"/>
            <a:ext cx="3505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class Driver{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 b1 = new B();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b1._a._a=12;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b1._a.setA(13);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מלבן 6"/>
          <p:cNvSpPr>
            <a:spLocks noChangeArrowheads="1"/>
          </p:cNvSpPr>
          <p:nvPr/>
        </p:nvSpPr>
        <p:spPr bwMode="auto">
          <a:xfrm>
            <a:off x="4267200" y="5105400"/>
            <a:ext cx="4572000" cy="9239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e-IL"/>
              <a:t>נקבל שגיאת קומפילציה שכן אנחנו במחלקה </a:t>
            </a:r>
            <a:r>
              <a:rPr lang="en-US"/>
              <a:t>Driver</a:t>
            </a:r>
            <a:r>
              <a:rPr lang="he-IL"/>
              <a:t> ולכן אין לנו גישה לתכונה </a:t>
            </a:r>
            <a:r>
              <a:rPr lang="en-US"/>
              <a:t>_a</a:t>
            </a:r>
            <a:r>
              <a:rPr lang="he-IL"/>
              <a:t> של המחלקה </a:t>
            </a:r>
            <a:r>
              <a:rPr lang="en-US"/>
              <a:t>A</a:t>
            </a:r>
            <a:r>
              <a:rPr lang="he-IL"/>
              <a:t>.</a:t>
            </a:r>
          </a:p>
        </p:txBody>
      </p:sp>
      <p:sp>
        <p:nvSpPr>
          <p:cNvPr id="8" name="מלבן 7"/>
          <p:cNvSpPr>
            <a:spLocks noChangeArrowheads="1"/>
          </p:cNvSpPr>
          <p:nvPr/>
        </p:nvSpPr>
        <p:spPr bwMode="auto">
          <a:xfrm>
            <a:off x="4267200" y="5638800"/>
            <a:ext cx="4572000" cy="9239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e-IL"/>
              <a:t>נקבל שגיאת קומפילציה שכן אנחנו במחלקה </a:t>
            </a:r>
            <a:r>
              <a:rPr lang="en-US"/>
              <a:t>Driver</a:t>
            </a:r>
            <a:r>
              <a:rPr lang="he-IL"/>
              <a:t> ולכן אין לנו גישה לתכונה </a:t>
            </a:r>
            <a:r>
              <a:rPr lang="en-US"/>
              <a:t>_a</a:t>
            </a:r>
            <a:r>
              <a:rPr lang="he-IL"/>
              <a:t> של המחלקה </a:t>
            </a:r>
            <a:r>
              <a:rPr lang="en-US"/>
              <a:t>B</a:t>
            </a:r>
            <a:r>
              <a:rPr lang="he-IL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uild="allAtOnce" animBg="1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/>
          <a:lstStyle/>
          <a:p>
            <a:pPr rtl="1" eaLnBrk="1" hangingPunct="1"/>
            <a:r>
              <a:rPr lang="he-IL" smtClean="0"/>
              <a:t>ומה יקרה אם נשנה את המחלקה </a:t>
            </a:r>
            <a:r>
              <a:rPr lang="en-US" smtClean="0"/>
              <a:t>Driver</a:t>
            </a:r>
            <a:r>
              <a:rPr lang="he-IL" smtClean="0"/>
              <a:t> כך?</a:t>
            </a:r>
          </a:p>
          <a:p>
            <a:pPr rtl="1" eaLnBrk="1" hangingPunct="1"/>
            <a:endParaRPr lang="he-IL" smtClean="0"/>
          </a:p>
          <a:p>
            <a:pPr rtl="1" eaLnBrk="1" hangingPunct="1"/>
            <a:r>
              <a:rPr lang="he-IL" smtClean="0"/>
              <a:t>מה יודפס לאחר הקריאות לשיטות </a:t>
            </a:r>
            <a:r>
              <a:rPr lang="en-US" smtClean="0"/>
              <a:t>printIf</a:t>
            </a:r>
            <a:r>
              <a:rPr lang="he-IL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13794B-4811-45C0-87DA-C0DD52100847}" type="slidenum">
              <a:rPr lang="he-IL" smtClean="0"/>
              <a:pPr eaLnBrk="1" hangingPunct="1"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 bad encapsulation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int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A(int a, int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setA(int i){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System.out.println(_a);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g(){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System.out.println(_b);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953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boolean 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private A _a;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B(A a, boolean 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B(){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_a = new A(1,-1);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_b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public void printIf(){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if (_b){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	  _a.g();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838200" y="4800600"/>
            <a:ext cx="35052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class Driver{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A a = new A(1,-1);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 b1 = new B(a,true);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b1.printIf();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a.setA(-5);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   b1.printIf();</a:t>
            </a:r>
          </a:p>
          <a:p>
            <a:pPr algn="l" rtl="0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7010400" y="57912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/>
              <a:t>Output:</a:t>
            </a:r>
          </a:p>
          <a:p>
            <a:pPr algn="l" rtl="0"/>
            <a:r>
              <a:rPr lang="en-US"/>
              <a:t>1</a:t>
            </a:r>
          </a:p>
          <a:p>
            <a:pPr algn="l" rtl="0"/>
            <a:r>
              <a:rPr lang="en-US"/>
              <a:t>-5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6934200" y="2743200"/>
            <a:ext cx="2209800" cy="838200"/>
          </a:xfrm>
          <a:prstGeom prst="wedgeRoundRectCallout">
            <a:avLst>
              <a:gd name="adj1" fmla="val -12356"/>
              <a:gd name="adj2" fmla="val 2994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rtl="0"/>
            <a:r>
              <a:rPr lang="en-US" sz="1500"/>
              <a:t>We managed to change b indirectly which is </a:t>
            </a:r>
            <a:r>
              <a:rPr lang="en-US" sz="1500" b="1">
                <a:solidFill>
                  <a:srgbClr val="FFFF00"/>
                </a:solidFill>
              </a:rPr>
              <a:t>BAD!</a:t>
            </a:r>
          </a:p>
        </p:txBody>
      </p:sp>
      <p:grpSp>
        <p:nvGrpSpPr>
          <p:cNvPr id="2" name="קבוצה 8"/>
          <p:cNvGrpSpPr>
            <a:grpSpLocks/>
          </p:cNvGrpSpPr>
          <p:nvPr/>
        </p:nvGrpSpPr>
        <p:grpSpPr bwMode="auto">
          <a:xfrm>
            <a:off x="4876800" y="3581400"/>
            <a:ext cx="2743200" cy="2895600"/>
            <a:chOff x="6096000" y="1524000"/>
            <a:chExt cx="2743200" cy="2895600"/>
          </a:xfrm>
        </p:grpSpPr>
        <p:sp>
          <p:nvSpPr>
            <p:cNvPr id="10" name="מלבן 9"/>
            <p:cNvSpPr/>
            <p:nvPr/>
          </p:nvSpPr>
          <p:spPr>
            <a:xfrm>
              <a:off x="6096000" y="1524000"/>
              <a:ext cx="2743200" cy="2895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9255" name="קבוצה 10"/>
            <p:cNvGrpSpPr>
              <a:grpSpLocks/>
            </p:cNvGrpSpPr>
            <p:nvPr/>
          </p:nvGrpSpPr>
          <p:grpSpPr bwMode="auto">
            <a:xfrm>
              <a:off x="6858000" y="1981200"/>
              <a:ext cx="1295400" cy="2057400"/>
              <a:chOff x="2895600" y="1676400"/>
              <a:chExt cx="1295400" cy="2057400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2971800" y="2514600"/>
                <a:ext cx="1219200" cy="1219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9257" name="TextBox 3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9258" name="TextBox 4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9259" name="TextBox 5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16" name="מחבר חץ ישר 15"/>
              <p:cNvCxnSpPr>
                <a:stCxn id="9259" idx="2"/>
                <a:endCxn id="12" idx="0"/>
              </p:cNvCxnSpPr>
              <p:nvPr/>
            </p:nvCxnSpPr>
            <p:spPr>
              <a:xfrm rot="16200000" flipH="1">
                <a:off x="3137694" y="2070894"/>
                <a:ext cx="468312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קבוצה 16"/>
          <p:cNvGrpSpPr>
            <a:grpSpLocks/>
          </p:cNvGrpSpPr>
          <p:nvPr/>
        </p:nvGrpSpPr>
        <p:grpSpPr bwMode="auto">
          <a:xfrm>
            <a:off x="4724400" y="3962400"/>
            <a:ext cx="3657600" cy="2514600"/>
            <a:chOff x="5334000" y="2209800"/>
            <a:chExt cx="3657600" cy="3048000"/>
          </a:xfrm>
        </p:grpSpPr>
        <p:sp>
          <p:nvSpPr>
            <p:cNvPr id="18" name="מלבן 17"/>
            <p:cNvSpPr/>
            <p:nvPr/>
          </p:nvSpPr>
          <p:spPr>
            <a:xfrm>
              <a:off x="5334000" y="2209800"/>
              <a:ext cx="3657600" cy="304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9242" name="קבוצה 15"/>
            <p:cNvGrpSpPr>
              <a:grpSpLocks/>
            </p:cNvGrpSpPr>
            <p:nvPr/>
          </p:nvGrpSpPr>
          <p:grpSpPr bwMode="auto">
            <a:xfrm>
              <a:off x="5410200" y="2362200"/>
              <a:ext cx="3429000" cy="2590800"/>
              <a:chOff x="762000" y="1676400"/>
              <a:chExt cx="3429000" cy="2590800"/>
            </a:xfrm>
          </p:grpSpPr>
          <p:sp>
            <p:nvSpPr>
              <p:cNvPr id="20" name="מלבן מעוגל 3"/>
              <p:cNvSpPr/>
              <p:nvPr/>
            </p:nvSpPr>
            <p:spPr>
              <a:xfrm>
                <a:off x="1524000" y="2514985"/>
                <a:ext cx="990600" cy="175298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9244" name="TextBox 4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22" name="מחבר חץ ישר 21"/>
              <p:cNvCxnSpPr/>
              <p:nvPr/>
            </p:nvCxnSpPr>
            <p:spPr>
              <a:xfrm>
                <a:off x="2057400" y="3048000"/>
                <a:ext cx="914400" cy="192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מלבן מעוגל 22"/>
              <p:cNvSpPr/>
              <p:nvPr/>
            </p:nvSpPr>
            <p:spPr>
              <a:xfrm>
                <a:off x="2971800" y="2514985"/>
                <a:ext cx="1219200" cy="121997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9247" name="TextBox 7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9248" name="TextBox 8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 = -1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9249" name="TextBox 9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true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27" name="מחבר חץ ישר 26"/>
              <p:cNvCxnSpPr/>
              <p:nvPr/>
            </p:nvCxnSpPr>
            <p:spPr>
              <a:xfrm rot="16200000" flipH="1">
                <a:off x="1143192" y="2133024"/>
                <a:ext cx="533015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1" name="TextBox 11"/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8382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b1</a:t>
                </a:r>
                <a:endParaRPr lang="he-IL" b="1"/>
              </a:p>
            </p:txBody>
          </p:sp>
          <p:sp>
            <p:nvSpPr>
              <p:cNvPr id="9252" name="TextBox 12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30" name="מחבר חץ ישר 29"/>
              <p:cNvCxnSpPr>
                <a:stCxn id="9252" idx="2"/>
                <a:endCxn id="23" idx="0"/>
              </p:cNvCxnSpPr>
              <p:nvPr/>
            </p:nvCxnSpPr>
            <p:spPr>
              <a:xfrm rot="16200000" flipH="1">
                <a:off x="3137092" y="2070678"/>
                <a:ext cx="469515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קבוצה 30"/>
          <p:cNvGrpSpPr>
            <a:grpSpLocks/>
          </p:cNvGrpSpPr>
          <p:nvPr/>
        </p:nvGrpSpPr>
        <p:grpSpPr bwMode="auto">
          <a:xfrm>
            <a:off x="5257800" y="3733800"/>
            <a:ext cx="3657600" cy="2590800"/>
            <a:chOff x="5334000" y="2209800"/>
            <a:chExt cx="3657600" cy="3048000"/>
          </a:xfrm>
        </p:grpSpPr>
        <p:sp>
          <p:nvSpPr>
            <p:cNvPr id="32" name="מלבן 31"/>
            <p:cNvSpPr/>
            <p:nvPr/>
          </p:nvSpPr>
          <p:spPr>
            <a:xfrm>
              <a:off x="5334000" y="2209800"/>
              <a:ext cx="3657600" cy="304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9229" name="קבוצה 15"/>
            <p:cNvGrpSpPr>
              <a:grpSpLocks/>
            </p:cNvGrpSpPr>
            <p:nvPr/>
          </p:nvGrpSpPr>
          <p:grpSpPr bwMode="auto">
            <a:xfrm>
              <a:off x="5410200" y="2362200"/>
              <a:ext cx="3429000" cy="2590800"/>
              <a:chOff x="762000" y="1676400"/>
              <a:chExt cx="3429000" cy="2590800"/>
            </a:xfrm>
          </p:grpSpPr>
          <p:sp>
            <p:nvSpPr>
              <p:cNvPr id="34" name="מלבן מעוגל 3"/>
              <p:cNvSpPr/>
              <p:nvPr/>
            </p:nvSpPr>
            <p:spPr>
              <a:xfrm>
                <a:off x="1524000" y="2515721"/>
                <a:ext cx="990600" cy="175185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9231" name="TextBox 4"/>
              <p:cNvSpPr txBox="1">
                <a:spLocks noChangeArrowheads="1"/>
              </p:cNvSpPr>
              <p:nvPr/>
            </p:nvSpPr>
            <p:spPr bwMode="auto">
              <a:xfrm>
                <a:off x="1600200" y="2819400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66"/>
                    </a:solidFill>
                  </a:rPr>
                  <a:t>_a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36" name="מחבר חץ ישר 35"/>
              <p:cNvCxnSpPr/>
              <p:nvPr/>
            </p:nvCxnSpPr>
            <p:spPr>
              <a:xfrm>
                <a:off x="2057400" y="3048000"/>
                <a:ext cx="914400" cy="186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מלבן מעוגל 36"/>
              <p:cNvSpPr/>
              <p:nvPr/>
            </p:nvSpPr>
            <p:spPr>
              <a:xfrm>
                <a:off x="2971800" y="2515721"/>
                <a:ext cx="1219200" cy="121770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9234" name="TextBox 7"/>
              <p:cNvSpPr txBox="1">
                <a:spLocks noChangeArrowheads="1"/>
              </p:cNvSpPr>
              <p:nvPr/>
            </p:nvSpPr>
            <p:spPr bwMode="auto">
              <a:xfrm>
                <a:off x="3124200" y="2743200"/>
                <a:ext cx="914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_a  = 1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sp>
            <p:nvSpPr>
              <p:cNvPr id="9235" name="TextBox 8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90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FF0000"/>
                    </a:solidFill>
                  </a:rPr>
                  <a:t>_b  = -5</a:t>
                </a:r>
                <a:endParaRPr lang="he-IL">
                  <a:solidFill>
                    <a:srgbClr val="FF0000"/>
                  </a:solidFill>
                </a:endParaRPr>
              </a:p>
            </p:txBody>
          </p:sp>
          <p:sp>
            <p:nvSpPr>
              <p:cNvPr id="9236" name="TextBox 9"/>
              <p:cNvSpPr txBox="1">
                <a:spLocks noChangeArrowheads="1"/>
              </p:cNvSpPr>
              <p:nvPr/>
            </p:nvSpPr>
            <p:spPr bwMode="auto">
              <a:xfrm>
                <a:off x="1600200" y="3276600"/>
                <a:ext cx="762000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>
                    <a:solidFill>
                      <a:srgbClr val="000066"/>
                    </a:solidFill>
                  </a:rPr>
                  <a:t>_b = true</a:t>
                </a:r>
                <a:endParaRPr lang="he-IL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41" name="מחבר חץ ישר 40"/>
              <p:cNvCxnSpPr/>
              <p:nvPr/>
            </p:nvCxnSpPr>
            <p:spPr>
              <a:xfrm rot="16200000" flipH="1">
                <a:off x="1142626" y="2134721"/>
                <a:ext cx="534147" cy="3810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38" name="TextBox 11"/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8382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b1</a:t>
                </a:r>
                <a:endParaRPr lang="he-IL" b="1"/>
              </a:p>
            </p:txBody>
          </p:sp>
          <p:sp>
            <p:nvSpPr>
              <p:cNvPr id="9239" name="TextBox 12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5334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b="1"/>
                  <a:t>a</a:t>
                </a:r>
                <a:endParaRPr lang="he-IL" b="1"/>
              </a:p>
            </p:txBody>
          </p:sp>
          <p:cxnSp>
            <p:nvCxnSpPr>
              <p:cNvPr id="44" name="מחבר חץ ישר 43"/>
              <p:cNvCxnSpPr>
                <a:stCxn id="9239" idx="2"/>
                <a:endCxn id="37" idx="0"/>
              </p:cNvCxnSpPr>
              <p:nvPr/>
            </p:nvCxnSpPr>
            <p:spPr>
              <a:xfrm rot="16200000" flipH="1">
                <a:off x="3137460" y="2071782"/>
                <a:ext cx="468780" cy="4191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208E60-C706-457D-A70E-B75C94B5599F}" type="slidenum">
              <a:rPr lang="he-IL" smtClean="0"/>
              <a:pPr eaLnBrk="1" hangingPunct="1"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solution – copy constructor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public A(int, int){…}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public A(){…};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public A(int a){…}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public A(A a){  //copy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_a = a._a;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_b = a._b;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public void setA(int){…}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public void f(){…}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 איקפסולציה">
  <a:themeElements>
    <a:clrScheme name="Default Design 10">
      <a:dk1>
        <a:srgbClr val="777777"/>
      </a:dk1>
      <a:lt1>
        <a:srgbClr val="FFFFFF"/>
      </a:lt1>
      <a:dk2>
        <a:srgbClr val="686B5D"/>
      </a:dk2>
      <a:lt2>
        <a:srgbClr val="D1D1CB"/>
      </a:lt2>
      <a:accent1>
        <a:srgbClr val="909082"/>
      </a:accent1>
      <a:accent2>
        <a:srgbClr val="809EA8"/>
      </a:accent2>
      <a:accent3>
        <a:srgbClr val="B9BAB6"/>
      </a:accent3>
      <a:accent4>
        <a:srgbClr val="DADADA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 איקפסולציה</Template>
  <TotalTime>0</TotalTime>
  <Words>914</Words>
  <Application>Microsoft Office PowerPoint</Application>
  <PresentationFormat>On-screen Show (4:3)</PresentationFormat>
  <Paragraphs>446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7 איקפסולציה</vt:lpstr>
      <vt:lpstr>Encapsulation example</vt:lpstr>
      <vt:lpstr>במצגת זו ננסה להסביר את נושא ההכמסה (encapsulation) העומד במרכז הגישה של תכנות מונחה- עצמים. </vt:lpstr>
      <vt:lpstr>PowerPoint Presentation</vt:lpstr>
      <vt:lpstr>More on encapsulation</vt:lpstr>
      <vt:lpstr>PowerPoint Presentation</vt:lpstr>
      <vt:lpstr>Yet more on encapsulation</vt:lpstr>
      <vt:lpstr>PowerPoint Presentation</vt:lpstr>
      <vt:lpstr>And bad encapsulation</vt:lpstr>
      <vt:lpstr>The solution – copy constructor</vt:lpstr>
      <vt:lpstr>The whole picture</vt:lpstr>
      <vt:lpstr>PowerPoint Presentation</vt:lpstr>
      <vt:lpstr>yet another bad encapsulation</vt:lpstr>
      <vt:lpstr>PowerPoint Presentation</vt:lpstr>
      <vt:lpstr>And the solution</vt:lpstr>
      <vt:lpstr>Writing code</vt:lpstr>
      <vt:lpstr>Debugging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example</dc:title>
  <dc:creator>maatuk</dc:creator>
  <cp:lastModifiedBy>maatuk</cp:lastModifiedBy>
  <cp:revision>1</cp:revision>
  <dcterms:created xsi:type="dcterms:W3CDTF">2015-02-06T19:04:22Z</dcterms:created>
  <dcterms:modified xsi:type="dcterms:W3CDTF">2015-02-06T19:05:15Z</dcterms:modified>
</cp:coreProperties>
</file>