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57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0" r:id="rId13"/>
    <p:sldId id="258" r:id="rId14"/>
    <p:sldId id="268" r:id="rId15"/>
    <p:sldId id="269" r:id="rId16"/>
    <p:sldId id="259" r:id="rId17"/>
    <p:sldId id="273" r:id="rId18"/>
    <p:sldId id="271" r:id="rId19"/>
    <p:sldId id="274" r:id="rId20"/>
    <p:sldId id="275" r:id="rId21"/>
    <p:sldId id="276" r:id="rId22"/>
    <p:sldId id="277" r:id="rId23"/>
    <p:sldId id="279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DB77-0FF9-8910-40FF-7C10A028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7EC2-BFD0-DC65-E898-06641B2FC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4B50-2A1B-0012-6DFA-528FCC6D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7D7C-6187-DED4-68E2-F3AB1B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BAF7-AD31-1573-75EF-E0595CD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D78F-1A48-38F2-7D2E-C8FB4AA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F0FC-A09A-4766-EE3D-4DE3ABEC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CDF-8EEC-098A-7CCB-635E935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026-05EC-E2D8-ED5F-8B98D80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BD3E-3AEB-D384-4D4F-AE44D99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C2C0-4324-8ACE-4B14-6B97501B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484-8E0B-F43E-609E-3653CF57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5DA2-F7E7-5151-E677-EC5C41E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EAB4-A7C4-5EF0-39F3-DFFFAFB5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1BE3-800E-C806-9A08-4BBDEF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CC8-36D9-5F90-7101-3457CE6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DBB8-725D-1F17-4924-FD5D6B62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74CA-C994-24B0-0E52-8696961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DB13-8AB7-F349-0F22-510D517D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6215-3CA4-EC16-3F4A-CAE4968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FA1C-FFC7-EE8E-4329-034F320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5463-9E34-C4DF-8702-23645CF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AD1-FCB3-3AAB-6A48-2AD7DBA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1A7B-6229-6FE6-400E-0B48D0F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854A-5D32-0048-143C-54E98ECD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BF3-0138-23D7-00C4-C5DAD50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ADC4-B2D6-83DB-300B-FFCC6872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2319-D722-0A4F-16B2-54BF158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391-A50C-FFFA-6D9C-C5EF19A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BD67-17FA-FD00-F111-A59A482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5DD9-3742-7BB8-46EC-73975772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C87-5EA1-8719-D119-13EC62C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12EF-C88A-54BC-A090-9E387551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F5CB-EFA7-BECE-1B44-25CD7823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6E523-53AF-090B-0255-283D2A19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F9173-1BC6-6DD8-FBBB-BDA67CEF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7033-0514-6682-E92B-30854516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8B53-0159-B979-0244-220BBFF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BD63-9D23-E0E4-D14B-CCB3F74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D679-1266-CAE7-8073-E58F8EA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CAF47-C660-63B6-B8AE-9880801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C0303-7C2C-CB52-E8E9-923C2004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125C-AEF4-F733-F3FD-FAEEBEC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E1A03-5596-FFA7-0483-A283A957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7B00E-528A-B9DE-35D3-329F559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FDDF-0243-3C07-E628-5A7685A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F365-DEDF-CD6C-6347-AA9B674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423D-5F49-7FA5-EC70-69604948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C5AC-0C64-ED62-2871-003DDB06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FA29E-6766-0B9B-F6C1-F28287C4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B7B0-E496-7BF8-7A18-7B869AD6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D777-DED4-F4EC-84B4-1F599FC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F09-FD95-F533-D748-E89A8F26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9D1C-FEC6-E81D-A5B3-C6500F1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9E44-2A7A-DD6F-DBD9-E5968510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8999-691F-D67F-7567-CAC84A7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9873-075F-067F-D571-8E96D2E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E7C6-95B6-8EEA-CF8D-2D84724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5708-72C2-EC9B-AF9C-57B0206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FC48-7BCB-B2AA-AB6A-7F47B037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FFF1-0378-E69B-191F-5211C93A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139-D7BC-4419-A81A-A3FD5F89F6CD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089A-EA07-2E19-07CD-99773199C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A5DC-C817-11F9-9599-493836633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D599-3CD9-561C-9F1F-1E34A3ED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Sense Of Agency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6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(s1, s2, s3, s4)</a:t>
            </a:r>
          </a:p>
          <a:p>
            <a:r>
              <a:rPr lang="en-US" dirty="0"/>
              <a:t>Defined as: sLevelValue.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132EB-0D9C-B7FD-1B40-95D0D00A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72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62C-6FB1-5EE8-6F3C-928FBFA6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3AE8-0B7E-1235-0C56-7D0220D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models with added constraint that force the following:</a:t>
            </a:r>
          </a:p>
          <a:p>
            <a:r>
              <a:rPr lang="en-US" dirty="0"/>
              <a:t>t1 &gt; t2 &gt; t3 &gt; t4</a:t>
            </a:r>
            <a:br>
              <a:rPr lang="en-US" dirty="0"/>
            </a:br>
            <a:r>
              <a:rPr lang="en-US" dirty="0"/>
              <a:t>s1 &gt; s2 &gt; s3 &gt; s4</a:t>
            </a:r>
          </a:p>
          <a:p>
            <a:r>
              <a:rPr lang="en-US" dirty="0"/>
              <a:t>Subject 167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F739-9451-B053-12A6-B123A8AE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7" y="2431915"/>
            <a:ext cx="7776243" cy="36264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E354FC-521B-484C-7E09-249B062D9B57}"/>
              </a:ext>
            </a:extLst>
          </p:cNvPr>
          <p:cNvSpPr/>
          <p:nvPr/>
        </p:nvSpPr>
        <p:spPr>
          <a:xfrm>
            <a:off x="5642043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C495F-44E7-CA39-A5F8-BD2C9738FBEC}"/>
              </a:ext>
            </a:extLst>
          </p:cNvPr>
          <p:cNvSpPr/>
          <p:nvPr/>
        </p:nvSpPr>
        <p:spPr>
          <a:xfrm>
            <a:off x="9485599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E3F20F-2798-51BC-928F-66B05CC127E3}"/>
              </a:ext>
            </a:extLst>
          </p:cNvPr>
          <p:cNvSpPr/>
          <p:nvPr/>
        </p:nvSpPr>
        <p:spPr>
          <a:xfrm rot="5400000">
            <a:off x="3588139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1E6F5-8716-E6A8-2100-CCCEE08406EA}"/>
              </a:ext>
            </a:extLst>
          </p:cNvPr>
          <p:cNvSpPr/>
          <p:nvPr/>
        </p:nvSpPr>
        <p:spPr>
          <a:xfrm rot="5400000">
            <a:off x="7423306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5438B4-C745-8366-4112-1B906DF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43" y="0"/>
            <a:ext cx="494944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664DC-1312-FCE5-4484-1E2941BC44C7}"/>
              </a:ext>
            </a:extLst>
          </p:cNvPr>
          <p:cNvSpPr txBox="1"/>
          <p:nvPr/>
        </p:nvSpPr>
        <p:spPr>
          <a:xfrm>
            <a:off x="126459" y="253238"/>
            <a:ext cx="127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A5FE2-0197-E348-F2EA-24E59BFD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63" y="0"/>
            <a:ext cx="483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670-FA42-2965-FF13-34E80E6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8C3-7EC4-578F-8183-07CE73DD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BADS optimizer</a:t>
            </a:r>
          </a:p>
          <a:p>
            <a:r>
              <a:rPr lang="en-US" dirty="0"/>
              <a:t>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591-94B5-B68F-F07C-30A46AF0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Bayesian Adaptive Direct Search (BADS) Optimizer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4666-3F83-D115-7883-951F3E3B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x0 = [0.5 0.5 0.5 0.5]  	% Starting points (multiple starting points 					% were used to avoid local minimums)</a:t>
            </a:r>
          </a:p>
          <a:p>
            <a:r>
              <a:rPr lang="en-US" dirty="0"/>
              <a:t>lb = [0 0 0 0]		% Lower bounds</a:t>
            </a:r>
          </a:p>
          <a:p>
            <a:r>
              <a:rPr lang="en-US" dirty="0"/>
              <a:t>ub = [1 1 1 1]		% Upper bounds</a:t>
            </a:r>
          </a:p>
          <a:p>
            <a:r>
              <a:rPr lang="en-US" dirty="0"/>
              <a:t>plb = [0.5 0.3 0.1 0]	% Plausible lower bounds (was not used due 				% to high variance between subjects)</a:t>
            </a:r>
          </a:p>
          <a:p>
            <a:r>
              <a:rPr lang="en-GB" dirty="0"/>
              <a:t>pub = [1 0.9 0.7 0.6]	% Plausible upper bounds (was not used due 				% to high variance between subjects)</a:t>
            </a:r>
          </a:p>
          <a:p>
            <a:r>
              <a:rPr lang="en-GB" dirty="0"/>
              <a:t>nonbcon = @nonbcon 	% Non-bound constraint function</a:t>
            </a:r>
          </a:p>
          <a:p>
            <a:r>
              <a:rPr lang="en-GB" dirty="0"/>
              <a:t>bads(objective_function, x0, lb, ub, plb, pub, nonbcon)</a:t>
            </a:r>
          </a:p>
        </p:txBody>
      </p:sp>
    </p:spTree>
    <p:extLst>
      <p:ext uri="{BB962C8B-B14F-4D97-AF65-F5344CB8AC3E}">
        <p14:creationId xmlns:p14="http://schemas.microsoft.com/office/powerpoint/2010/main" val="123005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01D0-BA7A-0EF0-58EB-4A8DC6C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CB84-4A0E-1A06-7EB1-991F0C39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2092"/>
          </a:xfrm>
        </p:spPr>
        <p:txBody>
          <a:bodyPr/>
          <a:lstStyle/>
          <a:p>
            <a:r>
              <a:rPr lang="en-US" dirty="0"/>
              <a:t>The function we want our optimizer to minimize.</a:t>
            </a:r>
          </a:p>
          <a:p>
            <a:r>
              <a:rPr lang="en-US" dirty="0"/>
              <a:t>We usually want to minimize cost/loss functions and maximize likelihood functions.</a:t>
            </a:r>
          </a:p>
          <a:p>
            <a:r>
              <a:rPr lang="en-US" dirty="0"/>
              <a:t>Here we used a log-likelihood function but since BADS is a minimizing optimizer we used the negative log-likelihood function.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42F72-F5B1-4CB6-E59F-D52CD746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4045766"/>
            <a:ext cx="10274461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107CC-42DC-80A4-A4D0-60FF34C58ABD}"/>
              </a:ext>
            </a:extLst>
          </p:cNvPr>
          <p:cNvSpPr txBox="1"/>
          <p:nvPr/>
        </p:nvSpPr>
        <p:spPr>
          <a:xfrm>
            <a:off x="1045872" y="4790114"/>
            <a:ext cx="10066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answer (1 or 0)</a:t>
            </a:r>
          </a:p>
          <a:p>
            <a:r>
              <a:rPr lang="en-US" sz="2800" dirty="0"/>
              <a:t>y^ = model prediction (0-1)</a:t>
            </a:r>
          </a:p>
          <a:p>
            <a:r>
              <a:rPr lang="en-US" sz="2800" dirty="0"/>
              <a:t>The closer the model prediction is to the answer the bigger the likelihood, therefore, the higher the negative likelihood.</a:t>
            </a:r>
          </a:p>
        </p:txBody>
      </p:sp>
    </p:spTree>
    <p:extLst>
      <p:ext uri="{BB962C8B-B14F-4D97-AF65-F5344CB8AC3E}">
        <p14:creationId xmlns:p14="http://schemas.microsoft.com/office/powerpoint/2010/main" val="38204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312C-52D8-94B7-9773-7EDEFAB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CE2A-551E-642F-4FC2-EBED21B1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Akaike Information Criterion </a:t>
            </a:r>
            <a:r>
              <a:rPr lang="en-US" dirty="0"/>
              <a:t>(AIC) &amp; </a:t>
            </a:r>
            <a:br>
              <a:rPr lang="en-US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Bayesian Information Criterion</a:t>
            </a:r>
            <a:r>
              <a:rPr lang="en-US" dirty="0"/>
              <a:t> (BIC)</a:t>
            </a:r>
          </a:p>
          <a:p>
            <a:r>
              <a:rPr lang="en-US" dirty="0"/>
              <a:t>k = number of parameters</a:t>
            </a:r>
            <a:br>
              <a:rPr lang="en-US" dirty="0"/>
            </a:br>
            <a:r>
              <a:rPr lang="en-US" dirty="0"/>
              <a:t>n = number of data points</a:t>
            </a:r>
            <a:br>
              <a:rPr lang="en-US" dirty="0"/>
            </a:br>
            <a:r>
              <a:rPr lang="en-US" dirty="0"/>
              <a:t>L^ = likelihood</a:t>
            </a:r>
          </a:p>
          <a:p>
            <a:r>
              <a:rPr lang="en-US" dirty="0"/>
              <a:t>Since ln(n) is greater than 2 if n &gt;= 8, the difference between the two is that BIC punishes a higher number of parameters more than AIC.</a:t>
            </a:r>
          </a:p>
          <a:p>
            <a:r>
              <a:rPr lang="en-US" dirty="0"/>
              <a:t>“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ΔBIC magnitudes between 2 and 6, between 6 and 10 and &gt; 10 are considered positive, strong and very strong evidence (respectively) for the model with the lower BIC value” (Feigin &amp; Baror, 2021).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49A3-843E-F029-325F-6EC9E95E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1673003"/>
            <a:ext cx="3896642" cy="17559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A373EE-480E-DFEE-275C-35B794624C32}"/>
              </a:ext>
            </a:extLst>
          </p:cNvPr>
          <p:cNvSpPr/>
          <p:nvPr/>
        </p:nvSpPr>
        <p:spPr>
          <a:xfrm>
            <a:off x="8154099" y="1828800"/>
            <a:ext cx="369116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BC454-CEAB-9BE6-8B66-B34EC9090F0F}"/>
              </a:ext>
            </a:extLst>
          </p:cNvPr>
          <p:cNvSpPr/>
          <p:nvPr/>
        </p:nvSpPr>
        <p:spPr>
          <a:xfrm>
            <a:off x="8070209" y="2900882"/>
            <a:ext cx="864066" cy="565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2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Multiplicative 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BA940-1A2E-0EB6-C87C-53A27E4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77800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844568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With constraint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Null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A91F9-1FF7-AD7B-BA68-C367EB79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05" y="200025"/>
            <a:ext cx="7934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Minimum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D686-E7EF-310D-9EF7-BAB85DF6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09562"/>
            <a:ext cx="7858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4EB-5506-ECF9-4087-C98AC5BF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 Vs. T1S1 Distinction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BE0E-DE11-A58C-9060-4B25A672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594481" cy="431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2794A-A2D1-7C51-D31F-72E06EE1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5" y="1825626"/>
            <a:ext cx="5021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E318-7128-0F55-472A-8C5265C2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72644"/>
            <a:ext cx="7943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Temporal-only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90CC-74AB-786A-9D6A-7943D69C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05" y="248832"/>
            <a:ext cx="78581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EB9E1-72C3-476B-E7FF-EF1B23D6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523875"/>
            <a:ext cx="78676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682-8674-9E8D-6ED9-1498BB90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5640" cy="1325563"/>
          </a:xfrm>
        </p:spPr>
        <p:txBody>
          <a:bodyPr/>
          <a:lstStyle/>
          <a:p>
            <a:r>
              <a:rPr lang="en-US" dirty="0"/>
              <a:t>Subject 160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014B-4049-9AE8-4962-2CABA5B2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33" y="656431"/>
            <a:ext cx="250507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0E5F5-9B38-AB14-046B-7820FF52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6"/>
            <a:ext cx="5189459" cy="48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BE071-D7B6-EC23-BE88-8DEA6BB98B53}"/>
              </a:ext>
            </a:extLst>
          </p:cNvPr>
          <p:cNvSpPr txBox="1"/>
          <p:nvPr/>
        </p:nvSpPr>
        <p:spPr>
          <a:xfrm>
            <a:off x="7013101" y="490356"/>
            <a:ext cx="324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Assistant Notes:</a:t>
            </a:r>
          </a:p>
          <a:p>
            <a:pPr algn="r" rtl="1"/>
            <a:r>
              <a:rPr lang="en-GB" dirty="0"/>
              <a:t>“</a:t>
            </a:r>
            <a:r>
              <a:rPr lang="he-IL" b="0" i="0" dirty="0">
                <a:solidFill>
                  <a:srgbClr val="1F1F1F"/>
                </a:solidFill>
                <a:effectLst/>
                <a:latin typeface="Google Sans"/>
              </a:rPr>
              <a:t>היה לנבדק הרבה יותר קל לזהות את השינויים המרחביים מאשר את השינויים הטמפורליים.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8A00D-E31D-2AF6-C856-019D167E0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11" y="1690685"/>
            <a:ext cx="53084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Temporal-only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8AB2-A571-1EE9-69C1-6EBD9AF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80" y="694514"/>
            <a:ext cx="8096250" cy="566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02FB-1EE7-C978-68B4-43507A01D81D}"/>
              </a:ext>
            </a:extLst>
          </p:cNvPr>
          <p:cNvSpPr txBox="1"/>
          <p:nvPr/>
        </p:nvSpPr>
        <p:spPr>
          <a:xfrm>
            <a:off x="389106" y="4990289"/>
            <a:ext cx="343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the experiment (?)</a:t>
            </a:r>
          </a:p>
          <a:p>
            <a:r>
              <a:rPr lang="en-US" dirty="0"/>
              <a:t>Less confidence in modal (?) </a:t>
            </a:r>
          </a:p>
          <a:p>
            <a:r>
              <a:rPr lang="en-US" dirty="0"/>
              <a:t>Less experience with modal (?)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6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15CE-779F-C70C-196D-698209BE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and Spatial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4DF4-B188-C402-9B5C-49BAC2FF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4106" cy="398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E8F7F-4712-2B11-F604-23617FF0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39" y="1690687"/>
            <a:ext cx="5229961" cy="4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20A-F694-4EC1-38A1-73AD967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AAE8-70C1-8045-DD97-2C780BE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915"/>
            <a:ext cx="5523689" cy="2863821"/>
          </a:xfrm>
        </p:spPr>
        <p:txBody>
          <a:bodyPr/>
          <a:lstStyle/>
          <a:p>
            <a:r>
              <a:rPr lang="en-GB" dirty="0"/>
              <a:t>First, we aim to find the empty purple cells that best fit the model equation.</a:t>
            </a:r>
          </a:p>
          <a:p>
            <a:r>
              <a:rPr lang="en-GB" dirty="0"/>
              <a:t>Evaluate how well the model can predict the subject’s answers.</a:t>
            </a:r>
          </a:p>
          <a:p>
            <a:r>
              <a:rPr lang="en-GB" dirty="0"/>
              <a:t>Compare the models.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6102-18DD-70C7-CE2E-0A5EC1456C94}"/>
              </a:ext>
            </a:extLst>
          </p:cNvPr>
          <p:cNvSpPr txBox="1"/>
          <p:nvPr/>
        </p:nvSpPr>
        <p:spPr>
          <a:xfrm>
            <a:off x="7629088" y="898442"/>
            <a:ext cx="37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166 as an example: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D2E9-D9A8-BA0C-B0FE-94BF580F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9" y="1544773"/>
            <a:ext cx="5086350" cy="47053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A29FA7-3406-687D-648A-D4DF0EEC758C}"/>
              </a:ext>
            </a:extLst>
          </p:cNvPr>
          <p:cNvSpPr/>
          <p:nvPr/>
        </p:nvSpPr>
        <p:spPr>
          <a:xfrm>
            <a:off x="7461308" y="2191104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21160-C0C8-EC33-F0F4-55B301EABA22}"/>
              </a:ext>
            </a:extLst>
          </p:cNvPr>
          <p:cNvSpPr/>
          <p:nvPr/>
        </p:nvSpPr>
        <p:spPr>
          <a:xfrm rot="16200000">
            <a:off x="5541276" y="4147137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B1B-09D7-AB1B-5BD4-3520209D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66B-A76D-04B0-91FA-C73C46B2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Temporal-Only</a:t>
            </a:r>
          </a:p>
          <a:p>
            <a:r>
              <a:rPr lang="en-US" dirty="0"/>
              <a:t>Spatial-Only</a:t>
            </a:r>
          </a:p>
          <a:p>
            <a:r>
              <a:rPr lang="en-US" dirty="0"/>
              <a:t>*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9F4-03C6-3507-24E8-8EC26C6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(“baseline”)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0F90-406E-8923-331E-E1D53039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2452760"/>
          </a:xfrm>
        </p:spPr>
        <p:txBody>
          <a:bodyPr/>
          <a:lstStyle/>
          <a:p>
            <a:r>
              <a:rPr lang="en-US" dirty="0"/>
              <a:t>1 Parameter</a:t>
            </a:r>
          </a:p>
          <a:p>
            <a:r>
              <a:rPr lang="en-US" dirty="0"/>
              <a:t>Defined as mean(answers)</a:t>
            </a:r>
          </a:p>
          <a:p>
            <a:r>
              <a:rPr lang="en-US" dirty="0"/>
              <a:t>answers = [1, 1, 1, 0, 1, 0, 0]</a:t>
            </a:r>
          </a:p>
          <a:p>
            <a:r>
              <a:rPr lang="en-US" dirty="0"/>
              <a:t>mean(answers) = 0.5714.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A066-A0A7-74A9-97EA-35C6150E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24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sLevelValue * tLevelValue.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929E-3032-DA57-2350-D081000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9" y="1937900"/>
            <a:ext cx="5010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min(sLevelValue, tLevelValue).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B73D-E912-4009-D563-1547DC1F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690688"/>
            <a:ext cx="505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as:</a:t>
            </a:r>
            <a:br>
              <a:rPr lang="en-US" dirty="0"/>
            </a:br>
            <a:r>
              <a:rPr lang="en-US" dirty="0"/>
              <a:t>mean(sLevelValue, tLevelValue).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CA089-C3A6-C04B-A93D-54CAE10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5010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(t1, t2, t3, t4)</a:t>
            </a:r>
          </a:p>
          <a:p>
            <a:r>
              <a:rPr lang="en-US" dirty="0"/>
              <a:t>Defined as: tLevelValue.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EEEB9-01BE-1BDB-541A-6ACAE69B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2" y="1797050"/>
            <a:ext cx="476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712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Google Sans</vt:lpstr>
      <vt:lpstr>source-serif-pro</vt:lpstr>
      <vt:lpstr>Office Theme</vt:lpstr>
      <vt:lpstr>Sense Of Agency Modeling</vt:lpstr>
      <vt:lpstr>T1 Vs. T1S1 Distinction</vt:lpstr>
      <vt:lpstr>Goals</vt:lpstr>
      <vt:lpstr>Models</vt:lpstr>
      <vt:lpstr>Null Model (“baseline”)</vt:lpstr>
      <vt:lpstr>Multiplicative Model</vt:lpstr>
      <vt:lpstr>Minimum Model</vt:lpstr>
      <vt:lpstr>Mean Model</vt:lpstr>
      <vt:lpstr>Temporal-Only Model</vt:lpstr>
      <vt:lpstr>Spatial-Only Model</vt:lpstr>
      <vt:lpstr>Constraint</vt:lpstr>
      <vt:lpstr>PowerPoint Presentation</vt:lpstr>
      <vt:lpstr>Model Evaluation</vt:lpstr>
      <vt:lpstr>Bayesian Adaptive Direct Search (BADS) Optimizer</vt:lpstr>
      <vt:lpstr>Objective Function</vt:lpstr>
      <vt:lpstr>Model Comparison</vt:lpstr>
      <vt:lpstr>Multiplicative  Vs. Multiplicative with constraint</vt:lpstr>
      <vt:lpstr>Multiplicative With constraint  Vs. Null</vt:lpstr>
      <vt:lpstr>Multiplicative  with constraint Vs. Minimum  with constraint</vt:lpstr>
      <vt:lpstr>Multiplicative  with constraint Vs. Mean  with constraint</vt:lpstr>
      <vt:lpstr>Multiplicative  with constraint Vs. Temporal-only  with constraint</vt:lpstr>
      <vt:lpstr>Multiplicative  with constraint Vs. Spatial-only  with constraint</vt:lpstr>
      <vt:lpstr>Subject 160 performance</vt:lpstr>
      <vt:lpstr>Temporal-only with constraint Vs. Spatial-only  with constraint</vt:lpstr>
      <vt:lpstr>Temporal and Spatial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Mashiah</dc:creator>
  <cp:lastModifiedBy>Oz Mashiah</cp:lastModifiedBy>
  <cp:revision>26</cp:revision>
  <dcterms:created xsi:type="dcterms:W3CDTF">2023-11-12T15:37:52Z</dcterms:created>
  <dcterms:modified xsi:type="dcterms:W3CDTF">2023-11-20T12:37:44Z</dcterms:modified>
</cp:coreProperties>
</file>