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2" r:id="rId4"/>
    <p:sldId id="263" r:id="rId5"/>
    <p:sldId id="270" r:id="rId6"/>
    <p:sldId id="275" r:id="rId7"/>
    <p:sldId id="264" r:id="rId8"/>
    <p:sldId id="267" r:id="rId9"/>
    <p:sldId id="268" r:id="rId10"/>
    <p:sldId id="265" r:id="rId11"/>
    <p:sldId id="276" r:id="rId12"/>
    <p:sldId id="278" r:id="rId13"/>
    <p:sldId id="279" r:id="rId14"/>
    <p:sldId id="277" r:id="rId15"/>
    <p:sldId id="280" r:id="rId16"/>
    <p:sldId id="281" r:id="rId17"/>
    <p:sldId id="271" r:id="rId18"/>
    <p:sldId id="272" r:id="rId19"/>
    <p:sldId id="273" r:id="rId20"/>
    <p:sldId id="274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FAEF4-2067-42C4-82D4-E4368676AAAD}" v="414" dt="2023-04-12T21:13:23.044"/>
    <p1510:client id="{EE6F10EF-2358-4830-8400-2C01E18DEF34}" v="79" dt="2023-04-12T07:45:08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1ACF7-C66E-41C3-9257-9B0827EB163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6660DC-D93B-4895-B3CE-8D01A9C15B94}">
      <dgm:prSet/>
      <dgm:spPr/>
      <dgm:t>
        <a:bodyPr/>
        <a:lstStyle/>
        <a:p>
          <a:r>
            <a:rPr lang="en-US"/>
            <a:t>WebCam</a:t>
          </a:r>
        </a:p>
      </dgm:t>
    </dgm:pt>
    <dgm:pt modelId="{5145F9B3-A73D-40A2-888D-1F43EA7FEAF6}" type="parTrans" cxnId="{CE3DFE68-55CC-4948-A0D2-E7ED16798FDD}">
      <dgm:prSet/>
      <dgm:spPr/>
      <dgm:t>
        <a:bodyPr/>
        <a:lstStyle/>
        <a:p>
          <a:endParaRPr lang="en-US"/>
        </a:p>
      </dgm:t>
    </dgm:pt>
    <dgm:pt modelId="{2083D6CA-EF03-4743-917D-B45A859F7C8F}" type="sibTrans" cxnId="{CE3DFE68-55CC-4948-A0D2-E7ED16798FDD}">
      <dgm:prSet/>
      <dgm:spPr/>
      <dgm:t>
        <a:bodyPr/>
        <a:lstStyle/>
        <a:p>
          <a:endParaRPr lang="en-US"/>
        </a:p>
      </dgm:t>
    </dgm:pt>
    <dgm:pt modelId="{CB3C9614-D44B-4ADB-AB82-20541B85CD13}">
      <dgm:prSet/>
      <dgm:spPr/>
      <dgm:t>
        <a:bodyPr/>
        <a:lstStyle/>
        <a:p>
          <a:r>
            <a:rPr lang="en-US"/>
            <a:t>Pretrained Facial Detection</a:t>
          </a:r>
        </a:p>
      </dgm:t>
    </dgm:pt>
    <dgm:pt modelId="{BF4D1B6E-F92E-4BAA-BAF2-02A3B9060C1B}" type="parTrans" cxnId="{F80BD361-599E-4543-9B2A-B605A3BC9ECA}">
      <dgm:prSet/>
      <dgm:spPr/>
      <dgm:t>
        <a:bodyPr/>
        <a:lstStyle/>
        <a:p>
          <a:endParaRPr lang="en-US"/>
        </a:p>
      </dgm:t>
    </dgm:pt>
    <dgm:pt modelId="{950F2803-B7AC-4689-9B2E-6D4FE11D4052}" type="sibTrans" cxnId="{F80BD361-599E-4543-9B2A-B605A3BC9ECA}">
      <dgm:prSet/>
      <dgm:spPr/>
      <dgm:t>
        <a:bodyPr/>
        <a:lstStyle/>
        <a:p>
          <a:endParaRPr lang="en-US"/>
        </a:p>
      </dgm:t>
    </dgm:pt>
    <dgm:pt modelId="{87EA82BD-7D90-4C22-BD90-0AA64BC7DF73}">
      <dgm:prSet/>
      <dgm:spPr/>
      <dgm:t>
        <a:bodyPr/>
        <a:lstStyle/>
        <a:p>
          <a:r>
            <a:rPr lang="en-US"/>
            <a:t>Convolutional Neural Net</a:t>
          </a:r>
        </a:p>
      </dgm:t>
    </dgm:pt>
    <dgm:pt modelId="{6A7C42BE-B5B2-488A-AA26-7312B252A7EF}" type="parTrans" cxnId="{46D42589-340D-4869-AD96-88E8F545E1C9}">
      <dgm:prSet/>
      <dgm:spPr/>
      <dgm:t>
        <a:bodyPr/>
        <a:lstStyle/>
        <a:p>
          <a:endParaRPr lang="en-US"/>
        </a:p>
      </dgm:t>
    </dgm:pt>
    <dgm:pt modelId="{AB8EB3F7-094B-4517-9F1C-17210FE631FF}" type="sibTrans" cxnId="{46D42589-340D-4869-AD96-88E8F545E1C9}">
      <dgm:prSet/>
      <dgm:spPr/>
      <dgm:t>
        <a:bodyPr/>
        <a:lstStyle/>
        <a:p>
          <a:endParaRPr lang="en-US"/>
        </a:p>
      </dgm:t>
    </dgm:pt>
    <dgm:pt modelId="{A5662334-9937-4AA9-B2DB-315A37F00164}" type="pres">
      <dgm:prSet presAssocID="{C1B1ACF7-C66E-41C3-9257-9B0827EB163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516C6E-F84D-46C5-B6BF-F4DA98753ADB}" type="pres">
      <dgm:prSet presAssocID="{6B6660DC-D93B-4895-B3CE-8D01A9C15B94}" presName="hierRoot1" presStyleCnt="0"/>
      <dgm:spPr/>
    </dgm:pt>
    <dgm:pt modelId="{7E4537F9-FC74-49A2-955A-515DDBF9E274}" type="pres">
      <dgm:prSet presAssocID="{6B6660DC-D93B-4895-B3CE-8D01A9C15B94}" presName="composite" presStyleCnt="0"/>
      <dgm:spPr/>
    </dgm:pt>
    <dgm:pt modelId="{879E6328-7FDE-40A7-858B-7C1B6ECF80E6}" type="pres">
      <dgm:prSet presAssocID="{6B6660DC-D93B-4895-B3CE-8D01A9C15B94}" presName="background" presStyleLbl="node0" presStyleIdx="0" presStyleCnt="3"/>
      <dgm:spPr/>
    </dgm:pt>
    <dgm:pt modelId="{C02144ED-9FE2-4E64-870B-0C4979A9FB8E}" type="pres">
      <dgm:prSet presAssocID="{6B6660DC-D93B-4895-B3CE-8D01A9C15B94}" presName="text" presStyleLbl="fgAcc0" presStyleIdx="0" presStyleCnt="3">
        <dgm:presLayoutVars>
          <dgm:chPref val="3"/>
        </dgm:presLayoutVars>
      </dgm:prSet>
      <dgm:spPr/>
    </dgm:pt>
    <dgm:pt modelId="{15DBEF22-CA40-4BCA-8DC0-F7FF467B2008}" type="pres">
      <dgm:prSet presAssocID="{6B6660DC-D93B-4895-B3CE-8D01A9C15B94}" presName="hierChild2" presStyleCnt="0"/>
      <dgm:spPr/>
    </dgm:pt>
    <dgm:pt modelId="{00FE5A05-2F62-40E5-8DAE-9C5D79D9BCBB}" type="pres">
      <dgm:prSet presAssocID="{CB3C9614-D44B-4ADB-AB82-20541B85CD13}" presName="hierRoot1" presStyleCnt="0"/>
      <dgm:spPr/>
    </dgm:pt>
    <dgm:pt modelId="{E67E1300-0D5F-4177-A786-4A91F763C9A7}" type="pres">
      <dgm:prSet presAssocID="{CB3C9614-D44B-4ADB-AB82-20541B85CD13}" presName="composite" presStyleCnt="0"/>
      <dgm:spPr/>
    </dgm:pt>
    <dgm:pt modelId="{AF5E4A6B-52FF-48F6-940D-2F90859B4EC9}" type="pres">
      <dgm:prSet presAssocID="{CB3C9614-D44B-4ADB-AB82-20541B85CD13}" presName="background" presStyleLbl="node0" presStyleIdx="1" presStyleCnt="3"/>
      <dgm:spPr/>
    </dgm:pt>
    <dgm:pt modelId="{3DAEB24B-35BF-49CA-BB1E-B729CB89163D}" type="pres">
      <dgm:prSet presAssocID="{CB3C9614-D44B-4ADB-AB82-20541B85CD13}" presName="text" presStyleLbl="fgAcc0" presStyleIdx="1" presStyleCnt="3">
        <dgm:presLayoutVars>
          <dgm:chPref val="3"/>
        </dgm:presLayoutVars>
      </dgm:prSet>
      <dgm:spPr/>
    </dgm:pt>
    <dgm:pt modelId="{F1DF30E2-149C-45E2-9B29-77BE14F352CC}" type="pres">
      <dgm:prSet presAssocID="{CB3C9614-D44B-4ADB-AB82-20541B85CD13}" presName="hierChild2" presStyleCnt="0"/>
      <dgm:spPr/>
    </dgm:pt>
    <dgm:pt modelId="{F765D426-52BA-47F8-8C58-4123C7648674}" type="pres">
      <dgm:prSet presAssocID="{87EA82BD-7D90-4C22-BD90-0AA64BC7DF73}" presName="hierRoot1" presStyleCnt="0"/>
      <dgm:spPr/>
    </dgm:pt>
    <dgm:pt modelId="{42A0D844-DE01-4363-A099-BF042F3B567E}" type="pres">
      <dgm:prSet presAssocID="{87EA82BD-7D90-4C22-BD90-0AA64BC7DF73}" presName="composite" presStyleCnt="0"/>
      <dgm:spPr/>
    </dgm:pt>
    <dgm:pt modelId="{B6AE9669-93D0-4F7A-A476-E62DE13B8F21}" type="pres">
      <dgm:prSet presAssocID="{87EA82BD-7D90-4C22-BD90-0AA64BC7DF73}" presName="background" presStyleLbl="node0" presStyleIdx="2" presStyleCnt="3"/>
      <dgm:spPr/>
    </dgm:pt>
    <dgm:pt modelId="{64F94B91-8091-4565-A209-EA71F8835F64}" type="pres">
      <dgm:prSet presAssocID="{87EA82BD-7D90-4C22-BD90-0AA64BC7DF73}" presName="text" presStyleLbl="fgAcc0" presStyleIdx="2" presStyleCnt="3">
        <dgm:presLayoutVars>
          <dgm:chPref val="3"/>
        </dgm:presLayoutVars>
      </dgm:prSet>
      <dgm:spPr/>
    </dgm:pt>
    <dgm:pt modelId="{02D155AE-B046-49E0-9E82-BD7744ADBB05}" type="pres">
      <dgm:prSet presAssocID="{87EA82BD-7D90-4C22-BD90-0AA64BC7DF73}" presName="hierChild2" presStyleCnt="0"/>
      <dgm:spPr/>
    </dgm:pt>
  </dgm:ptLst>
  <dgm:cxnLst>
    <dgm:cxn modelId="{D2095B3D-610B-4661-947F-C5222C3A4221}" type="presOf" srcId="{C1B1ACF7-C66E-41C3-9257-9B0827EB1637}" destId="{A5662334-9937-4AA9-B2DB-315A37F00164}" srcOrd="0" destOrd="0" presId="urn:microsoft.com/office/officeart/2005/8/layout/hierarchy1"/>
    <dgm:cxn modelId="{F80BD361-599E-4543-9B2A-B605A3BC9ECA}" srcId="{C1B1ACF7-C66E-41C3-9257-9B0827EB1637}" destId="{CB3C9614-D44B-4ADB-AB82-20541B85CD13}" srcOrd="1" destOrd="0" parTransId="{BF4D1B6E-F92E-4BAA-BAF2-02A3B9060C1B}" sibTransId="{950F2803-B7AC-4689-9B2E-6D4FE11D4052}"/>
    <dgm:cxn modelId="{CE3DFE68-55CC-4948-A0D2-E7ED16798FDD}" srcId="{C1B1ACF7-C66E-41C3-9257-9B0827EB1637}" destId="{6B6660DC-D93B-4895-B3CE-8D01A9C15B94}" srcOrd="0" destOrd="0" parTransId="{5145F9B3-A73D-40A2-888D-1F43EA7FEAF6}" sibTransId="{2083D6CA-EF03-4743-917D-B45A859F7C8F}"/>
    <dgm:cxn modelId="{46D42589-340D-4869-AD96-88E8F545E1C9}" srcId="{C1B1ACF7-C66E-41C3-9257-9B0827EB1637}" destId="{87EA82BD-7D90-4C22-BD90-0AA64BC7DF73}" srcOrd="2" destOrd="0" parTransId="{6A7C42BE-B5B2-488A-AA26-7312B252A7EF}" sibTransId="{AB8EB3F7-094B-4517-9F1C-17210FE631FF}"/>
    <dgm:cxn modelId="{20447A8C-5321-4936-B0D3-3E84092075B4}" type="presOf" srcId="{87EA82BD-7D90-4C22-BD90-0AA64BC7DF73}" destId="{64F94B91-8091-4565-A209-EA71F8835F64}" srcOrd="0" destOrd="0" presId="urn:microsoft.com/office/officeart/2005/8/layout/hierarchy1"/>
    <dgm:cxn modelId="{B5C212AF-46D5-4041-A5AD-0CC398596515}" type="presOf" srcId="{CB3C9614-D44B-4ADB-AB82-20541B85CD13}" destId="{3DAEB24B-35BF-49CA-BB1E-B729CB89163D}" srcOrd="0" destOrd="0" presId="urn:microsoft.com/office/officeart/2005/8/layout/hierarchy1"/>
    <dgm:cxn modelId="{29BE80F0-B447-44A9-AF5E-130167CC9790}" type="presOf" srcId="{6B6660DC-D93B-4895-B3CE-8D01A9C15B94}" destId="{C02144ED-9FE2-4E64-870B-0C4979A9FB8E}" srcOrd="0" destOrd="0" presId="urn:microsoft.com/office/officeart/2005/8/layout/hierarchy1"/>
    <dgm:cxn modelId="{9F460703-9933-4BFF-8299-3444D63BFF5A}" type="presParOf" srcId="{A5662334-9937-4AA9-B2DB-315A37F00164}" destId="{CB516C6E-F84D-46C5-B6BF-F4DA98753ADB}" srcOrd="0" destOrd="0" presId="urn:microsoft.com/office/officeart/2005/8/layout/hierarchy1"/>
    <dgm:cxn modelId="{929A5E01-1126-4392-9822-FFC9E95BDF55}" type="presParOf" srcId="{CB516C6E-F84D-46C5-B6BF-F4DA98753ADB}" destId="{7E4537F9-FC74-49A2-955A-515DDBF9E274}" srcOrd="0" destOrd="0" presId="urn:microsoft.com/office/officeart/2005/8/layout/hierarchy1"/>
    <dgm:cxn modelId="{D0EE2963-B7F3-4DEC-BC67-F5C60F856AC6}" type="presParOf" srcId="{7E4537F9-FC74-49A2-955A-515DDBF9E274}" destId="{879E6328-7FDE-40A7-858B-7C1B6ECF80E6}" srcOrd="0" destOrd="0" presId="urn:microsoft.com/office/officeart/2005/8/layout/hierarchy1"/>
    <dgm:cxn modelId="{45D34B49-1FD5-4DCD-BC47-E697A22CDB6C}" type="presParOf" srcId="{7E4537F9-FC74-49A2-955A-515DDBF9E274}" destId="{C02144ED-9FE2-4E64-870B-0C4979A9FB8E}" srcOrd="1" destOrd="0" presId="urn:microsoft.com/office/officeart/2005/8/layout/hierarchy1"/>
    <dgm:cxn modelId="{48359C83-FFFC-4887-8A4D-B9AB02D5A8C7}" type="presParOf" srcId="{CB516C6E-F84D-46C5-B6BF-F4DA98753ADB}" destId="{15DBEF22-CA40-4BCA-8DC0-F7FF467B2008}" srcOrd="1" destOrd="0" presId="urn:microsoft.com/office/officeart/2005/8/layout/hierarchy1"/>
    <dgm:cxn modelId="{CEFB6BA5-BF45-47B3-A868-EC6E0B1F11F9}" type="presParOf" srcId="{A5662334-9937-4AA9-B2DB-315A37F00164}" destId="{00FE5A05-2F62-40E5-8DAE-9C5D79D9BCBB}" srcOrd="1" destOrd="0" presId="urn:microsoft.com/office/officeart/2005/8/layout/hierarchy1"/>
    <dgm:cxn modelId="{6C564976-3D9C-4DCC-B56E-51F9CE19BF66}" type="presParOf" srcId="{00FE5A05-2F62-40E5-8DAE-9C5D79D9BCBB}" destId="{E67E1300-0D5F-4177-A786-4A91F763C9A7}" srcOrd="0" destOrd="0" presId="urn:microsoft.com/office/officeart/2005/8/layout/hierarchy1"/>
    <dgm:cxn modelId="{436069B1-D8BC-4201-AA4B-4D0DEFC824BE}" type="presParOf" srcId="{E67E1300-0D5F-4177-A786-4A91F763C9A7}" destId="{AF5E4A6B-52FF-48F6-940D-2F90859B4EC9}" srcOrd="0" destOrd="0" presId="urn:microsoft.com/office/officeart/2005/8/layout/hierarchy1"/>
    <dgm:cxn modelId="{EC601E59-82D4-4FB6-A483-6EBE6B978B61}" type="presParOf" srcId="{E67E1300-0D5F-4177-A786-4A91F763C9A7}" destId="{3DAEB24B-35BF-49CA-BB1E-B729CB89163D}" srcOrd="1" destOrd="0" presId="urn:microsoft.com/office/officeart/2005/8/layout/hierarchy1"/>
    <dgm:cxn modelId="{0285FC3C-9192-40FD-996C-5D690EEC86CA}" type="presParOf" srcId="{00FE5A05-2F62-40E5-8DAE-9C5D79D9BCBB}" destId="{F1DF30E2-149C-45E2-9B29-77BE14F352CC}" srcOrd="1" destOrd="0" presId="urn:microsoft.com/office/officeart/2005/8/layout/hierarchy1"/>
    <dgm:cxn modelId="{C5551474-A7D6-4214-A066-CF00C9A37415}" type="presParOf" srcId="{A5662334-9937-4AA9-B2DB-315A37F00164}" destId="{F765D426-52BA-47F8-8C58-4123C7648674}" srcOrd="2" destOrd="0" presId="urn:microsoft.com/office/officeart/2005/8/layout/hierarchy1"/>
    <dgm:cxn modelId="{4E8C7C4D-CB97-48F2-9F97-CC7AC0AF75E1}" type="presParOf" srcId="{F765D426-52BA-47F8-8C58-4123C7648674}" destId="{42A0D844-DE01-4363-A099-BF042F3B567E}" srcOrd="0" destOrd="0" presId="urn:microsoft.com/office/officeart/2005/8/layout/hierarchy1"/>
    <dgm:cxn modelId="{F5D5B503-ABB4-48F0-936C-4B9665B0D3D6}" type="presParOf" srcId="{42A0D844-DE01-4363-A099-BF042F3B567E}" destId="{B6AE9669-93D0-4F7A-A476-E62DE13B8F21}" srcOrd="0" destOrd="0" presId="urn:microsoft.com/office/officeart/2005/8/layout/hierarchy1"/>
    <dgm:cxn modelId="{EDCAEA12-0A0D-4F6B-AED8-85854BB75D05}" type="presParOf" srcId="{42A0D844-DE01-4363-A099-BF042F3B567E}" destId="{64F94B91-8091-4565-A209-EA71F8835F64}" srcOrd="1" destOrd="0" presId="urn:microsoft.com/office/officeart/2005/8/layout/hierarchy1"/>
    <dgm:cxn modelId="{2A5A1800-7D37-42A8-AB88-A9AADEB1334C}" type="presParOf" srcId="{F765D426-52BA-47F8-8C58-4123C7648674}" destId="{02D155AE-B046-49E0-9E82-BD7744ADBB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E6328-7FDE-40A7-858B-7C1B6ECF80E6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144ED-9FE2-4E64-870B-0C4979A9FB8E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WebCam</a:t>
          </a:r>
        </a:p>
      </dsp:txBody>
      <dsp:txXfrm>
        <a:off x="398656" y="1088253"/>
        <a:ext cx="2959127" cy="1837317"/>
      </dsp:txXfrm>
    </dsp:sp>
    <dsp:sp modelId="{AF5E4A6B-52FF-48F6-940D-2F90859B4EC9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EB24B-35BF-49CA-BB1E-B729CB89163D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Pretrained Facial Detection</a:t>
          </a:r>
        </a:p>
      </dsp:txBody>
      <dsp:txXfrm>
        <a:off x="4155097" y="1088253"/>
        <a:ext cx="2959127" cy="1837317"/>
      </dsp:txXfrm>
    </dsp:sp>
    <dsp:sp modelId="{B6AE9669-93D0-4F7A-A476-E62DE13B8F21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94B91-8091-4565-A209-EA71F8835F64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Convolutional Neural Net</a:t>
          </a:r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zair-Rahman/INFT-Final-Project-Object-Detection" TargetMode="External"/><Relationship Id="rId2" Type="http://schemas.openxmlformats.org/officeDocument/2006/relationships/hyperlink" Target="https://www.kaggle.com/datasets/andrewmvd/face-mask-dete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facemask">
            <a:extLst>
              <a:ext uri="{FF2B5EF4-FFF2-40B4-BE49-F238E27FC236}">
                <a16:creationId xmlns:a16="http://schemas.microsoft.com/office/drawing/2014/main" id="{1F3B9090-9DB8-24B6-1505-4F5D00A3F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  <a:cs typeface="Calibri Light"/>
              </a:rPr>
              <a:t>Face Mask Detection</a:t>
            </a: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Rhichard Koh, Ozair Rahman, Caleb McAnuff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Magnifying glass showing decling performance">
            <a:extLst>
              <a:ext uri="{FF2B5EF4-FFF2-40B4-BE49-F238E27FC236}">
                <a16:creationId xmlns:a16="http://schemas.microsoft.com/office/drawing/2014/main" id="{D28C571F-7640-99FE-AF45-5282F2FB6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2" t="21371" r="2745" b="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4A49B-4661-1D8D-254E-4A342C83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Performance Metric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67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C2800-CCBA-C9D4-D20D-63D599FA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5011"/>
            <a:ext cx="3629555" cy="1889135"/>
          </a:xfrm>
        </p:spPr>
        <p:txBody>
          <a:bodyPr anchor="b">
            <a:normAutofit/>
          </a:bodyPr>
          <a:lstStyle/>
          <a:p>
            <a:r>
              <a:rPr lang="en-US" sz="3700">
                <a:cs typeface="Calibri Light"/>
              </a:rPr>
              <a:t>Hyperparameter Tuning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A30461-2CE1-E9F1-FCAB-74473EF0D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780" y="1371939"/>
            <a:ext cx="5953300" cy="428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75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C2800-CCBA-C9D4-D20D-63D599FA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5011"/>
            <a:ext cx="3629555" cy="1889135"/>
          </a:xfrm>
        </p:spPr>
        <p:txBody>
          <a:bodyPr anchor="b">
            <a:normAutofit/>
          </a:bodyPr>
          <a:lstStyle/>
          <a:p>
            <a:r>
              <a:rPr lang="en-US" sz="3700" dirty="0">
                <a:cs typeface="Calibri Light"/>
              </a:rPr>
              <a:t>VGG-19</a:t>
            </a:r>
            <a:br>
              <a:rPr lang="en-US" sz="3700" dirty="0">
                <a:cs typeface="Calibri Light"/>
              </a:rPr>
            </a:br>
            <a:r>
              <a:rPr lang="en-US" sz="3700" dirty="0">
                <a:cs typeface="Calibri Light"/>
              </a:rPr>
              <a:t>Confusion Matrix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982E6E06-5E75-4BA9-7C5D-F5F77DEB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046" y="1255982"/>
            <a:ext cx="6071179" cy="434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265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C2800-CCBA-C9D4-D20D-63D599FA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5011"/>
            <a:ext cx="3629555" cy="1889135"/>
          </a:xfrm>
        </p:spPr>
        <p:txBody>
          <a:bodyPr anchor="b">
            <a:normAutofit/>
          </a:bodyPr>
          <a:lstStyle/>
          <a:p>
            <a:r>
              <a:rPr lang="en-US" sz="3700" dirty="0">
                <a:cs typeface="Calibri Light"/>
              </a:rPr>
              <a:t>VGG-19</a:t>
            </a:r>
            <a:br>
              <a:rPr lang="en-US" sz="3700" dirty="0">
                <a:cs typeface="Calibri Light"/>
              </a:rPr>
            </a:br>
            <a:r>
              <a:rPr lang="en-US" sz="3700" dirty="0">
                <a:cs typeface="Calibri Light"/>
              </a:rPr>
              <a:t>Classification Report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E1455-BE83-E798-2243-5FDEA4255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507" y="2303451"/>
            <a:ext cx="6354385" cy="278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39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C2800-CCBA-C9D4-D20D-63D599FA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5011"/>
            <a:ext cx="3629555" cy="1889135"/>
          </a:xfrm>
        </p:spPr>
        <p:txBody>
          <a:bodyPr anchor="b">
            <a:normAutofit/>
          </a:bodyPr>
          <a:lstStyle/>
          <a:p>
            <a:r>
              <a:rPr lang="en-US" sz="3700">
                <a:cs typeface="Calibri Light"/>
              </a:rPr>
              <a:t>Hyperparameter Tuning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E44B0A-5B95-D3E5-2DE6-13C40D3D6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649" y="1295703"/>
            <a:ext cx="5924116" cy="426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73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C2800-CCBA-C9D4-D20D-63D599FA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5011"/>
            <a:ext cx="3629555" cy="1889135"/>
          </a:xfrm>
        </p:spPr>
        <p:txBody>
          <a:bodyPr anchor="b">
            <a:normAutofit/>
          </a:bodyPr>
          <a:lstStyle/>
          <a:p>
            <a:r>
              <a:rPr lang="en-US" sz="3700" dirty="0">
                <a:cs typeface="Calibri Light"/>
              </a:rPr>
              <a:t>InceptionV3</a:t>
            </a:r>
            <a:br>
              <a:rPr lang="en-US" sz="3700" dirty="0">
                <a:cs typeface="Calibri Light"/>
              </a:rPr>
            </a:br>
            <a:r>
              <a:rPr lang="en-US" sz="3700" dirty="0">
                <a:cs typeface="Calibri Light"/>
              </a:rPr>
              <a:t>Confusion Matrix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DFA6073-A52E-EC6E-477A-339AACC9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063" y="1353259"/>
            <a:ext cx="5799397" cy="415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7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C2800-CCBA-C9D4-D20D-63D599FA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5011"/>
            <a:ext cx="3629555" cy="1889135"/>
          </a:xfrm>
        </p:spPr>
        <p:txBody>
          <a:bodyPr anchor="b">
            <a:normAutofit/>
          </a:bodyPr>
          <a:lstStyle/>
          <a:p>
            <a:r>
              <a:rPr lang="en-US" sz="3700" dirty="0">
                <a:cs typeface="Calibri Light"/>
              </a:rPr>
              <a:t>InceptionV3</a:t>
            </a:r>
            <a:br>
              <a:rPr lang="en-US" sz="3700" dirty="0">
                <a:cs typeface="Calibri Light"/>
              </a:rPr>
            </a:br>
            <a:r>
              <a:rPr lang="en-US" sz="3700" dirty="0">
                <a:cs typeface="Calibri Light"/>
              </a:rPr>
              <a:t>Classification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4FC2D-DB03-76A2-E8D8-08A77A097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565" y="2020485"/>
            <a:ext cx="6905340" cy="300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24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C2800-CCBA-C9D4-D20D-63D599FA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5011"/>
            <a:ext cx="3629555" cy="1889135"/>
          </a:xfrm>
        </p:spPr>
        <p:txBody>
          <a:bodyPr anchor="b">
            <a:normAutofit/>
          </a:bodyPr>
          <a:lstStyle/>
          <a:p>
            <a:r>
              <a:rPr lang="en-US" sz="3700">
                <a:cs typeface="Calibri Light"/>
              </a:rPr>
              <a:t>Hyperparameter Tuning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1FC33FE-D834-5082-ED72-5A593A6A8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778" y="1203291"/>
            <a:ext cx="6180744" cy="445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139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C2800-CCBA-C9D4-D20D-63D599FA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5011"/>
            <a:ext cx="3629555" cy="1889135"/>
          </a:xfrm>
        </p:spPr>
        <p:txBody>
          <a:bodyPr anchor="b">
            <a:normAutofit/>
          </a:bodyPr>
          <a:lstStyle/>
          <a:p>
            <a:r>
              <a:rPr lang="en-US" sz="3700">
                <a:cs typeface="Calibri Light"/>
              </a:rPr>
              <a:t>Hyperparameter Tuning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374FFF8-390A-58EF-CB89-B77E9DE26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87" y="1144589"/>
            <a:ext cx="6041784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145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C2800-CCBA-C9D4-D20D-63D599FA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5011"/>
            <a:ext cx="3629555" cy="1889135"/>
          </a:xfrm>
        </p:spPr>
        <p:txBody>
          <a:bodyPr anchor="b">
            <a:normAutofit/>
          </a:bodyPr>
          <a:lstStyle/>
          <a:p>
            <a:r>
              <a:rPr lang="en-US" sz="3700" dirty="0">
                <a:cs typeface="Calibri Light"/>
              </a:rPr>
              <a:t>Hyperparameter Tuning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24D36A1-B6A3-1083-24B5-4758CBDA9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87" y="1144589"/>
            <a:ext cx="6280169" cy="452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80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4A49B-4661-1D8D-254E-4A342C83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Inference Process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736019C4-6C8E-441A-1A38-065F6573C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53706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93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person, spectacles&#10;&#10;Description automatically generated">
            <a:extLst>
              <a:ext uri="{FF2B5EF4-FFF2-40B4-BE49-F238E27FC236}">
                <a16:creationId xmlns:a16="http://schemas.microsoft.com/office/drawing/2014/main" id="{51295692-E872-12A2-E475-50224C6212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491" b="1825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6D18DA-C1F4-E028-7081-821A0E82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cs typeface="Calibri Light"/>
              </a:rPr>
              <a:t>Demonstration</a:t>
            </a:r>
            <a:endParaRPr lang="en-US" sz="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CEEC71-BCC3-B394-790B-C83EE95D1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07636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14A49B-4661-1D8D-254E-4A342C83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cs typeface="Calibri Light"/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BF14-472E-F43A-2A08-BFB3B9493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2000" dirty="0">
                <a:ea typeface="+mn-lt"/>
                <a:cs typeface="+mn-lt"/>
                <a:hlinkClick r:id="rId2"/>
              </a:rPr>
              <a:t>https://www.kaggle.com/datasets/andrewmvd/face-mask-detection</a:t>
            </a:r>
            <a:endParaRPr lang="en-US" sz="2000">
              <a:solidFill>
                <a:srgbClr val="44546A"/>
              </a:solidFill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  <a:hlinkClick r:id="rId3"/>
              </a:rPr>
              <a:t>https://github.com/Ozair-Rahman/INFT-Final-Project-Object-Detection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solidFill>
                <a:srgbClr val="000000"/>
              </a:solidFill>
              <a:cs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594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7C4C9984-D6E6-3FF4-8D88-880A56EC2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5" r="20025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14A49B-4661-1D8D-254E-4A342C83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Dataset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A109875-1621-4AAF-39FA-7AB145F5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4018143"/>
            <a:ext cx="5674105" cy="2129599"/>
          </a:xfrm>
          <a:noFill/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cs typeface="Calibri"/>
              </a:rPr>
              <a:t>Face Mask Detection Dataset [Kaggle]</a:t>
            </a:r>
          </a:p>
          <a:p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398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3853755-6419-ECDE-5D59-ADD11B596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8" r="1077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4A49B-4661-1D8D-254E-4A342C83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00637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14A49B-4661-1D8D-254E-4A342C83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Data preprocessing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499623D-1318-74EF-14D6-0C6521F28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84" y="2050595"/>
            <a:ext cx="2617365" cy="261736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145B492-8EE7-8B34-1E5A-552B06E4A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71" y="2074130"/>
            <a:ext cx="2617365" cy="2617365"/>
          </a:xfrm>
          <a:prstGeom prst="rect">
            <a:avLst/>
          </a:prstGeom>
        </p:spPr>
      </p:pic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4344A1A5-99F2-97EC-B30A-87548B03D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Image zoom, shear and flips are applied to the images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936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CDA46DA-187F-EA70-BFE8-B80472DA5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45" r="2345" b="-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B5C24-70FD-9709-5F92-A43924C4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67936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4A49B-4661-1D8D-254E-4A342C83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Building</a:t>
            </a:r>
          </a:p>
        </p:txBody>
      </p:sp>
      <p:sp>
        <p:nvSpPr>
          <p:cNvPr id="39" name="Content Placeholder 25">
            <a:extLst>
              <a:ext uri="{FF2B5EF4-FFF2-40B4-BE49-F238E27FC236}">
                <a16:creationId xmlns:a16="http://schemas.microsoft.com/office/drawing/2014/main" id="{2E3A1B73-B646-E401-4127-0CBDC66E9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Convolutional Neural Network</a:t>
            </a: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C4B1C25-9D5E-6815-4670-BFD80883E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60" y="2633472"/>
            <a:ext cx="10626231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5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3">
            <a:extLst>
              <a:ext uri="{FF2B5EF4-FFF2-40B4-BE49-F238E27FC236}">
                <a16:creationId xmlns:a16="http://schemas.microsoft.com/office/drawing/2014/main" id="{A061BA2E-A388-41C5-B73A-B0FEB6B10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Blue and red abstract 3D patterns">
            <a:extLst>
              <a:ext uri="{FF2B5EF4-FFF2-40B4-BE49-F238E27FC236}">
                <a16:creationId xmlns:a16="http://schemas.microsoft.com/office/drawing/2014/main" id="{9BAD9385-5B0C-7F7E-1079-CAC6CA4F5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16" r="21296" b="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B03FAC6-CEDB-8967-E17E-C611C1597F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6" r="9376"/>
          <a:stretch/>
        </p:blipFill>
        <p:spPr>
          <a:xfrm>
            <a:off x="6094476" y="10"/>
            <a:ext cx="6094477" cy="6857990"/>
          </a:xfrm>
          <a:prstGeom prst="rect">
            <a:avLst/>
          </a:prstGeom>
        </p:spPr>
      </p:pic>
      <p:sp>
        <p:nvSpPr>
          <p:cNvPr id="50" name="Rectangle 45">
            <a:extLst>
              <a:ext uri="{FF2B5EF4-FFF2-40B4-BE49-F238E27FC236}">
                <a16:creationId xmlns:a16="http://schemas.microsoft.com/office/drawing/2014/main" id="{76E192A2-3ED3-4081-8A86-A22B51141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152902" y="-1181101"/>
            <a:ext cx="3886200" cy="12192001"/>
          </a:xfrm>
          <a:prstGeom prst="rect">
            <a:avLst/>
          </a:prstGeom>
          <a:gradFill>
            <a:gsLst>
              <a:gs pos="41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4A49B-4661-1D8D-254E-4A342C83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999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VGG19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575039"/>
            <a:ext cx="97840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BF14-472E-F43A-2A08-BFB3B9493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52" y="5624945"/>
            <a:ext cx="907999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Very Deep Convolutional  Networks for Large-scale Image Recognition (19 layers)</a:t>
            </a:r>
          </a:p>
        </p:txBody>
      </p:sp>
    </p:spTree>
    <p:extLst>
      <p:ext uri="{BB962C8B-B14F-4D97-AF65-F5344CB8AC3E}">
        <p14:creationId xmlns:p14="http://schemas.microsoft.com/office/powerpoint/2010/main" val="148834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4A49B-4661-1D8D-254E-4A342C83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InceptionV3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9FF0738-A1CE-7E1A-329F-52679818D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226" y="1966293"/>
            <a:ext cx="1092554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1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116</Words>
  <Application>Microsoft Office PowerPoint</Application>
  <PresentationFormat>Widescreen</PresentationFormat>
  <Paragraphs>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Avenir Next LT Pro</vt:lpstr>
      <vt:lpstr>Calibri</vt:lpstr>
      <vt:lpstr>Calibri Light</vt:lpstr>
      <vt:lpstr>office theme</vt:lpstr>
      <vt:lpstr>Face Mask Detection</vt:lpstr>
      <vt:lpstr>Inference Process</vt:lpstr>
      <vt:lpstr>Dataset</vt:lpstr>
      <vt:lpstr>Data preprocessing</vt:lpstr>
      <vt:lpstr>Data preprocessing</vt:lpstr>
      <vt:lpstr>Data preprocessing</vt:lpstr>
      <vt:lpstr>Model Building</vt:lpstr>
      <vt:lpstr>VGG19</vt:lpstr>
      <vt:lpstr>InceptionV3</vt:lpstr>
      <vt:lpstr>Performance Metric</vt:lpstr>
      <vt:lpstr>Hyperparameter Tuning</vt:lpstr>
      <vt:lpstr>VGG-19 Confusion Matrix</vt:lpstr>
      <vt:lpstr>VGG-19 Classification Report</vt:lpstr>
      <vt:lpstr>Hyperparameter Tuning</vt:lpstr>
      <vt:lpstr>InceptionV3 Confusion Matrix</vt:lpstr>
      <vt:lpstr>InceptionV3 Classification Report</vt:lpstr>
      <vt:lpstr>Hyperparameter Tuning</vt:lpstr>
      <vt:lpstr>Hyperparameter Tuning</vt:lpstr>
      <vt:lpstr>Hyperparameter Tuning</vt:lpstr>
      <vt:lpstr>Demonstration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</dc:title>
  <dc:creator/>
  <cp:lastModifiedBy>Rhichard Koh</cp:lastModifiedBy>
  <cp:revision>170</cp:revision>
  <dcterms:created xsi:type="dcterms:W3CDTF">2023-04-12T07:39:49Z</dcterms:created>
  <dcterms:modified xsi:type="dcterms:W3CDTF">2023-04-12T23:54:30Z</dcterms:modified>
</cp:coreProperties>
</file>