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67803768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67803768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67803768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67803768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68159216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68159216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68159216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68159216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s://colab.research.google.com/drive/1u_DqlS7GytOhS9GzrzXK2VqnfcYQkMuz"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s://colab.research.google.com/drive/1u_DqlS7GytOhS9GzrzXK2VqnfcYQkMuz"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TIES4911 - Task 1</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Kumpulainen Samu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Task 1.1</a:t>
            </a:r>
            <a:endParaRPr/>
          </a:p>
        </p:txBody>
      </p:sp>
      <p:sp>
        <p:nvSpPr>
          <p:cNvPr id="141" name="Google Shape;141;p14"/>
          <p:cNvSpPr txBox="1"/>
          <p:nvPr>
            <p:ph idx="1" type="body"/>
          </p:nvPr>
        </p:nvSpPr>
        <p:spPr>
          <a:xfrm>
            <a:off x="213325" y="1980950"/>
            <a:ext cx="3798900" cy="2415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This graph consists of multiple operations:</a:t>
            </a:r>
            <a:endParaRPr/>
          </a:p>
          <a:p>
            <a:pPr indent="-298450" lvl="1" marL="914400" rtl="0" algn="l">
              <a:spcBef>
                <a:spcPts val="0"/>
              </a:spcBef>
              <a:spcAft>
                <a:spcPts val="0"/>
              </a:spcAft>
              <a:buSzPts val="1100"/>
              <a:buChar char="○"/>
            </a:pPr>
            <a:r>
              <a:rPr lang="en-GB"/>
              <a:t>Add</a:t>
            </a:r>
            <a:endParaRPr/>
          </a:p>
          <a:p>
            <a:pPr indent="-298450" lvl="1" marL="914400" rtl="0" algn="l">
              <a:spcBef>
                <a:spcPts val="0"/>
              </a:spcBef>
              <a:spcAft>
                <a:spcPts val="0"/>
              </a:spcAft>
              <a:buSzPts val="1100"/>
              <a:buChar char="○"/>
            </a:pPr>
            <a:r>
              <a:rPr lang="en-GB"/>
              <a:t>Substract </a:t>
            </a:r>
            <a:endParaRPr/>
          </a:p>
          <a:p>
            <a:pPr indent="-298450" lvl="1" marL="914400" rtl="0" algn="l">
              <a:spcBef>
                <a:spcPts val="0"/>
              </a:spcBef>
              <a:spcAft>
                <a:spcPts val="0"/>
              </a:spcAft>
              <a:buSzPts val="1100"/>
              <a:buChar char="○"/>
            </a:pPr>
            <a:r>
              <a:rPr lang="en-GB"/>
              <a:t>Multiply </a:t>
            </a:r>
            <a:endParaRPr/>
          </a:p>
          <a:p>
            <a:pPr indent="-298450" lvl="1" marL="914400" rtl="0" algn="l">
              <a:spcBef>
                <a:spcPts val="0"/>
              </a:spcBef>
              <a:spcAft>
                <a:spcPts val="0"/>
              </a:spcAft>
              <a:buSzPts val="1100"/>
              <a:buChar char="○"/>
            </a:pPr>
            <a:r>
              <a:rPr lang="en-GB"/>
              <a:t>Power </a:t>
            </a:r>
            <a:endParaRPr/>
          </a:p>
          <a:p>
            <a:pPr indent="-298450" lvl="1" marL="914400" rtl="0" algn="l">
              <a:spcBef>
                <a:spcPts val="0"/>
              </a:spcBef>
              <a:spcAft>
                <a:spcPts val="0"/>
              </a:spcAft>
              <a:buSzPts val="1100"/>
              <a:buChar char="○"/>
            </a:pPr>
            <a:r>
              <a:rPr lang="en-GB"/>
              <a:t>Abs </a:t>
            </a:r>
            <a:endParaRPr/>
          </a:p>
          <a:p>
            <a:pPr indent="-311150" lvl="0" marL="457200" rtl="0" algn="l">
              <a:spcBef>
                <a:spcPts val="0"/>
              </a:spcBef>
              <a:spcAft>
                <a:spcPts val="0"/>
              </a:spcAft>
              <a:buSzPts val="1300"/>
              <a:buChar char="●"/>
            </a:pPr>
            <a:r>
              <a:rPr lang="en-GB"/>
              <a:t>Inputs are a constant, a variable, and a placeholder for value to be added later</a:t>
            </a:r>
            <a:endParaRPr/>
          </a:p>
          <a:p>
            <a:pPr indent="-311150" lvl="0" marL="457200" rtl="0" algn="l">
              <a:spcBef>
                <a:spcPts val="0"/>
              </a:spcBef>
              <a:spcAft>
                <a:spcPts val="0"/>
              </a:spcAft>
              <a:buSzPts val="1300"/>
              <a:buChar char="●"/>
            </a:pPr>
            <a:r>
              <a:rPr lang="en-GB"/>
              <a:t>Done on Google Colab, see source at: </a:t>
            </a:r>
            <a:r>
              <a:rPr lang="en-GB" u="sng">
                <a:solidFill>
                  <a:schemeClr val="hlink"/>
                </a:solidFill>
                <a:hlinkClick r:id="rId3"/>
              </a:rPr>
              <a:t>JYU-mail access only</a:t>
            </a:r>
            <a:r>
              <a:rPr lang="en-GB"/>
              <a:t> </a:t>
            </a:r>
            <a:endParaRPr/>
          </a:p>
        </p:txBody>
      </p:sp>
      <p:pic>
        <p:nvPicPr>
          <p:cNvPr id="142" name="Google Shape;142;p14"/>
          <p:cNvPicPr preferRelativeResize="0"/>
          <p:nvPr/>
        </p:nvPicPr>
        <p:blipFill rotWithShape="1">
          <a:blip r:embed="rId4">
            <a:alphaModFix/>
          </a:blip>
          <a:srcRect b="0" l="0" r="17709" t="0"/>
          <a:stretch/>
        </p:blipFill>
        <p:spPr>
          <a:xfrm>
            <a:off x="4046950" y="349063"/>
            <a:ext cx="4877650" cy="44453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Task 1.2</a:t>
            </a:r>
            <a:endParaRPr/>
          </a:p>
        </p:txBody>
      </p:sp>
      <p:sp>
        <p:nvSpPr>
          <p:cNvPr id="148" name="Google Shape;148;p15"/>
          <p:cNvSpPr txBox="1"/>
          <p:nvPr>
            <p:ph idx="1" type="body"/>
          </p:nvPr>
        </p:nvSpPr>
        <p:spPr>
          <a:xfrm>
            <a:off x="381425" y="1552325"/>
            <a:ext cx="3316500" cy="3045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Generated toy dataset with 100(+50 test)  items</a:t>
            </a:r>
            <a:endParaRPr/>
          </a:p>
          <a:p>
            <a:pPr indent="-298450" lvl="1" marL="914400" rtl="0" algn="l">
              <a:spcBef>
                <a:spcPts val="0"/>
              </a:spcBef>
              <a:spcAft>
                <a:spcPts val="0"/>
              </a:spcAft>
              <a:buSzPts val="1100"/>
              <a:buChar char="○"/>
            </a:pPr>
            <a:r>
              <a:rPr lang="en-GB" sz="1300"/>
              <a:t>Points 0-30, with w = 3, b = 4, test y axis points have some random deviation added </a:t>
            </a:r>
            <a:endParaRPr/>
          </a:p>
          <a:p>
            <a:pPr indent="-311150" lvl="0" marL="457200" rtl="0" algn="l">
              <a:spcBef>
                <a:spcPts val="0"/>
              </a:spcBef>
              <a:spcAft>
                <a:spcPts val="0"/>
              </a:spcAft>
              <a:buSzPts val="1300"/>
              <a:buChar char="●"/>
            </a:pPr>
            <a:r>
              <a:rPr lang="en-GB"/>
              <a:t>Each model run with 300 epochs</a:t>
            </a:r>
            <a:endParaRPr/>
          </a:p>
          <a:p>
            <a:pPr indent="-311150" lvl="0" marL="457200" rtl="0" algn="l">
              <a:spcBef>
                <a:spcPts val="0"/>
              </a:spcBef>
              <a:spcAft>
                <a:spcPts val="0"/>
              </a:spcAft>
              <a:buSzPts val="1300"/>
              <a:buChar char="●"/>
            </a:pPr>
            <a:r>
              <a:rPr lang="en-GB"/>
              <a:t>Models were:</a:t>
            </a:r>
            <a:endParaRPr/>
          </a:p>
          <a:p>
            <a:pPr indent="-298450" lvl="1" marL="914400" rtl="0" algn="l">
              <a:spcBef>
                <a:spcPts val="0"/>
              </a:spcBef>
              <a:spcAft>
                <a:spcPts val="0"/>
              </a:spcAft>
              <a:buSzPts val="1100"/>
              <a:buChar char="○"/>
            </a:pPr>
            <a:r>
              <a:rPr lang="en-GB"/>
              <a:t>Simple Linear Regressor</a:t>
            </a:r>
            <a:endParaRPr/>
          </a:p>
          <a:p>
            <a:pPr indent="-298450" lvl="1" marL="914400" rtl="0" algn="l">
              <a:spcBef>
                <a:spcPts val="0"/>
              </a:spcBef>
              <a:spcAft>
                <a:spcPts val="0"/>
              </a:spcAft>
              <a:buSzPts val="1100"/>
              <a:buChar char="○"/>
            </a:pPr>
            <a:r>
              <a:rPr lang="en-GB"/>
              <a:t>Estimator LR</a:t>
            </a:r>
            <a:endParaRPr/>
          </a:p>
          <a:p>
            <a:pPr indent="-298450" lvl="1" marL="914400" rtl="0" algn="l">
              <a:spcBef>
                <a:spcPts val="0"/>
              </a:spcBef>
              <a:spcAft>
                <a:spcPts val="0"/>
              </a:spcAft>
              <a:buSzPts val="1100"/>
              <a:buChar char="○"/>
            </a:pPr>
            <a:r>
              <a:rPr lang="en-GB"/>
              <a:t>Scikit LR</a:t>
            </a:r>
            <a:endParaRPr/>
          </a:p>
          <a:p>
            <a:pPr indent="-298450" lvl="1" marL="914400" rtl="0" algn="l">
              <a:spcBef>
                <a:spcPts val="0"/>
              </a:spcBef>
              <a:spcAft>
                <a:spcPts val="0"/>
              </a:spcAft>
              <a:buSzPts val="1100"/>
              <a:buChar char="○"/>
            </a:pPr>
            <a:r>
              <a:rPr lang="en-GB"/>
              <a:t>Keras LR</a:t>
            </a:r>
            <a:endParaRPr/>
          </a:p>
          <a:p>
            <a:pPr indent="-311150" lvl="0" marL="457200" rtl="0" algn="l">
              <a:spcBef>
                <a:spcPts val="0"/>
              </a:spcBef>
              <a:spcAft>
                <a:spcPts val="0"/>
              </a:spcAft>
              <a:buSzPts val="1300"/>
              <a:buChar char="●"/>
            </a:pPr>
            <a:r>
              <a:rPr lang="en-GB"/>
              <a:t>Code found on the same Google Colab </a:t>
            </a:r>
            <a:r>
              <a:rPr lang="en-GB" u="sng">
                <a:solidFill>
                  <a:schemeClr val="hlink"/>
                </a:solidFill>
                <a:hlinkClick r:id="rId3"/>
              </a:rPr>
              <a:t>with JYU-only access</a:t>
            </a:r>
            <a:endParaRPr/>
          </a:p>
          <a:p>
            <a:pPr indent="0" lvl="0" marL="0" rtl="0" algn="l">
              <a:spcBef>
                <a:spcPts val="1600"/>
              </a:spcBef>
              <a:spcAft>
                <a:spcPts val="1600"/>
              </a:spcAft>
              <a:buNone/>
            </a:pPr>
            <a:r>
              <a:t/>
            </a:r>
            <a:endParaRPr/>
          </a:p>
        </p:txBody>
      </p:sp>
      <p:pic>
        <p:nvPicPr>
          <p:cNvPr id="149" name="Google Shape;149;p15"/>
          <p:cNvPicPr preferRelativeResize="0"/>
          <p:nvPr/>
        </p:nvPicPr>
        <p:blipFill>
          <a:blip r:embed="rId4">
            <a:alphaModFix/>
          </a:blip>
          <a:stretch>
            <a:fillRect/>
          </a:stretch>
        </p:blipFill>
        <p:spPr>
          <a:xfrm>
            <a:off x="4220125" y="393750"/>
            <a:ext cx="4459515" cy="2951850"/>
          </a:xfrm>
          <a:prstGeom prst="rect">
            <a:avLst/>
          </a:prstGeom>
          <a:noFill/>
          <a:ln>
            <a:noFill/>
          </a:ln>
        </p:spPr>
      </p:pic>
      <p:sp>
        <p:nvSpPr>
          <p:cNvPr id="150" name="Google Shape;150;p15"/>
          <p:cNvSpPr txBox="1"/>
          <p:nvPr/>
        </p:nvSpPr>
        <p:spPr>
          <a:xfrm>
            <a:off x="4252725" y="3463175"/>
            <a:ext cx="4459500" cy="6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solidFill>
                  <a:srgbClr val="FFFFFF"/>
                </a:solidFill>
                <a:latin typeface="Lato"/>
                <a:ea typeface="Lato"/>
                <a:cs typeface="Lato"/>
                <a:sym typeface="Lato"/>
              </a:rPr>
              <a:t>Test data with 100 items (red) and 50 extra test items (green)</a:t>
            </a:r>
            <a:endParaRPr i="1">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37989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Comparison</a:t>
            </a:r>
            <a:endParaRPr/>
          </a:p>
        </p:txBody>
      </p:sp>
      <p:sp>
        <p:nvSpPr>
          <p:cNvPr id="156" name="Google Shape;156;p16"/>
          <p:cNvSpPr txBox="1"/>
          <p:nvPr>
            <p:ph idx="1" type="body"/>
          </p:nvPr>
        </p:nvSpPr>
        <p:spPr>
          <a:xfrm>
            <a:off x="1020125" y="899850"/>
            <a:ext cx="3798900" cy="3773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Some predictions were made with small set with x being </a:t>
            </a:r>
            <a:r>
              <a:rPr lang="en-GB">
                <a:solidFill>
                  <a:srgbClr val="FFFF00"/>
                </a:solidFill>
              </a:rPr>
              <a:t>[0,  0.7,  5, 12]</a:t>
            </a:r>
            <a:endParaRPr>
              <a:solidFill>
                <a:srgbClr val="FFFF00"/>
              </a:solidFill>
            </a:endParaRPr>
          </a:p>
          <a:p>
            <a:pPr indent="-311150" lvl="0" marL="457200" rtl="0" algn="l">
              <a:spcBef>
                <a:spcPts val="0"/>
              </a:spcBef>
              <a:spcAft>
                <a:spcPts val="0"/>
              </a:spcAft>
              <a:buSzPts val="1300"/>
              <a:buChar char="●"/>
            </a:pPr>
            <a:r>
              <a:rPr lang="en-GB"/>
              <a:t>SLR:  cost =9.7899  w=2.9877 b=0.0635</a:t>
            </a:r>
            <a:endParaRPr/>
          </a:p>
          <a:p>
            <a:pPr indent="-298450" lvl="1" marL="914400" rtl="0" algn="l">
              <a:spcBef>
                <a:spcPts val="0"/>
              </a:spcBef>
              <a:spcAft>
                <a:spcPts val="0"/>
              </a:spcAft>
              <a:buClr>
                <a:srgbClr val="FFFF00"/>
              </a:buClr>
              <a:buSzPts val="1100"/>
              <a:buChar char="○"/>
            </a:pPr>
            <a:r>
              <a:rPr lang="en-GB">
                <a:solidFill>
                  <a:srgbClr val="FFFF00"/>
                </a:solidFill>
              </a:rPr>
              <a:t>-0.04, 2.05, 14.91, 35.86</a:t>
            </a:r>
            <a:endParaRPr>
              <a:solidFill>
                <a:srgbClr val="FFFF00"/>
              </a:solidFill>
            </a:endParaRPr>
          </a:p>
          <a:p>
            <a:pPr indent="-311150" lvl="0" marL="457200" rtl="0" algn="l">
              <a:spcBef>
                <a:spcPts val="0"/>
              </a:spcBef>
              <a:spcAft>
                <a:spcPts val="0"/>
              </a:spcAft>
              <a:buSzPts val="1300"/>
              <a:buChar char="●"/>
            </a:pPr>
            <a:r>
              <a:rPr lang="en-GB"/>
              <a:t>ELR: average_loss = 19.025517</a:t>
            </a:r>
            <a:endParaRPr/>
          </a:p>
          <a:p>
            <a:pPr indent="-298450" lvl="1" marL="914400" rtl="0" algn="l">
              <a:spcBef>
                <a:spcPts val="0"/>
              </a:spcBef>
              <a:spcAft>
                <a:spcPts val="0"/>
              </a:spcAft>
              <a:buClr>
                <a:srgbClr val="FFFF00"/>
              </a:buClr>
              <a:buSzPts val="1100"/>
              <a:buChar char="○"/>
            </a:pPr>
            <a:r>
              <a:rPr lang="en-GB">
                <a:solidFill>
                  <a:srgbClr val="FFFF00"/>
                </a:solidFill>
              </a:rPr>
              <a:t>2.64,  4.60, 16.67, 36.30</a:t>
            </a:r>
            <a:endParaRPr>
              <a:solidFill>
                <a:srgbClr val="FFFF00"/>
              </a:solidFill>
            </a:endParaRPr>
          </a:p>
          <a:p>
            <a:pPr indent="-311150" lvl="0" marL="457200" rtl="0" algn="l">
              <a:spcBef>
                <a:spcPts val="0"/>
              </a:spcBef>
              <a:spcAft>
                <a:spcPts val="0"/>
              </a:spcAft>
              <a:buSzPts val="1300"/>
              <a:buChar char="●"/>
            </a:pPr>
            <a:r>
              <a:rPr lang="en-GB"/>
              <a:t>SCIKITLR:</a:t>
            </a:r>
            <a:endParaRPr/>
          </a:p>
          <a:p>
            <a:pPr indent="-298450" lvl="1" marL="914400" rtl="0" algn="l">
              <a:spcBef>
                <a:spcPts val="0"/>
              </a:spcBef>
              <a:spcAft>
                <a:spcPts val="0"/>
              </a:spcAft>
              <a:buClr>
                <a:srgbClr val="FFFF00"/>
              </a:buClr>
              <a:buSzPts val="1100"/>
              <a:buChar char="○"/>
            </a:pPr>
            <a:r>
              <a:rPr lang="en-GB">
                <a:solidFill>
                  <a:srgbClr val="FFFF00"/>
                </a:solidFill>
              </a:rPr>
              <a:t>-0.79,   1.32,  14.30,  35.41</a:t>
            </a:r>
            <a:endParaRPr>
              <a:solidFill>
                <a:srgbClr val="FFFF00"/>
              </a:solidFill>
            </a:endParaRPr>
          </a:p>
          <a:p>
            <a:pPr indent="-311150" lvl="0" marL="457200" rtl="0" algn="l">
              <a:spcBef>
                <a:spcPts val="0"/>
              </a:spcBef>
              <a:spcAft>
                <a:spcPts val="0"/>
              </a:spcAft>
              <a:buSzPts val="1300"/>
              <a:buChar char="●"/>
            </a:pPr>
            <a:r>
              <a:rPr lang="en-GB"/>
              <a:t>KLR: MSE: 9.093031883239746</a:t>
            </a:r>
            <a:endParaRPr/>
          </a:p>
          <a:p>
            <a:pPr indent="-298450" lvl="1" marL="914400" rtl="0" algn="l">
              <a:spcBef>
                <a:spcPts val="0"/>
              </a:spcBef>
              <a:spcAft>
                <a:spcPts val="0"/>
              </a:spcAft>
              <a:buClr>
                <a:srgbClr val="FFFF00"/>
              </a:buClr>
              <a:buSzPts val="1100"/>
              <a:buChar char="○"/>
            </a:pPr>
            <a:r>
              <a:rPr lang="en-GB">
                <a:solidFill>
                  <a:srgbClr val="FFFF00"/>
                </a:solidFill>
              </a:rPr>
              <a:t>-1.49</a:t>
            </a:r>
            <a:r>
              <a:rPr lang="en-GB">
                <a:solidFill>
                  <a:srgbClr val="FFFF00"/>
                </a:solidFill>
              </a:rPr>
              <a:t>, </a:t>
            </a:r>
            <a:r>
              <a:rPr lang="en-GB">
                <a:solidFill>
                  <a:srgbClr val="FFFF00"/>
                </a:solidFill>
              </a:rPr>
              <a:t>1.14, 15.76 , 36.93  </a:t>
            </a:r>
            <a:endParaRPr>
              <a:solidFill>
                <a:srgbClr val="FFFF00"/>
              </a:solidFill>
            </a:endParaRPr>
          </a:p>
          <a:p>
            <a:pPr indent="-298450" lvl="1" marL="914400" rtl="0" algn="l">
              <a:spcBef>
                <a:spcPts val="0"/>
              </a:spcBef>
              <a:spcAft>
                <a:spcPts val="0"/>
              </a:spcAft>
              <a:buSzPts val="1100"/>
              <a:buChar char="○"/>
            </a:pPr>
            <a:r>
              <a:rPr lang="en-GB"/>
              <a:t>Model had 3 layers</a:t>
            </a:r>
            <a:endParaRPr/>
          </a:p>
          <a:p>
            <a:pPr indent="-311150" lvl="0" marL="457200" rtl="0" algn="l">
              <a:spcBef>
                <a:spcPts val="0"/>
              </a:spcBef>
              <a:spcAft>
                <a:spcPts val="0"/>
              </a:spcAft>
              <a:buSzPts val="1300"/>
              <a:buChar char="●"/>
            </a:pPr>
            <a:r>
              <a:rPr lang="en-GB"/>
              <a:t>Overall, each Linear Regressor did fine, getting the accuracy data was not easy on every solution though. </a:t>
            </a:r>
            <a:endParaRPr/>
          </a:p>
        </p:txBody>
      </p:sp>
      <p:pic>
        <p:nvPicPr>
          <p:cNvPr id="157" name="Google Shape;157;p16"/>
          <p:cNvPicPr preferRelativeResize="0"/>
          <p:nvPr/>
        </p:nvPicPr>
        <p:blipFill>
          <a:blip r:embed="rId3">
            <a:alphaModFix/>
          </a:blip>
          <a:stretch>
            <a:fillRect/>
          </a:stretch>
        </p:blipFill>
        <p:spPr>
          <a:xfrm>
            <a:off x="5219225" y="251925"/>
            <a:ext cx="2948725" cy="1932300"/>
          </a:xfrm>
          <a:prstGeom prst="rect">
            <a:avLst/>
          </a:prstGeom>
          <a:noFill/>
          <a:ln>
            <a:noFill/>
          </a:ln>
        </p:spPr>
      </p:pic>
      <p:pic>
        <p:nvPicPr>
          <p:cNvPr id="158" name="Google Shape;158;p16"/>
          <p:cNvPicPr preferRelativeResize="0"/>
          <p:nvPr/>
        </p:nvPicPr>
        <p:blipFill>
          <a:blip r:embed="rId4">
            <a:alphaModFix/>
          </a:blip>
          <a:stretch>
            <a:fillRect/>
          </a:stretch>
        </p:blipFill>
        <p:spPr>
          <a:xfrm>
            <a:off x="5219215" y="2571750"/>
            <a:ext cx="3577810" cy="2260975"/>
          </a:xfrm>
          <a:prstGeom prst="rect">
            <a:avLst/>
          </a:prstGeom>
          <a:noFill/>
          <a:ln>
            <a:noFill/>
          </a:ln>
        </p:spPr>
      </p:pic>
      <p:sp>
        <p:nvSpPr>
          <p:cNvPr id="159" name="Google Shape;159;p16"/>
          <p:cNvSpPr txBox="1"/>
          <p:nvPr/>
        </p:nvSpPr>
        <p:spPr>
          <a:xfrm>
            <a:off x="8253225" y="992275"/>
            <a:ext cx="7731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Lato"/>
                <a:ea typeface="Lato"/>
                <a:cs typeface="Lato"/>
                <a:sym typeface="Lato"/>
              </a:rPr>
              <a:t>Simple</a:t>
            </a:r>
            <a:endParaRPr>
              <a:solidFill>
                <a:srgbClr val="FFFFFF"/>
              </a:solidFill>
              <a:latin typeface="Lato"/>
              <a:ea typeface="Lato"/>
              <a:cs typeface="Lato"/>
              <a:sym typeface="Lato"/>
            </a:endParaRPr>
          </a:p>
        </p:txBody>
      </p:sp>
      <p:sp>
        <p:nvSpPr>
          <p:cNvPr id="160" name="Google Shape;160;p16"/>
          <p:cNvSpPr txBox="1"/>
          <p:nvPr/>
        </p:nvSpPr>
        <p:spPr>
          <a:xfrm>
            <a:off x="4491325" y="4101900"/>
            <a:ext cx="6471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Lato"/>
                <a:ea typeface="Lato"/>
                <a:cs typeface="Lato"/>
                <a:sym typeface="Lato"/>
              </a:rPr>
              <a:t>Scikit</a:t>
            </a:r>
            <a:endParaRPr>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Thoughts</a:t>
            </a:r>
            <a:endParaRPr/>
          </a:p>
          <a:p>
            <a:pPr indent="0" lvl="0" marL="0" rtl="0" algn="l">
              <a:spcBef>
                <a:spcPts val="0"/>
              </a:spcBef>
              <a:spcAft>
                <a:spcPts val="0"/>
              </a:spcAft>
              <a:buNone/>
            </a:pPr>
            <a:r>
              <a:t/>
            </a:r>
            <a:endParaRPr/>
          </a:p>
        </p:txBody>
      </p:sp>
      <p:sp>
        <p:nvSpPr>
          <p:cNvPr id="166" name="Google Shape;166;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Shaping input data was difficult on some solutions, like scikit. On the other hand scikit was easily the easiest model to create. Simple LR was the most difficult and time consuming, mainly because of the variables, their shape and initialization.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