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5143500" cx="9144000"/>
  <p:notesSz cx="6858000" cy="9144000"/>
  <p:embeddedFontLst>
    <p:embeddedFont>
      <p:font typeface="Montserrat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DB60C2C0-9027-4381-B6FF-C997519B3432}">
  <a:tblStyle styleId="{DB60C2C0-9027-4381-B6FF-C997519B343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Montserrat-bold.fntdata"/><Relationship Id="rId12" Type="http://schemas.openxmlformats.org/officeDocument/2006/relationships/font" Target="fonts/Montserra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Montserrat-boldItalic.fntdata"/><Relationship Id="rId14" Type="http://schemas.openxmlformats.org/officeDocument/2006/relationships/font" Target="fonts/Montserrat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Lato-bold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Lato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6e482db6c0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6e482db6c0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6e482db6c0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6e482db6c0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6e482db6c0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6e482db6c0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6e482db6c0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6e482db6c0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colab.research.google.com/drive/1NexTVEs-gGoI3UIggw13_ijoui1kPaan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archive.ics.uci.edu/ml/datasets/Glass+Identification" TargetMode="External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TIES4911 - Task 2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Kumpulainen Samu</a:t>
            </a:r>
            <a:endParaRPr/>
          </a:p>
        </p:txBody>
      </p:sp>
      <p:sp>
        <p:nvSpPr>
          <p:cNvPr id="136" name="Google Shape;136;p13"/>
          <p:cNvSpPr txBox="1"/>
          <p:nvPr/>
        </p:nvSpPr>
        <p:spPr>
          <a:xfrm>
            <a:off x="134575" y="4431025"/>
            <a:ext cx="7580700" cy="5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All code at  </a:t>
            </a:r>
            <a:r>
              <a:rPr lang="en-GB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https://colab.research.google.com/drive/1NexTVEs-gGoI3UIggw13_ijoui1kPaan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Task 2.1 - Fashion-MNIST comparison</a:t>
            </a:r>
            <a:endParaRPr/>
          </a:p>
        </p:txBody>
      </p:sp>
      <p:sp>
        <p:nvSpPr>
          <p:cNvPr id="142" name="Google Shape;142;p14"/>
          <p:cNvSpPr txBox="1"/>
          <p:nvPr/>
        </p:nvSpPr>
        <p:spPr>
          <a:xfrm>
            <a:off x="1297500" y="1059525"/>
            <a:ext cx="4840800" cy="5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Keras-based solutions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3" name="Google Shape;14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956625"/>
            <a:ext cx="4250301" cy="242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0902" y="1973952"/>
            <a:ext cx="4155246" cy="2391121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14"/>
          <p:cNvSpPr/>
          <p:nvPr/>
        </p:nvSpPr>
        <p:spPr>
          <a:xfrm>
            <a:off x="285850" y="2084850"/>
            <a:ext cx="1243800" cy="193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4"/>
          <p:cNvSpPr/>
          <p:nvPr/>
        </p:nvSpPr>
        <p:spPr>
          <a:xfrm>
            <a:off x="4572000" y="2084850"/>
            <a:ext cx="1243800" cy="193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4"/>
          <p:cNvSpPr txBox="1"/>
          <p:nvPr/>
        </p:nvSpPr>
        <p:spPr>
          <a:xfrm>
            <a:off x="3824100" y="1452388"/>
            <a:ext cx="1386600" cy="3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SGD optimizer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48" name="Google Shape;148;p14"/>
          <p:cNvCxnSpPr/>
          <p:nvPr/>
        </p:nvCxnSpPr>
        <p:spPr>
          <a:xfrm flipH="1">
            <a:off x="1916200" y="2984125"/>
            <a:ext cx="386700" cy="8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Task 2.1 - Fashion-MNIST comparison</a:t>
            </a:r>
            <a:endParaRPr/>
          </a:p>
        </p:txBody>
      </p:sp>
      <p:sp>
        <p:nvSpPr>
          <p:cNvPr id="154" name="Google Shape;154;p15"/>
          <p:cNvSpPr txBox="1"/>
          <p:nvPr/>
        </p:nvSpPr>
        <p:spPr>
          <a:xfrm>
            <a:off x="1297500" y="1059525"/>
            <a:ext cx="4840800" cy="5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Keras-based solutions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5" name="Google Shape;15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237" y="1849540"/>
            <a:ext cx="4134877" cy="24188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26421" y="1834950"/>
            <a:ext cx="4365179" cy="2418825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15"/>
          <p:cNvSpPr/>
          <p:nvPr/>
        </p:nvSpPr>
        <p:spPr>
          <a:xfrm>
            <a:off x="5933600" y="1941975"/>
            <a:ext cx="705900" cy="193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8" name="Google Shape;158;p15"/>
          <p:cNvCxnSpPr/>
          <p:nvPr/>
        </p:nvCxnSpPr>
        <p:spPr>
          <a:xfrm flipH="1">
            <a:off x="6362100" y="3967425"/>
            <a:ext cx="336300" cy="336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9" name="Google Shape;159;p15"/>
          <p:cNvCxnSpPr/>
          <p:nvPr/>
        </p:nvCxnSpPr>
        <p:spPr>
          <a:xfrm flipH="1">
            <a:off x="1840550" y="2858050"/>
            <a:ext cx="369900" cy="4200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0" name="Google Shape;160;p15"/>
          <p:cNvSpPr txBox="1"/>
          <p:nvPr/>
        </p:nvSpPr>
        <p:spPr>
          <a:xfrm>
            <a:off x="3681150" y="1398850"/>
            <a:ext cx="1781700" cy="3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RMSprop</a:t>
            </a:r>
            <a:r>
              <a:rPr lang="en-GB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optimizer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Task 2.2 - Glass classification</a:t>
            </a:r>
            <a:endParaRPr/>
          </a:p>
        </p:txBody>
      </p:sp>
      <p:sp>
        <p:nvSpPr>
          <p:cNvPr id="166" name="Google Shape;166;p16"/>
          <p:cNvSpPr txBox="1"/>
          <p:nvPr>
            <p:ph idx="1" type="body"/>
          </p:nvPr>
        </p:nvSpPr>
        <p:spPr>
          <a:xfrm>
            <a:off x="339400" y="1399475"/>
            <a:ext cx="3518400" cy="19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Glass Identification Data Set (</a:t>
            </a:r>
            <a:r>
              <a:rPr lang="en-GB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https://archive.ics.uci.edu/ml/datasets/Glass+Identification</a:t>
            </a:r>
            <a:r>
              <a:rPr lang="en-GB"/>
              <a:t>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Multivariate real classification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9(10) variables: </a:t>
            </a:r>
            <a:r>
              <a:rPr i="1" lang="en-GB"/>
              <a:t>(Id), RI,Na, Mg, Al, Si, K, Ca, Ba, Fe</a:t>
            </a:r>
            <a:r>
              <a:rPr lang="en-GB"/>
              <a:t> amounts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214 items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6(7) classes present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6"/>
          <p:cNvSpPr txBox="1"/>
          <p:nvPr/>
        </p:nvSpPr>
        <p:spPr>
          <a:xfrm>
            <a:off x="395075" y="3529450"/>
            <a:ext cx="3462600" cy="13698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●"/>
            </a:pPr>
            <a:r>
              <a:rPr lang="en-GB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TF2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●"/>
            </a:pPr>
            <a:r>
              <a:rPr lang="en-GB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r>
              <a:rPr lang="en-GB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f.estimator. DNNClassifier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○"/>
            </a:pPr>
            <a:r>
              <a:rPr lang="en-GB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10, 20, 10 hidden units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○"/>
            </a:pPr>
            <a:r>
              <a:rPr lang="en-GB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8 classes (?)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8" name="Google Shape;16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08998" y="3873200"/>
            <a:ext cx="5043400" cy="102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16"/>
          <p:cNvSpPr txBox="1"/>
          <p:nvPr/>
        </p:nvSpPr>
        <p:spPr>
          <a:xfrm>
            <a:off x="5059550" y="1160350"/>
            <a:ext cx="3328200" cy="19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●"/>
            </a:pPr>
            <a:r>
              <a:rPr lang="en-GB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Not very accurate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○"/>
            </a:pPr>
            <a:r>
              <a:rPr lang="en-GB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Test accuracy :  max 0.45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○"/>
            </a:pPr>
            <a:r>
              <a:rPr lang="en-GB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Average loss : 2.08 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○"/>
            </a:pPr>
            <a:r>
              <a:rPr lang="en-GB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Loss: 2.08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●"/>
            </a:pPr>
            <a:r>
              <a:rPr lang="en-GB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Normalization?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7"/>
          <p:cNvSpPr txBox="1"/>
          <p:nvPr>
            <p:ph type="title"/>
          </p:nvPr>
        </p:nvSpPr>
        <p:spPr>
          <a:xfrm>
            <a:off x="1263875" y="3853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Task 2.3 - Keras comparison</a:t>
            </a:r>
            <a:endParaRPr/>
          </a:p>
        </p:txBody>
      </p:sp>
      <p:sp>
        <p:nvSpPr>
          <p:cNvPr id="175" name="Google Shape;175;p17"/>
          <p:cNvSpPr txBox="1"/>
          <p:nvPr>
            <p:ph idx="1" type="body"/>
          </p:nvPr>
        </p:nvSpPr>
        <p:spPr>
          <a:xfrm>
            <a:off x="53650" y="1475100"/>
            <a:ext cx="3694800" cy="283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Model training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Single layer 1-unit: 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-GB"/>
              <a:t>Test loss: 1.87, Test accuracy: 0.22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Multi layer, no dropout: 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-GB"/>
              <a:t>Test loss: 0.50, Test accuracy: 0.89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Multi layer, with dropout: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-GB"/>
              <a:t>Test loss: 0.44, Test accuracy: 0.89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5 item random sample from test set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Usually multi layered models got 1-2 wrong</a:t>
            </a:r>
            <a:endParaRPr/>
          </a:p>
        </p:txBody>
      </p:sp>
      <p:graphicFrame>
        <p:nvGraphicFramePr>
          <p:cNvPr id="176" name="Google Shape;176;p17"/>
          <p:cNvGraphicFramePr/>
          <p:nvPr/>
        </p:nvGraphicFramePr>
        <p:xfrm>
          <a:off x="3595825" y="312791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{DB60C2C0-9027-4381-B6FF-C997519B3432}</a:tableStyleId>
              </a:tblPr>
              <a:tblGrid>
                <a:gridCol w="899800"/>
                <a:gridCol w="899800"/>
                <a:gridCol w="899800"/>
                <a:gridCol w="899800"/>
                <a:gridCol w="899800"/>
                <a:gridCol w="899800"/>
              </a:tblGrid>
              <a:tr h="248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Correct</a:t>
                      </a:r>
                      <a:endParaRPr b="1" sz="1100"/>
                    </a:p>
                  </a:txBody>
                  <a:tcPr marT="91425" marB="91425" marR="91425" marL="91425"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Bag</a:t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Shirt</a:t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T-shirt</a:t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Coat</a:t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Bag</a:t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93C47D"/>
                    </a:solidFill>
                  </a:tcPr>
                </a:tc>
              </a:tr>
              <a:tr h="328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Single layer</a:t>
                      </a:r>
                      <a:endParaRPr b="1" sz="1100"/>
                    </a:p>
                  </a:txBody>
                  <a:tcPr marT="91425" marB="91425" marR="91425" marL="91425"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Coat</a:t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Coat</a:t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Coat</a:t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Coat</a:t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Coat</a:t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E06666"/>
                    </a:solidFill>
                  </a:tcPr>
                </a:tc>
              </a:tr>
              <a:tr h="328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Multi layer</a:t>
                      </a:r>
                      <a:endParaRPr b="1" sz="1100"/>
                    </a:p>
                  </a:txBody>
                  <a:tcPr marT="91425" marB="91425" marR="91425" marL="91425"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Bag</a:t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Shirt</a:t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T-shirt</a:t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Coat</a:t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Bag</a:t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93C47D"/>
                    </a:solidFill>
                  </a:tcPr>
                </a:tc>
              </a:tr>
              <a:tr h="442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Multi layer, dropout</a:t>
                      </a:r>
                      <a:endParaRPr b="1" sz="1100"/>
                    </a:p>
                  </a:txBody>
                  <a:tcPr marT="91425" marB="91425" marR="91425" marL="91425"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Bag</a:t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Shirt</a:t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T-shirt</a:t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Coat</a:t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Bag</a:t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93C47D"/>
                    </a:solidFill>
                  </a:tcPr>
                </a:tc>
              </a:tr>
            </a:tbl>
          </a:graphicData>
        </a:graphic>
      </p:graphicFrame>
      <p:pic>
        <p:nvPicPr>
          <p:cNvPr id="177" name="Google Shape;17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5625" y="2168400"/>
            <a:ext cx="4513074" cy="80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