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71" r:id="rId3"/>
    <p:sldId id="261" r:id="rId4"/>
    <p:sldId id="272" r:id="rId5"/>
    <p:sldId id="275" r:id="rId6"/>
    <p:sldId id="263" r:id="rId7"/>
    <p:sldId id="273" r:id="rId8"/>
    <p:sldId id="276" r:id="rId9"/>
    <p:sldId id="274" r:id="rId10"/>
    <p:sldId id="277" r:id="rId11"/>
    <p:sldId id="26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097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i-FI" sz="2400">
                <a:latin typeface="Times New Roman" pitchFamily="18" charset="0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 sz="2400">
                <a:latin typeface="Times New Roman" pitchFamily="18" charset="0"/>
              </a:endParaRPr>
            </a:p>
          </p:txBody>
        </p:sp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24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4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  <p:sp>
            <p:nvSpPr>
              <p:cNvPr id="1025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i-FI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5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5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25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256C472-671A-4406-9E09-BC4BCDB6F1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EF0924-6C88-4DA2-92DF-9CC68507DE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E9E34-CA27-42E0-91D8-B7A74F945E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9B992E1-A028-4300-B7BD-93327AAF7B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158F4E-D835-418B-8154-DA417E18EB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BC8E5B-C61B-498E-BCF9-D3983ABE84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5F07B1-2900-4DB2-89D8-861DEF760F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F0322E-6A12-4753-8A88-1699B5AC68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49635-1355-4F10-B3A6-CD8D384CCF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B74887-1C91-4440-B7D5-AD97B1BE19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92C83D-DD93-443D-A6CF-B9FFDF6598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15456-68DF-4926-AEBF-77AB872539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5142B3C-E3A3-4B0B-A9C9-CD188FE8ECC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fi-FI" sz="2400">
                <a:latin typeface="Times New Roman" pitchFamily="18" charset="0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 sz="2400">
                <a:latin typeface="Times New Roman" pitchFamily="18" charset="0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hlink"/>
                </a:solidFill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hlink"/>
                </a:solidFill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accent2"/>
                </a:solidFill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hlink"/>
                </a:solidFill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 sz="2400">
                <a:latin typeface="Times New Roman" pitchFamily="18" charset="0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i-FI">
                <a:solidFill>
                  <a:schemeClr val="accent2"/>
                </a:solidFill>
              </a:endParaRPr>
            </a:p>
          </p:txBody>
        </p:sp>
      </p:grp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va.fi/materiaali/pdf/isbn_978-952-476-349-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3600" dirty="0" smtClean="0"/>
              <a:t>Kirjallisuuskartoituksesta</a:t>
            </a:r>
            <a:r>
              <a:rPr lang="fi-FI" sz="3600" dirty="0"/>
              <a:t/>
            </a:r>
            <a:br>
              <a:rPr lang="fi-FI" sz="3600" dirty="0"/>
            </a:b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7010400" cy="230505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fi-FI" sz="2600" b="1" dirty="0" smtClean="0"/>
              <a:t>17.10.2019 Jyväskylän </a:t>
            </a:r>
            <a:r>
              <a:rPr lang="fi-FI" sz="2600" b="1" dirty="0"/>
              <a:t>yliopisto</a:t>
            </a:r>
          </a:p>
          <a:p>
            <a:pPr algn="ctr">
              <a:lnSpc>
                <a:spcPct val="90000"/>
              </a:lnSpc>
            </a:pPr>
            <a:r>
              <a:rPr lang="fi-FI" sz="2400" dirty="0" smtClean="0"/>
              <a:t> </a:t>
            </a:r>
            <a:r>
              <a:rPr lang="fi-FI" sz="2400" dirty="0"/>
              <a:t>Hannakaisa Isomäki, FT</a:t>
            </a:r>
          </a:p>
          <a:p>
            <a:pPr algn="ctr">
              <a:lnSpc>
                <a:spcPct val="90000"/>
              </a:lnSpc>
            </a:pPr>
            <a:r>
              <a:rPr lang="fi-FI" sz="1800" dirty="0" smtClean="0"/>
              <a:t>Dosentti, yliopistolehtori</a:t>
            </a:r>
            <a:endParaRPr lang="fi-FI" sz="1800" dirty="0"/>
          </a:p>
          <a:p>
            <a:pPr algn="ctr">
              <a:lnSpc>
                <a:spcPct val="90000"/>
              </a:lnSpc>
            </a:pPr>
            <a:r>
              <a:rPr lang="fi-FI" sz="2400" dirty="0" smtClean="0"/>
              <a:t>Informaatioteknologian tiedekunta &amp; Ihmistieteiden metodikeskus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Harjoitus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Tehdään yhdessä kirjallisuuskartoitukseen kuuluva kirjallisuushaku</a:t>
            </a:r>
          </a:p>
          <a:p>
            <a:r>
              <a:rPr lang="fi-FI" dirty="0" smtClean="0"/>
              <a:t>Arvioidaan hakutulokset aineiston valintaa varten: tieteellinen laatu, sisällöllinen relevanssi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723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fi-FI" sz="2400" dirty="0" smtClean="0"/>
              <a:t>Kirjallisuuskartoitus: lukemistoa</a:t>
            </a:r>
            <a:endParaRPr lang="en-US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616624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fi-FI" sz="2000" dirty="0" err="1" smtClean="0"/>
              <a:t>Webster</a:t>
            </a:r>
            <a:r>
              <a:rPr lang="fi-FI" sz="2000" dirty="0"/>
              <a:t>, J. &amp; Watson, R.T. (2002). </a:t>
            </a:r>
            <a:r>
              <a:rPr lang="fi-FI" sz="2000" dirty="0" err="1"/>
              <a:t>Analyzing</a:t>
            </a:r>
            <a:r>
              <a:rPr lang="fi-FI" sz="2000" dirty="0"/>
              <a:t> the </a:t>
            </a:r>
            <a:r>
              <a:rPr lang="fi-FI" sz="2000" dirty="0" err="1"/>
              <a:t>past</a:t>
            </a:r>
            <a:r>
              <a:rPr lang="fi-FI" sz="2000" dirty="0"/>
              <a:t> to </a:t>
            </a:r>
            <a:r>
              <a:rPr lang="fi-FI" sz="2000" dirty="0" err="1"/>
              <a:t>prepare</a:t>
            </a:r>
            <a:r>
              <a:rPr lang="fi-FI" sz="2000" dirty="0"/>
              <a:t> for the </a:t>
            </a:r>
            <a:r>
              <a:rPr lang="fi-FI" sz="2000" dirty="0" err="1"/>
              <a:t>future</a:t>
            </a:r>
            <a:r>
              <a:rPr lang="fi-FI" sz="2000" dirty="0"/>
              <a:t>: </a:t>
            </a:r>
            <a:r>
              <a:rPr lang="fi-FI" sz="2000" dirty="0" err="1"/>
              <a:t>Writing</a:t>
            </a:r>
            <a:r>
              <a:rPr lang="fi-FI" sz="2000" dirty="0"/>
              <a:t> a </a:t>
            </a:r>
            <a:r>
              <a:rPr lang="fi-FI" sz="2000" dirty="0" err="1"/>
              <a:t>literature</a:t>
            </a:r>
            <a:r>
              <a:rPr lang="fi-FI" sz="2000" dirty="0"/>
              <a:t> </a:t>
            </a:r>
            <a:r>
              <a:rPr lang="fi-FI" sz="2000" dirty="0" err="1"/>
              <a:t>review</a:t>
            </a:r>
            <a:r>
              <a:rPr lang="fi-FI" sz="2000" dirty="0"/>
              <a:t>. </a:t>
            </a:r>
            <a:r>
              <a:rPr lang="fi-FI" sz="2000" i="1" dirty="0"/>
              <a:t>MIS </a:t>
            </a:r>
            <a:r>
              <a:rPr lang="fi-FI" sz="2000" i="1" dirty="0" err="1" smtClean="0"/>
              <a:t>Quarterly</a:t>
            </a:r>
            <a:r>
              <a:rPr lang="fi-FI" sz="2000" dirty="0" smtClean="0"/>
              <a:t> </a:t>
            </a:r>
            <a:r>
              <a:rPr lang="fi-FI" sz="2000" dirty="0"/>
              <a:t>26(2), 13-23.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000" dirty="0"/>
              <a:t>Salminen, Ari. Mikä kirjallisuuskatsaus? Johdatus kirjallisuuskatsauksen tyyppeihin ja hallintotieteellisiin sovelluksiin. Vaasan yliopiston julkaisuja. Opetusjulkaisuja 62, Julkisjohtaminen 4. (2011). </a:t>
            </a:r>
            <a:r>
              <a:rPr lang="fi-FI" sz="2000" dirty="0">
                <a:hlinkClick r:id="rId2"/>
              </a:rPr>
              <a:t>www.uva.fi/materiaali/pdf/isbn_978-952-476-349-3.pdf</a:t>
            </a:r>
            <a:endParaRPr lang="fi-FI" sz="2000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000" dirty="0" smtClean="0"/>
              <a:t>Brereton, P., </a:t>
            </a:r>
            <a:r>
              <a:rPr lang="fi-FI" sz="2000" dirty="0" err="1" smtClean="0"/>
              <a:t>Kitchenham</a:t>
            </a:r>
            <a:r>
              <a:rPr lang="fi-FI" sz="2000" dirty="0" smtClean="0"/>
              <a:t>, B., </a:t>
            </a:r>
            <a:r>
              <a:rPr lang="fi-FI" sz="2000" dirty="0" err="1" smtClean="0"/>
              <a:t>Budgen</a:t>
            </a:r>
            <a:r>
              <a:rPr lang="fi-FI" sz="2000" dirty="0" smtClean="0"/>
              <a:t>, D., Turner, M. &amp; </a:t>
            </a:r>
            <a:r>
              <a:rPr lang="fi-FI" sz="2000" dirty="0" err="1" smtClean="0"/>
              <a:t>Khalil</a:t>
            </a:r>
            <a:r>
              <a:rPr lang="fi-FI" sz="2000" dirty="0" smtClean="0"/>
              <a:t>, M. (2007). </a:t>
            </a:r>
            <a:r>
              <a:rPr lang="fi-FI" sz="2000" dirty="0" err="1" smtClean="0"/>
              <a:t>Lessons</a:t>
            </a:r>
            <a:r>
              <a:rPr lang="fi-FI" sz="2000" dirty="0" smtClean="0"/>
              <a:t>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applying</a:t>
            </a:r>
            <a:r>
              <a:rPr lang="fi-FI" sz="2000" dirty="0" smtClean="0"/>
              <a:t> the </a:t>
            </a:r>
            <a:r>
              <a:rPr lang="fi-FI" sz="2000" dirty="0" err="1" smtClean="0"/>
              <a:t>systematic</a:t>
            </a:r>
            <a:r>
              <a:rPr lang="fi-FI" sz="2000" dirty="0" smtClean="0"/>
              <a:t> </a:t>
            </a:r>
            <a:r>
              <a:rPr lang="fi-FI" sz="2000" dirty="0" err="1" smtClean="0"/>
              <a:t>literature</a:t>
            </a:r>
            <a:r>
              <a:rPr lang="fi-FI" sz="2000" dirty="0" smtClean="0"/>
              <a:t> </a:t>
            </a:r>
            <a:r>
              <a:rPr lang="fi-FI" sz="2000" dirty="0" err="1" smtClean="0"/>
              <a:t>review</a:t>
            </a:r>
            <a:r>
              <a:rPr lang="fi-FI" sz="2000" dirty="0" smtClean="0"/>
              <a:t> </a:t>
            </a:r>
            <a:r>
              <a:rPr lang="fi-FI" sz="2000" dirty="0" err="1" smtClean="0"/>
              <a:t>process</a:t>
            </a:r>
            <a:r>
              <a:rPr lang="fi-FI" sz="2000" dirty="0" smtClean="0"/>
              <a:t> </a:t>
            </a:r>
            <a:r>
              <a:rPr lang="fi-FI" sz="2000" dirty="0" err="1" smtClean="0"/>
              <a:t>within</a:t>
            </a:r>
            <a:r>
              <a:rPr lang="fi-FI" sz="2000" dirty="0" smtClean="0"/>
              <a:t> the software engineering </a:t>
            </a:r>
            <a:r>
              <a:rPr lang="fi-FI" sz="2000" dirty="0" err="1" smtClean="0"/>
              <a:t>domain</a:t>
            </a:r>
            <a:r>
              <a:rPr lang="fi-FI" sz="2000" dirty="0" smtClean="0"/>
              <a:t>. </a:t>
            </a:r>
            <a:r>
              <a:rPr lang="fi-FI" sz="2000" i="1" dirty="0" smtClean="0"/>
              <a:t>The Journal of Systems and Software</a:t>
            </a:r>
            <a:r>
              <a:rPr lang="fi-FI" sz="2000" dirty="0" smtClean="0"/>
              <a:t> 80, 571-583.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dirty="0" err="1" smtClean="0"/>
              <a:t>Kitchenham</a:t>
            </a:r>
            <a:r>
              <a:rPr lang="en-US" sz="2000" dirty="0" smtClean="0"/>
              <a:t> et al. (2010). Systematic </a:t>
            </a:r>
            <a:r>
              <a:rPr lang="en-US" sz="2000" dirty="0"/>
              <a:t>literature reviews in software engineering – A tertiary </a:t>
            </a:r>
            <a:r>
              <a:rPr lang="en-US" sz="2000" dirty="0" smtClean="0"/>
              <a:t>study.</a:t>
            </a:r>
            <a:r>
              <a:rPr lang="en-US" sz="2000" dirty="0"/>
              <a:t> </a:t>
            </a:r>
            <a:r>
              <a:rPr lang="en-US" sz="2000" i="1" dirty="0"/>
              <a:t>Information and Software </a:t>
            </a:r>
            <a:r>
              <a:rPr lang="en-US" sz="2000" i="1" dirty="0" smtClean="0"/>
              <a:t>Technology</a:t>
            </a:r>
            <a:r>
              <a:rPr lang="en-US" sz="2000" dirty="0" smtClean="0"/>
              <a:t> 52(8), 792–805.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dirty="0" err="1" smtClean="0"/>
              <a:t>Bandara</a:t>
            </a:r>
            <a:r>
              <a:rPr lang="en-US" sz="2000" dirty="0" smtClean="0"/>
              <a:t>, W., </a:t>
            </a:r>
            <a:r>
              <a:rPr lang="en-US" sz="2000" dirty="0" err="1" smtClean="0"/>
              <a:t>Fuertmueller</a:t>
            </a:r>
            <a:r>
              <a:rPr lang="en-US" sz="2000" dirty="0" smtClean="0"/>
              <a:t>, E., </a:t>
            </a:r>
            <a:r>
              <a:rPr lang="en-US" sz="2000" dirty="0" err="1" smtClean="0"/>
              <a:t>Gorbacheva</a:t>
            </a:r>
            <a:r>
              <a:rPr lang="en-US" sz="2000" dirty="0" smtClean="0"/>
              <a:t>, E., </a:t>
            </a:r>
            <a:r>
              <a:rPr lang="en-US" sz="2000" dirty="0" err="1" smtClean="0"/>
              <a:t>Miskon</a:t>
            </a:r>
            <a:r>
              <a:rPr lang="en-US" sz="2000" dirty="0" smtClean="0"/>
              <a:t>, S. &amp; </a:t>
            </a:r>
            <a:r>
              <a:rPr lang="en-US" sz="2000" dirty="0" err="1" smtClean="0"/>
              <a:t>Beekhuyzen</a:t>
            </a:r>
            <a:r>
              <a:rPr lang="en-US" sz="2000" dirty="0" smtClean="0"/>
              <a:t>, J. </a:t>
            </a:r>
            <a:r>
              <a:rPr lang="en-US" sz="2000" dirty="0"/>
              <a:t>(2015</a:t>
            </a:r>
            <a:r>
              <a:rPr lang="en-US" sz="2000" dirty="0" smtClean="0"/>
              <a:t>). </a:t>
            </a:r>
            <a:r>
              <a:rPr lang="en-US" sz="2000" dirty="0"/>
              <a:t>Achieving Rigor in Literature Reviews: Insights from Qualitative Data Analysis and Tool-Support. </a:t>
            </a:r>
            <a:r>
              <a:rPr lang="en-US" sz="2000" i="1" dirty="0"/>
              <a:t>Communications of the Association for Information Systems </a:t>
            </a:r>
            <a:r>
              <a:rPr lang="en-US" sz="2000" dirty="0" smtClean="0"/>
              <a:t>37(1</a:t>
            </a:r>
            <a:r>
              <a:rPr lang="en-US" sz="2000" dirty="0"/>
              <a:t>), 154 - </a:t>
            </a:r>
            <a:r>
              <a:rPr lang="en-US" sz="2000" dirty="0" smtClean="0"/>
              <a:t>204. Available </a:t>
            </a:r>
            <a:r>
              <a:rPr lang="en-US" sz="2000" dirty="0"/>
              <a:t>at: http://aisel.aisnet.org/cais/vol37/iss1/8</a:t>
            </a:r>
            <a:endParaRPr lang="fi-FI" sz="2000" dirty="0"/>
          </a:p>
          <a:p>
            <a:pPr marL="609600" indent="-609600">
              <a:buFont typeface="Wingdings" pitchFamily="2" charset="2"/>
              <a:buAutoNum type="arabicPeriod"/>
            </a:pPr>
            <a:endParaRPr lang="en-US" sz="2000" dirty="0"/>
          </a:p>
          <a:p>
            <a:pPr marL="609600" indent="-609600">
              <a:buFont typeface="Wingdings" pitchFamily="2" charset="2"/>
              <a:buAutoNum type="arabicPeriod"/>
            </a:pPr>
            <a:endParaRPr lang="fi-FI" sz="2000" dirty="0" smtClean="0"/>
          </a:p>
          <a:p>
            <a:pPr marL="609600" indent="-609600">
              <a:buFont typeface="Wingdings" pitchFamily="2" charset="2"/>
              <a:buAutoNum type="arabicPeriod"/>
            </a:pPr>
            <a:endParaRPr lang="fi-FI" sz="2000" dirty="0"/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58" y="620688"/>
            <a:ext cx="854672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 smtClean="0"/>
              <a:t>Kirjallisuuskartoitus </a:t>
            </a:r>
            <a:r>
              <a:rPr lang="fi-FI" b="1" dirty="0" smtClean="0"/>
              <a:t>(</a:t>
            </a:r>
            <a:r>
              <a:rPr lang="fi-FI" b="1" dirty="0" err="1" smtClean="0"/>
              <a:t>systematic</a:t>
            </a:r>
            <a:r>
              <a:rPr lang="fi-FI" b="1" dirty="0" smtClean="0"/>
              <a:t> </a:t>
            </a:r>
            <a:r>
              <a:rPr lang="fi-FI" b="1" dirty="0" err="1" smtClean="0"/>
              <a:t>literature</a:t>
            </a:r>
            <a:r>
              <a:rPr lang="fi-FI" b="1" dirty="0" smtClean="0"/>
              <a:t> </a:t>
            </a:r>
            <a:r>
              <a:rPr lang="fi-FI" b="1" dirty="0" err="1" smtClean="0"/>
              <a:t>review</a:t>
            </a:r>
            <a:r>
              <a:rPr lang="fi-FI" b="1" dirty="0" smtClean="0"/>
              <a:t>, </a:t>
            </a:r>
            <a:r>
              <a:rPr lang="fi-FI" b="1" dirty="0" err="1" smtClean="0"/>
              <a:t>systematic</a:t>
            </a:r>
            <a:r>
              <a:rPr lang="fi-FI" b="1" dirty="0" smtClean="0"/>
              <a:t> </a:t>
            </a:r>
            <a:r>
              <a:rPr lang="fi-FI" b="1" dirty="0" err="1" smtClean="0"/>
              <a:t>mapping</a:t>
            </a:r>
            <a:r>
              <a:rPr lang="fi-FI" b="1" dirty="0" smtClean="0"/>
              <a:t> </a:t>
            </a:r>
            <a:r>
              <a:rPr lang="fi-FI" b="1" dirty="0" err="1" smtClean="0"/>
              <a:t>studies</a:t>
            </a:r>
            <a:r>
              <a:rPr lang="fi-FI" b="1" dirty="0"/>
              <a:t>)</a:t>
            </a:r>
            <a:r>
              <a:rPr lang="fi-FI" b="1" dirty="0" smtClean="0"/>
              <a:t> </a:t>
            </a:r>
          </a:p>
          <a:p>
            <a:r>
              <a:rPr lang="fi-FI" dirty="0" smtClean="0"/>
              <a:t>”</a:t>
            </a:r>
            <a:r>
              <a:rPr lang="fi-FI" sz="2000" dirty="0" smtClean="0"/>
              <a:t>metodi </a:t>
            </a:r>
            <a:r>
              <a:rPr lang="fi-FI" sz="2000" dirty="0"/>
              <a:t>ja tutkimustekniikka, jossa tutkitaan tehtyä tutkimusta. Sen</a:t>
            </a:r>
          </a:p>
          <a:p>
            <a:r>
              <a:rPr lang="fi-FI" sz="2000" dirty="0"/>
              <a:t>avulla tehdään ’tutkimusta tutkimuksesta’, eli kootaan tutkimuksien </a:t>
            </a:r>
            <a:r>
              <a:rPr lang="fi-FI" sz="2000" i="1" dirty="0"/>
              <a:t>tuloksia</a:t>
            </a:r>
            <a:r>
              <a:rPr lang="fi-FI" sz="2000" dirty="0"/>
              <a:t>, </a:t>
            </a:r>
            <a:r>
              <a:rPr lang="fi-FI" sz="2000" dirty="0" smtClean="0"/>
              <a:t>jotka ovat </a:t>
            </a:r>
            <a:r>
              <a:rPr lang="fi-FI" sz="2000" dirty="0"/>
              <a:t>perustana uusille </a:t>
            </a:r>
            <a:r>
              <a:rPr lang="fi-FI" sz="2000" dirty="0" smtClean="0"/>
              <a:t>tutkimustuloksille” (Salminen 2011)</a:t>
            </a:r>
            <a:endParaRPr lang="fi-FI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teoreettinen tutkimusstrategia (ml. käsitteellinen analyysi)</a:t>
            </a: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aineisto </a:t>
            </a:r>
            <a:r>
              <a:rPr lang="fi-FI" sz="2000" dirty="0"/>
              <a:t>hankitaan kirjallisuutta hakemalla ja lukemalla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tulokset </a:t>
            </a:r>
            <a:r>
              <a:rPr lang="fi-FI" sz="2000" dirty="0"/>
              <a:t>tuotetaan kirjallisuutta </a:t>
            </a:r>
            <a:r>
              <a:rPr lang="fi-FI" sz="2000" dirty="0" smtClean="0"/>
              <a:t>analysoimalla (</a:t>
            </a:r>
            <a:r>
              <a:rPr lang="fi-FI" sz="2000" dirty="0" err="1" smtClean="0"/>
              <a:t>mixed</a:t>
            </a:r>
            <a:r>
              <a:rPr lang="fi-FI" sz="2000" dirty="0" smtClean="0"/>
              <a:t> </a:t>
            </a:r>
            <a:r>
              <a:rPr lang="fi-FI" sz="2000" dirty="0" err="1" smtClean="0"/>
              <a:t>methods</a:t>
            </a:r>
            <a:r>
              <a:rPr lang="fi-FI" sz="2000" dirty="0" smtClean="0"/>
              <a:t> -metodi)</a:t>
            </a:r>
          </a:p>
          <a:p>
            <a:r>
              <a:rPr lang="fi-FI" sz="2000" b="1" dirty="0" smtClean="0"/>
              <a:t>Kirjallisuuskartoitus </a:t>
            </a:r>
            <a:r>
              <a:rPr lang="fi-FI" sz="2000" b="1" dirty="0"/>
              <a:t>on aina osa tutkimusta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perehtyminen </a:t>
            </a:r>
            <a:r>
              <a:rPr lang="fi-FI" sz="2000" dirty="0"/>
              <a:t>aikaisempaan tutkimukseen -&gt; teoreettinen tausta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käsittelee </a:t>
            </a:r>
            <a:r>
              <a:rPr lang="fi-FI" sz="2000" dirty="0"/>
              <a:t>tutkimusongelman kannalta tärkeää kirjallisuutta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kertoo </a:t>
            </a:r>
            <a:r>
              <a:rPr lang="fi-FI" sz="2000" dirty="0"/>
              <a:t>miten aihe sijoittuu alan muihin tutkimuskohteisiin nähden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kertoo </a:t>
            </a:r>
            <a:r>
              <a:rPr lang="fi-FI" sz="2000" dirty="0"/>
              <a:t>esim. miksi tutkittava asia on tärkeä, miten sitä on tutkittu, </a:t>
            </a:r>
            <a:r>
              <a:rPr lang="fi-FI" sz="2000" dirty="0" smtClean="0"/>
              <a:t>mitä </a:t>
            </a:r>
            <a:r>
              <a:rPr lang="fi-FI" sz="2000" dirty="0"/>
              <a:t>siihen </a:t>
            </a:r>
            <a:r>
              <a:rPr lang="fi-FI" sz="2000" dirty="0" smtClean="0"/>
              <a:t>liittyen kannattaisi </a:t>
            </a:r>
            <a:r>
              <a:rPr lang="fi-FI" sz="2000" dirty="0"/>
              <a:t>vielä tutkia (ja miten</a:t>
            </a:r>
            <a:r>
              <a:rPr lang="fi-FI" sz="2000" dirty="0" smtClean="0"/>
              <a:t>); </a:t>
            </a:r>
            <a:r>
              <a:rPr lang="fi-FI" sz="2000" dirty="0" err="1" smtClean="0"/>
              <a:t>research</a:t>
            </a:r>
            <a:r>
              <a:rPr lang="fi-FI" sz="2000" dirty="0" smtClean="0"/>
              <a:t> </a:t>
            </a:r>
            <a:r>
              <a:rPr lang="fi-FI" sz="2000" dirty="0" err="1" smtClean="0"/>
              <a:t>gap</a:t>
            </a:r>
            <a:endParaRPr lang="fi-FI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kriittistä </a:t>
            </a:r>
            <a:r>
              <a:rPr lang="fi-FI" sz="2000" dirty="0"/>
              <a:t>ja analyyttistä ”vuoropuhelua” aiemman tutkimustiedon </a:t>
            </a:r>
            <a:r>
              <a:rPr lang="fi-FI" sz="2000" dirty="0" smtClean="0"/>
              <a:t>kanssa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tutkijan </a:t>
            </a:r>
            <a:r>
              <a:rPr lang="fi-FI" sz="2000" dirty="0"/>
              <a:t>oman päämäärän ohjaama synteesi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vakuuttaa </a:t>
            </a:r>
            <a:r>
              <a:rPr lang="fi-FI" sz="2000" dirty="0"/>
              <a:t>lukijat kirjoittajan asiantuntemuksesta ja käsiteltävän </a:t>
            </a:r>
            <a:r>
              <a:rPr lang="fi-FI" sz="2000" dirty="0" smtClean="0"/>
              <a:t>näkökulman tarpeellisuudesta</a:t>
            </a:r>
            <a:r>
              <a:rPr lang="fi-FI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4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fi-FI" sz="2800"/>
              <a:t>Tutkimusprosessi (lineaarinen malli)</a:t>
            </a:r>
            <a:endParaRPr lang="en-US" sz="28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25538"/>
            <a:ext cx="7643192" cy="5183187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Idea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b="1" dirty="0"/>
              <a:t>Kirjallisuuskartoitus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Tutkimusaihe/tutkimuskysymys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Tutkimusstrategia/metodi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Koesuunnittelu/aineiston keruun suunnittelu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Tietojen keruu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Tietojen analysointi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fi-FI" sz="2400" dirty="0"/>
              <a:t>Tulosten julkaiseminen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fi-FI" sz="1600" dirty="0"/>
          </a:p>
          <a:p>
            <a:pPr marL="609600" indent="-609600">
              <a:buFont typeface="Wingdings" pitchFamily="2" charset="2"/>
              <a:buAutoNum type="arabicPeriod"/>
            </a:pPr>
            <a:endParaRPr lang="fi-FI" sz="1600" dirty="0"/>
          </a:p>
          <a:p>
            <a:pPr marL="609600" indent="-609600">
              <a:buFont typeface="Wingdings" pitchFamily="2" charset="2"/>
              <a:buAutoNum type="arabicPeriod"/>
            </a:pPr>
            <a:endParaRPr lang="fi-FI" sz="1600" dirty="0"/>
          </a:p>
          <a:p>
            <a:pPr marL="609600" indent="-609600" algn="just">
              <a:buFont typeface="Wingdings" pitchFamily="2" charset="2"/>
              <a:buNone/>
            </a:pPr>
            <a:r>
              <a:rPr lang="fi-FI" sz="1600" dirty="0"/>
              <a:t>(</a:t>
            </a:r>
            <a:r>
              <a:rPr lang="fi-FI" sz="1600" dirty="0" smtClean="0"/>
              <a:t>Lähde: </a:t>
            </a:r>
            <a:r>
              <a:rPr lang="fi-FI" sz="1600" dirty="0" err="1" smtClean="0"/>
              <a:t>Jenkins</a:t>
            </a:r>
            <a:r>
              <a:rPr lang="fi-FI" sz="1600" dirty="0" smtClean="0"/>
              <a:t> </a:t>
            </a:r>
            <a:r>
              <a:rPr lang="fi-FI" sz="1600" dirty="0"/>
              <a:t>(1985) teoksessa Järvinen &amp; Järvinen </a:t>
            </a:r>
            <a:r>
              <a:rPr lang="fi-FI" sz="1600" dirty="0" smtClean="0"/>
              <a:t>(2004) </a:t>
            </a:r>
            <a:r>
              <a:rPr lang="fi-FI" sz="1600" dirty="0"/>
              <a:t>Tutkimustyön metodeista. </a:t>
            </a:r>
            <a:r>
              <a:rPr lang="fi-FI" sz="1600" dirty="0" smtClean="0"/>
              <a:t>Tampere</a:t>
            </a:r>
            <a:r>
              <a:rPr lang="fi-FI" sz="1600" dirty="0"/>
              <a:t>: </a:t>
            </a:r>
            <a:r>
              <a:rPr lang="fi-FI" sz="1600" dirty="0" smtClean="0"/>
              <a:t>Opinpajan kirja)</a:t>
            </a:r>
            <a:endParaRPr lang="fi-FI" sz="1600" dirty="0"/>
          </a:p>
          <a:p>
            <a:pPr marL="2209800" lvl="4" indent="-381000"/>
            <a:endParaRPr lang="en-US" sz="16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95288" y="1268413"/>
            <a:ext cx="0" cy="32400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9512"/>
          </a:xfrm>
        </p:spPr>
        <p:txBody>
          <a:bodyPr/>
          <a:lstStyle/>
          <a:p>
            <a:r>
              <a:rPr lang="fi-FI" sz="2800" b="1" dirty="0" smtClean="0"/>
              <a:t>Kirjallisuuskartoituksen piirteitä</a:t>
            </a:r>
            <a:endParaRPr lang="fi-FI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8280920" cy="5760640"/>
          </a:xfrm>
        </p:spPr>
        <p:txBody>
          <a:bodyPr/>
          <a:lstStyle/>
          <a:p>
            <a:pPr marL="0" indent="0">
              <a:buNone/>
            </a:pPr>
            <a:r>
              <a:rPr lang="fi-FI" sz="2000" dirty="0" smtClean="0"/>
              <a:t>● </a:t>
            </a:r>
            <a:r>
              <a:rPr lang="fi-FI" sz="2000" dirty="0"/>
              <a:t>toistettavissa oleva </a:t>
            </a:r>
            <a:r>
              <a:rPr lang="fi-FI" sz="2000" dirty="0" smtClean="0"/>
              <a:t>menetelmä</a:t>
            </a:r>
          </a:p>
          <a:p>
            <a:pPr marL="0" indent="0">
              <a:buNone/>
            </a:pPr>
            <a:r>
              <a:rPr lang="fi-FI" sz="2000" dirty="0" smtClean="0"/>
              <a:t>● </a:t>
            </a:r>
            <a:r>
              <a:rPr lang="fi-FI" sz="2000" dirty="0"/>
              <a:t>kerää tietoja tutkimuksen kohteesta</a:t>
            </a:r>
          </a:p>
          <a:p>
            <a:pPr marL="0" indent="0">
              <a:buNone/>
            </a:pPr>
            <a:r>
              <a:rPr lang="fi-FI" sz="2000" dirty="0"/>
              <a:t>● tarkistaa tietojen luotettavuutta</a:t>
            </a:r>
          </a:p>
          <a:p>
            <a:pPr marL="0" indent="0">
              <a:buNone/>
            </a:pPr>
            <a:r>
              <a:rPr lang="fi-FI" sz="2000" dirty="0"/>
              <a:t>● </a:t>
            </a:r>
            <a:r>
              <a:rPr lang="fi-FI" sz="2000" dirty="0" smtClean="0"/>
              <a:t>tuottaa </a:t>
            </a:r>
            <a:r>
              <a:rPr lang="fi-FI" sz="2000" dirty="0"/>
              <a:t>uusia näkökulmia</a:t>
            </a:r>
          </a:p>
          <a:p>
            <a:pPr marL="0" indent="0">
              <a:buNone/>
            </a:pPr>
            <a:r>
              <a:rPr lang="fi-FI" sz="2000" dirty="0" smtClean="0"/>
              <a:t>● perustuu </a:t>
            </a:r>
            <a:r>
              <a:rPr lang="fi-FI" sz="2000" dirty="0"/>
              <a:t>alkuperäisestä korkealaatuisesta tutkimustyöstä tehtyihin johtopäätöksiin (miten löytää riittävän korkealaatuista tutkimusta?)</a:t>
            </a:r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b="1" dirty="0" smtClean="0"/>
              <a:t>Esimerkki </a:t>
            </a:r>
            <a:r>
              <a:rPr lang="fi-FI" sz="2000" b="1" dirty="0"/>
              <a:t>kirjallisuuskatsausten luokittelusta</a:t>
            </a:r>
          </a:p>
          <a:p>
            <a:pPr marL="0" indent="0">
              <a:buNone/>
            </a:pPr>
            <a:r>
              <a:rPr lang="fi-FI" sz="2000" dirty="0"/>
              <a:t>● kuvaileva </a:t>
            </a:r>
            <a:r>
              <a:rPr lang="fi-FI" sz="2000" dirty="0" smtClean="0"/>
              <a:t>kirjallisuuskatsaus </a:t>
            </a:r>
            <a:endParaRPr lang="fi-FI" sz="2000" dirty="0"/>
          </a:p>
          <a:p>
            <a:pPr marL="0" indent="0">
              <a:buNone/>
            </a:pPr>
            <a:r>
              <a:rPr lang="fi-FI" sz="2000" dirty="0"/>
              <a:t>● systemaattinen kirjallisuuskatsaus</a:t>
            </a:r>
          </a:p>
          <a:p>
            <a:pPr marL="0" indent="0">
              <a:buNone/>
            </a:pPr>
            <a:r>
              <a:rPr lang="fi-FI" sz="2000" dirty="0"/>
              <a:t>● kvalitatiivinen meta-analyysi</a:t>
            </a:r>
          </a:p>
          <a:p>
            <a:pPr marL="0" indent="0">
              <a:buNone/>
            </a:pPr>
            <a:r>
              <a:rPr lang="fi-FI" sz="2000" dirty="0"/>
              <a:t>● kvantitatiivinen </a:t>
            </a:r>
            <a:r>
              <a:rPr lang="fi-FI" sz="2000" dirty="0" smtClean="0"/>
              <a:t>meta-analyysi </a:t>
            </a:r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1600" dirty="0" smtClean="0"/>
              <a:t>Lähde: Salminen</a:t>
            </a:r>
            <a:r>
              <a:rPr lang="fi-FI" sz="1600" dirty="0"/>
              <a:t>, Ari. Mikä kirjallisuuskatsaus? Johdatus </a:t>
            </a:r>
            <a:r>
              <a:rPr lang="fi-FI" sz="1600" dirty="0" smtClean="0"/>
              <a:t>kirjallisuuskatsauksen tyyppeihin </a:t>
            </a:r>
            <a:r>
              <a:rPr lang="fi-FI" sz="1600" dirty="0"/>
              <a:t>ja hallintotieteellisiin sovelluksiin. Vaasan yliopiston julkaisuja. Opetusjulkaisuja </a:t>
            </a:r>
            <a:r>
              <a:rPr lang="fi-FI" sz="1600" dirty="0" smtClean="0"/>
              <a:t>62, Julkisjohtaminen </a:t>
            </a:r>
            <a:r>
              <a:rPr lang="fi-FI" sz="1600" dirty="0"/>
              <a:t>4. (2011). </a:t>
            </a:r>
          </a:p>
        </p:txBody>
      </p:sp>
    </p:spTree>
    <p:extLst>
      <p:ext uri="{BB962C8B-B14F-4D97-AF65-F5344CB8AC3E}">
        <p14:creationId xmlns:p14="http://schemas.microsoft.com/office/powerpoint/2010/main" val="25824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fi-FI" sz="2800" b="1" dirty="0" smtClean="0"/>
              <a:t>Kuvaileva kirjallisuuskartoitus</a:t>
            </a:r>
            <a:endParaRPr lang="fi-FI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4886672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Yleiskatsaus, rakentaa </a:t>
            </a:r>
            <a:r>
              <a:rPr lang="fi-FI" sz="1800" dirty="0">
                <a:solidFill>
                  <a:srgbClr val="000000"/>
                </a:solidFill>
              </a:rPr>
              <a:t>kokonaiskuvaa tietystä </a:t>
            </a:r>
            <a:r>
              <a:rPr lang="fi-FI" sz="1800" dirty="0" smtClean="0">
                <a:solidFill>
                  <a:srgbClr val="000000"/>
                </a:solidFill>
              </a:rPr>
              <a:t>asiakokonaisuudesta</a:t>
            </a:r>
          </a:p>
          <a:p>
            <a:pPr lvl="0">
              <a:buClr>
                <a:srgbClr val="00007D"/>
              </a:buClr>
            </a:pPr>
            <a:r>
              <a:rPr lang="fi-FI" sz="1800" dirty="0">
                <a:solidFill>
                  <a:srgbClr val="000000"/>
                </a:solidFill>
              </a:rPr>
              <a:t>A</a:t>
            </a:r>
            <a:r>
              <a:rPr lang="fi-FI" sz="1800" dirty="0" smtClean="0">
                <a:solidFill>
                  <a:srgbClr val="000000"/>
                </a:solidFill>
              </a:rPr>
              <a:t>ineistot laajoja, aineiston </a:t>
            </a:r>
            <a:r>
              <a:rPr lang="fi-FI" sz="1800" dirty="0">
                <a:solidFill>
                  <a:srgbClr val="000000"/>
                </a:solidFill>
              </a:rPr>
              <a:t>valintaa </a:t>
            </a:r>
            <a:r>
              <a:rPr lang="fi-FI" sz="1800" dirty="0" smtClean="0">
                <a:solidFill>
                  <a:srgbClr val="000000"/>
                </a:solidFill>
              </a:rPr>
              <a:t>eivät </a:t>
            </a:r>
            <a:r>
              <a:rPr lang="fi-FI" sz="1800" dirty="0">
                <a:solidFill>
                  <a:srgbClr val="000000"/>
                </a:solidFill>
              </a:rPr>
              <a:t>rajaa </a:t>
            </a:r>
            <a:r>
              <a:rPr lang="fi-FI" sz="1800" dirty="0" smtClean="0">
                <a:solidFill>
                  <a:srgbClr val="000000"/>
                </a:solidFill>
              </a:rPr>
              <a:t>tiukat metodiset säännöt</a:t>
            </a:r>
            <a:r>
              <a:rPr lang="fi-FI" sz="1800" dirty="0">
                <a:solidFill>
                  <a:srgbClr val="000000"/>
                </a:solidFill>
              </a:rPr>
              <a:t>. </a:t>
            </a: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Tutkittava </a:t>
            </a:r>
            <a:r>
              <a:rPr lang="fi-FI" sz="1800" dirty="0">
                <a:solidFill>
                  <a:srgbClr val="000000"/>
                </a:solidFill>
              </a:rPr>
              <a:t>ilmiö pystytään </a:t>
            </a:r>
            <a:r>
              <a:rPr lang="fi-FI" sz="1800" dirty="0" smtClean="0">
                <a:solidFill>
                  <a:srgbClr val="000000"/>
                </a:solidFill>
              </a:rPr>
              <a:t>kuvaamaan </a:t>
            </a:r>
            <a:r>
              <a:rPr lang="fi-FI" sz="1800" dirty="0">
                <a:solidFill>
                  <a:srgbClr val="000000"/>
                </a:solidFill>
              </a:rPr>
              <a:t>laaja-alaisesti </a:t>
            </a:r>
            <a:r>
              <a:rPr lang="fi-FI" sz="1800" dirty="0" smtClean="0">
                <a:solidFill>
                  <a:srgbClr val="000000"/>
                </a:solidFill>
              </a:rPr>
              <a:t>ja tarvittaessa </a:t>
            </a:r>
            <a:r>
              <a:rPr lang="fi-FI" sz="1800" dirty="0">
                <a:solidFill>
                  <a:srgbClr val="000000"/>
                </a:solidFill>
              </a:rPr>
              <a:t>luokittelemaan tutkittavan ilmiön ominaisuuksia. </a:t>
            </a: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Tutkimuskysymykset ovat </a:t>
            </a:r>
            <a:r>
              <a:rPr lang="fi-FI" sz="1800" dirty="0">
                <a:solidFill>
                  <a:srgbClr val="000000"/>
                </a:solidFill>
              </a:rPr>
              <a:t>väljempiä kuin systemaattisessa katsauksessa tai meta-analyysissä. </a:t>
            </a: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Kuvaileva katsaus toimii </a:t>
            </a:r>
            <a:r>
              <a:rPr lang="fi-FI" sz="1800" dirty="0">
                <a:solidFill>
                  <a:srgbClr val="000000"/>
                </a:solidFill>
              </a:rPr>
              <a:t>itsenäisenä metodina, mutta </a:t>
            </a:r>
            <a:r>
              <a:rPr lang="fi-FI" sz="1800" dirty="0" smtClean="0">
                <a:solidFill>
                  <a:srgbClr val="000000"/>
                </a:solidFill>
              </a:rPr>
              <a:t>se myös tarjoaa </a:t>
            </a:r>
            <a:r>
              <a:rPr lang="fi-FI" sz="1800" dirty="0">
                <a:solidFill>
                  <a:srgbClr val="000000"/>
                </a:solidFill>
              </a:rPr>
              <a:t>uusia </a:t>
            </a:r>
            <a:r>
              <a:rPr lang="fi-FI" sz="1800" dirty="0" smtClean="0">
                <a:solidFill>
                  <a:srgbClr val="000000"/>
                </a:solidFill>
              </a:rPr>
              <a:t>tutkittavia ilmiöitä </a:t>
            </a:r>
            <a:r>
              <a:rPr lang="fi-FI" sz="1800" dirty="0">
                <a:solidFill>
                  <a:srgbClr val="000000"/>
                </a:solidFill>
              </a:rPr>
              <a:t>systemaattista kirjallisuuskatsausta varten.</a:t>
            </a:r>
          </a:p>
          <a:p>
            <a:pPr lvl="0">
              <a:buClr>
                <a:srgbClr val="00007D"/>
              </a:buClr>
            </a:pPr>
            <a:r>
              <a:rPr lang="fi-FI" sz="1800" dirty="0">
                <a:solidFill>
                  <a:srgbClr val="000000"/>
                </a:solidFill>
              </a:rPr>
              <a:t>K</a:t>
            </a:r>
            <a:r>
              <a:rPr lang="fi-FI" sz="1800" dirty="0" smtClean="0">
                <a:solidFill>
                  <a:srgbClr val="000000"/>
                </a:solidFill>
              </a:rPr>
              <a:t>aksi </a:t>
            </a:r>
            <a:r>
              <a:rPr lang="fi-FI" sz="1800" dirty="0">
                <a:solidFill>
                  <a:srgbClr val="000000"/>
                </a:solidFill>
              </a:rPr>
              <a:t>hieman erilaista </a:t>
            </a:r>
            <a:r>
              <a:rPr lang="fi-FI" sz="1800" dirty="0" smtClean="0">
                <a:solidFill>
                  <a:srgbClr val="000000"/>
                </a:solidFill>
              </a:rPr>
              <a:t>orientaatiota: narratiivinen </a:t>
            </a:r>
            <a:r>
              <a:rPr lang="fi-FI" sz="1800" dirty="0">
                <a:solidFill>
                  <a:srgbClr val="000000"/>
                </a:solidFill>
              </a:rPr>
              <a:t>ja integroiva katsaus</a:t>
            </a:r>
            <a:r>
              <a:rPr lang="fi-FI" sz="1800" dirty="0" smtClean="0">
                <a:solidFill>
                  <a:srgbClr val="000000"/>
                </a:solidFill>
              </a:rPr>
              <a:t>.</a:t>
            </a: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Narratiivinen yleiskatsaus tiivistää aiempia tutkimuksia, analyysin </a:t>
            </a:r>
            <a:r>
              <a:rPr lang="fi-FI" sz="1800" dirty="0">
                <a:solidFill>
                  <a:srgbClr val="000000"/>
                </a:solidFill>
              </a:rPr>
              <a:t>muoto on </a:t>
            </a:r>
            <a:r>
              <a:rPr lang="fi-FI" sz="1800" dirty="0" smtClean="0">
                <a:solidFill>
                  <a:srgbClr val="000000"/>
                </a:solidFill>
              </a:rPr>
              <a:t>kuvaileva synteesi</a:t>
            </a:r>
            <a:r>
              <a:rPr lang="fi-FI" sz="1800" dirty="0">
                <a:solidFill>
                  <a:srgbClr val="000000"/>
                </a:solidFill>
              </a:rPr>
              <a:t>, jonka yhteenveto on ytimekäs ja johdonmukainen. </a:t>
            </a: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Integroiva katsaus (IK) kuvaa </a:t>
            </a:r>
            <a:r>
              <a:rPr lang="fi-FI" sz="1800" dirty="0">
                <a:solidFill>
                  <a:srgbClr val="000000"/>
                </a:solidFill>
              </a:rPr>
              <a:t>tutkittavaa </a:t>
            </a:r>
            <a:r>
              <a:rPr lang="fi-FI" sz="1800" dirty="0" smtClean="0">
                <a:solidFill>
                  <a:srgbClr val="000000"/>
                </a:solidFill>
              </a:rPr>
              <a:t>ilmiötä mahdollisimman </a:t>
            </a:r>
            <a:r>
              <a:rPr lang="fi-FI" sz="1800" dirty="0">
                <a:solidFill>
                  <a:srgbClr val="000000"/>
                </a:solidFill>
              </a:rPr>
              <a:t>monipuolisesti. </a:t>
            </a: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IK </a:t>
            </a:r>
            <a:r>
              <a:rPr lang="fi-FI" sz="1800" dirty="0">
                <a:solidFill>
                  <a:srgbClr val="000000"/>
                </a:solidFill>
              </a:rPr>
              <a:t>auttaa kirjallisuuden </a:t>
            </a:r>
            <a:r>
              <a:rPr lang="fi-FI" sz="1800" dirty="0" smtClean="0">
                <a:solidFill>
                  <a:srgbClr val="000000"/>
                </a:solidFill>
              </a:rPr>
              <a:t>tarkastelussa, kriittisessä </a:t>
            </a:r>
            <a:r>
              <a:rPr lang="fi-FI" sz="1800" dirty="0">
                <a:solidFill>
                  <a:srgbClr val="000000"/>
                </a:solidFill>
              </a:rPr>
              <a:t>arvioinnissa ja syntetisoinnissa. </a:t>
            </a:r>
            <a:r>
              <a:rPr lang="fi-FI" sz="1800" dirty="0" smtClean="0">
                <a:solidFill>
                  <a:srgbClr val="000000"/>
                </a:solidFill>
              </a:rPr>
              <a:t>Verrattuna systemaattisen </a:t>
            </a:r>
            <a:r>
              <a:rPr lang="fi-FI" sz="1800" dirty="0">
                <a:solidFill>
                  <a:srgbClr val="000000"/>
                </a:solidFill>
              </a:rPr>
              <a:t>katsaukseen integroiva katsaus tarjoaa selvästi laajemman </a:t>
            </a:r>
            <a:r>
              <a:rPr lang="fi-FI" sz="1800" dirty="0" smtClean="0">
                <a:solidFill>
                  <a:srgbClr val="000000"/>
                </a:solidFill>
              </a:rPr>
              <a:t>kuvan aihetta </a:t>
            </a:r>
            <a:r>
              <a:rPr lang="fi-FI" sz="1800" dirty="0">
                <a:solidFill>
                  <a:srgbClr val="000000"/>
                </a:solidFill>
              </a:rPr>
              <a:t>käsittelevästä </a:t>
            </a:r>
            <a:r>
              <a:rPr lang="fi-FI" sz="1800" dirty="0" smtClean="0">
                <a:solidFill>
                  <a:srgbClr val="000000"/>
                </a:solidFill>
              </a:rPr>
              <a:t>kirjallisuudesta</a:t>
            </a:r>
          </a:p>
          <a:p>
            <a:pPr lvl="0">
              <a:buClr>
                <a:srgbClr val="00007D"/>
              </a:buClr>
            </a:pPr>
            <a:r>
              <a:rPr lang="fi-FI" sz="1800" dirty="0" smtClean="0">
                <a:solidFill>
                  <a:srgbClr val="000000"/>
                </a:solidFill>
              </a:rPr>
              <a:t>IK yhdistää narratiivista ja systemaattista katsausta metodiseksi jatkumoksi</a:t>
            </a:r>
            <a:endParaRPr lang="fi-FI" sz="1800" dirty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endParaRPr lang="fi-FI" sz="18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endParaRPr lang="fi-FI" sz="2000" dirty="0" smtClean="0">
              <a:solidFill>
                <a:srgbClr val="000000"/>
              </a:solidFill>
            </a:endParaRPr>
          </a:p>
          <a:p>
            <a:pPr lvl="0">
              <a:buClr>
                <a:srgbClr val="00007D"/>
              </a:buClr>
            </a:pPr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5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4"/>
            <a:ext cx="8229600" cy="575345"/>
          </a:xfrm>
        </p:spPr>
        <p:txBody>
          <a:bodyPr/>
          <a:lstStyle/>
          <a:p>
            <a:r>
              <a:rPr lang="fi-FI" sz="2800" dirty="0" smtClean="0"/>
              <a:t>Systemaattinen kirjallisuuskartoitus </a:t>
            </a:r>
            <a:endParaRPr lang="en-US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80728"/>
            <a:ext cx="8137599" cy="5327997"/>
          </a:xfrm>
        </p:spPr>
        <p:txBody>
          <a:bodyPr/>
          <a:lstStyle/>
          <a:p>
            <a:r>
              <a:rPr lang="fi-FI" sz="1800" dirty="0"/>
              <a:t>Antaa selkeästi vastauksen tiettyyn kysymykseen/ratkaisun ongelmaan.</a:t>
            </a:r>
          </a:p>
          <a:p>
            <a:r>
              <a:rPr lang="fi-FI" sz="1800" dirty="0" smtClean="0"/>
              <a:t>Analyyttinen </a:t>
            </a:r>
            <a:r>
              <a:rPr lang="fi-FI" sz="1800" dirty="0"/>
              <a:t>ja objektiivinen tiivistelmä aiheen aiempien merkittävien </a:t>
            </a:r>
            <a:r>
              <a:rPr lang="fi-FI" sz="1800" dirty="0" smtClean="0"/>
              <a:t>tutkimusten oleellisesta </a:t>
            </a:r>
            <a:r>
              <a:rPr lang="fi-FI" sz="1800" dirty="0"/>
              <a:t>sisällöstä. </a:t>
            </a:r>
            <a:endParaRPr lang="fi-FI" sz="1800" dirty="0" smtClean="0"/>
          </a:p>
          <a:p>
            <a:r>
              <a:rPr lang="fi-FI" sz="1800" dirty="0" smtClean="0"/>
              <a:t>Kiinnitetään huomiota </a:t>
            </a:r>
            <a:r>
              <a:rPr lang="fi-FI" sz="1800" dirty="0"/>
              <a:t>kirjallisuuden hakutekniikkaan ja lähteiden </a:t>
            </a:r>
            <a:r>
              <a:rPr lang="fi-FI" sz="1800" dirty="0" smtClean="0"/>
              <a:t>keskinäiseen loogiseen yhteyteen</a:t>
            </a:r>
            <a:endParaRPr lang="fi-FI" sz="1800" dirty="0"/>
          </a:p>
          <a:p>
            <a:pPr marL="800100" lvl="2" indent="0">
              <a:buNone/>
            </a:pPr>
            <a:r>
              <a:rPr lang="fi-FI" sz="1600" dirty="0"/>
              <a:t>● käytetyt hakukoneet ja tietokannat, hakusanat, karsinta </a:t>
            </a:r>
            <a:r>
              <a:rPr lang="fi-FI" sz="1600" dirty="0" smtClean="0"/>
              <a:t>(operandit) ym</a:t>
            </a:r>
            <a:r>
              <a:rPr lang="fi-FI" sz="1600" dirty="0"/>
              <a:t>.</a:t>
            </a:r>
          </a:p>
          <a:p>
            <a:pPr marL="800100" lvl="2" indent="0">
              <a:buNone/>
            </a:pPr>
            <a:r>
              <a:rPr lang="fi-FI" sz="1600" dirty="0"/>
              <a:t>● etsitään kirjallisuutta, johon tietyssä lähdemateriaalissa on viitattu</a:t>
            </a:r>
          </a:p>
          <a:p>
            <a:pPr marL="800100" lvl="2" indent="0">
              <a:buNone/>
            </a:pPr>
            <a:r>
              <a:rPr lang="fi-FI" sz="1600" dirty="0"/>
              <a:t>● etsitään kirjallisuutta, joka viittaa tiettyyn lähdemateriaaliin.</a:t>
            </a:r>
          </a:p>
          <a:p>
            <a:r>
              <a:rPr lang="fi-FI" sz="1800" dirty="0" smtClean="0"/>
              <a:t>Tietotekniikan </a:t>
            </a:r>
            <a:r>
              <a:rPr lang="fi-FI" sz="1800" dirty="0"/>
              <a:t>opinnäytetöissä </a:t>
            </a:r>
            <a:r>
              <a:rPr lang="fi-FI" sz="1800" dirty="0" smtClean="0"/>
              <a:t>(gradut</a:t>
            </a:r>
            <a:r>
              <a:rPr lang="fi-FI" sz="1800" dirty="0"/>
              <a:t>) ei yleensä </a:t>
            </a:r>
            <a:r>
              <a:rPr lang="fi-FI" sz="1800" dirty="0" smtClean="0"/>
              <a:t>raportoida kirjallisuushakujen </a:t>
            </a:r>
            <a:r>
              <a:rPr lang="fi-FI" sz="1800" dirty="0"/>
              <a:t>yksityiskohtia, ellei haluta korostaa jonkin asian olevan </a:t>
            </a:r>
            <a:r>
              <a:rPr lang="fi-FI" sz="1800" dirty="0" smtClean="0"/>
              <a:t>erityisen vähän/paljon tutkittua</a:t>
            </a:r>
            <a:r>
              <a:rPr lang="fi-FI" sz="1800" dirty="0"/>
              <a:t> </a:t>
            </a:r>
            <a:r>
              <a:rPr lang="fi-FI" sz="1800" dirty="0" smtClean="0"/>
              <a:t>tai metodi on </a:t>
            </a:r>
            <a:r>
              <a:rPr lang="fi-FI" sz="1800" dirty="0" err="1" smtClean="0"/>
              <a:t>systematic</a:t>
            </a:r>
            <a:r>
              <a:rPr lang="fi-FI" sz="1800" dirty="0" smtClean="0"/>
              <a:t> </a:t>
            </a:r>
            <a:r>
              <a:rPr lang="fi-FI" sz="1800" dirty="0" err="1" smtClean="0"/>
              <a:t>mapping</a:t>
            </a:r>
            <a:r>
              <a:rPr lang="fi-FI" sz="1800" dirty="0" smtClean="0"/>
              <a:t> </a:t>
            </a:r>
            <a:r>
              <a:rPr lang="fi-FI" sz="1800" dirty="0" err="1" smtClean="0"/>
              <a:t>study</a:t>
            </a:r>
            <a:r>
              <a:rPr lang="fi-FI" sz="1800" dirty="0" smtClean="0"/>
              <a:t>.</a:t>
            </a:r>
          </a:p>
          <a:p>
            <a:r>
              <a:rPr lang="fi-FI" sz="1800" dirty="0" smtClean="0"/>
              <a:t>Yleisin tapa pro gradu -tutkielmissa. Kuvaileva kartoitus on myös hyvä, mikäli aihe sopii siihen paremmin kuin systemaattiseen kartoitukseen. Meta-analyysinkin voi tehdä, mutta on harvinaisempi pro gradu -tutkielmissa.</a:t>
            </a:r>
            <a:endParaRPr lang="fi-FI" sz="18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fi-FI" sz="2800" b="1" dirty="0" smtClean="0"/>
              <a:t>Kvalitatiivinen meta-analyysi</a:t>
            </a:r>
            <a:r>
              <a:rPr lang="fi-FI" sz="2800" dirty="0" smtClean="0"/>
              <a:t/>
            </a:r>
            <a:br>
              <a:rPr lang="fi-FI" sz="2800" dirty="0" smtClean="0"/>
            </a:br>
            <a:endParaRPr lang="fi-FI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86672"/>
          </a:xfrm>
        </p:spPr>
        <p:txBody>
          <a:bodyPr/>
          <a:lstStyle/>
          <a:p>
            <a:r>
              <a:rPr lang="fi-FI" sz="2000" i="1" dirty="0">
                <a:solidFill>
                  <a:srgbClr val="000000"/>
                </a:solidFill>
                <a:ea typeface="+mj-ea"/>
              </a:rPr>
              <a:t>Metasynteesi</a:t>
            </a:r>
            <a:r>
              <a:rPr lang="fi-FI" sz="2000" dirty="0">
                <a:solidFill>
                  <a:srgbClr val="000000"/>
                </a:solidFill>
                <a:ea typeface="+mj-ea"/>
              </a:rPr>
              <a:t> on käsitteistön vertailua ja tiivistämistä -&gt; luokittelua</a:t>
            </a:r>
            <a:r>
              <a:rPr lang="fi-FI" sz="2000" dirty="0" smtClean="0">
                <a:solidFill>
                  <a:srgbClr val="000000"/>
                </a:solidFill>
                <a:ea typeface="+mj-ea"/>
              </a:rPr>
              <a:t>. </a:t>
            </a:r>
            <a:r>
              <a:rPr lang="fi-FI" sz="2000" i="1" dirty="0" smtClean="0">
                <a:solidFill>
                  <a:srgbClr val="000000"/>
                </a:solidFill>
                <a:ea typeface="+mj-ea"/>
              </a:rPr>
              <a:t>Metayhteenvetoa</a:t>
            </a:r>
            <a:r>
              <a:rPr lang="fi-FI" sz="2000" dirty="0" smtClean="0">
                <a:solidFill>
                  <a:srgbClr val="000000"/>
                </a:solidFill>
                <a:ea typeface="+mj-ea"/>
              </a:rPr>
              <a:t> </a:t>
            </a:r>
            <a:r>
              <a:rPr lang="fi-FI" sz="2000" dirty="0">
                <a:solidFill>
                  <a:srgbClr val="000000"/>
                </a:solidFill>
                <a:ea typeface="+mj-ea"/>
              </a:rPr>
              <a:t>tehdessä seulotaan, ryhmitellään, tiivistetään ja määritetään kirjallisuuden keskeisyyttä tutkimusongelman </a:t>
            </a:r>
            <a:r>
              <a:rPr lang="fi-FI" sz="2000" dirty="0" smtClean="0">
                <a:solidFill>
                  <a:srgbClr val="000000"/>
                </a:solidFill>
                <a:ea typeface="+mj-ea"/>
              </a:rPr>
              <a:t>ratkaisemisessa.</a:t>
            </a:r>
          </a:p>
          <a:p>
            <a:r>
              <a:rPr lang="fi-FI" sz="2000" dirty="0" smtClean="0"/>
              <a:t>Metasynteesi </a:t>
            </a:r>
            <a:r>
              <a:rPr lang="fi-FI" sz="2000" dirty="0"/>
              <a:t>pyrkii ymmärtämään ja selittämään tutkittavia ilmiöitä.</a:t>
            </a:r>
          </a:p>
          <a:p>
            <a:r>
              <a:rPr lang="fi-FI" sz="2000" dirty="0"/>
              <a:t>I</a:t>
            </a:r>
            <a:r>
              <a:rPr lang="fi-FI" sz="2000" dirty="0" smtClean="0"/>
              <a:t>deana on yhdistää </a:t>
            </a:r>
            <a:r>
              <a:rPr lang="fi-FI" sz="2000" dirty="0"/>
              <a:t>samaa aihetta tarkastelevat </a:t>
            </a:r>
            <a:r>
              <a:rPr lang="fi-FI" sz="2000" dirty="0" smtClean="0"/>
              <a:t>tutkimukset, jotta </a:t>
            </a:r>
            <a:r>
              <a:rPr lang="fi-FI" sz="2000" dirty="0"/>
              <a:t>niiden nyanssit, olettamukset ja </a:t>
            </a:r>
            <a:r>
              <a:rPr lang="fi-FI" sz="2000" dirty="0" smtClean="0"/>
              <a:t>tekstikontekstit </a:t>
            </a:r>
            <a:r>
              <a:rPr lang="fi-FI" sz="2000" dirty="0"/>
              <a:t>voidaan </a:t>
            </a:r>
            <a:r>
              <a:rPr lang="fi-FI" sz="2000" dirty="0" smtClean="0"/>
              <a:t>saada esiin. Niitä tarkastellaan pääosin </a:t>
            </a:r>
            <a:r>
              <a:rPr lang="fi-FI" sz="2000" dirty="0"/>
              <a:t>yhtäläisyyksien ja erojen valossa pyrkimällä siihen, että </a:t>
            </a:r>
            <a:r>
              <a:rPr lang="fi-FI" sz="2000" dirty="0" smtClean="0"/>
              <a:t>itse aihealueesta </a:t>
            </a:r>
            <a:r>
              <a:rPr lang="fi-FI" sz="2000" dirty="0"/>
              <a:t>rakentuu vakuuttava kokonaiskuva. </a:t>
            </a:r>
            <a:r>
              <a:rPr lang="fi-FI" sz="2000" dirty="0" smtClean="0"/>
              <a:t>Synteesin </a:t>
            </a:r>
            <a:r>
              <a:rPr lang="fi-FI" sz="2000" dirty="0"/>
              <a:t>tekijä siis pyrkii suorittamaan tulkinnan alkuperäisten </a:t>
            </a:r>
            <a:r>
              <a:rPr lang="fi-FI" sz="2000" dirty="0" smtClean="0"/>
              <a:t>tulkintojen pohjalta</a:t>
            </a:r>
            <a:r>
              <a:rPr lang="fi-FI" sz="2000" dirty="0"/>
              <a:t>, eli toisten tutkijoiden </a:t>
            </a:r>
            <a:r>
              <a:rPr lang="fi-FI" sz="2000" dirty="0" smtClean="0"/>
              <a:t>tutkimustuloksista (vrt. käsitteiden merkitykset esiin </a:t>
            </a:r>
            <a:r>
              <a:rPr lang="fi-FI" sz="2000" dirty="0" err="1" smtClean="0"/>
              <a:t>intension</a:t>
            </a:r>
            <a:r>
              <a:rPr lang="fi-FI" sz="2000" dirty="0" smtClean="0"/>
              <a:t> ja </a:t>
            </a:r>
            <a:r>
              <a:rPr lang="fi-FI" sz="2000" dirty="0" err="1" smtClean="0"/>
              <a:t>ekstension</a:t>
            </a:r>
            <a:r>
              <a:rPr lang="fi-FI" sz="2000" dirty="0" smtClean="0"/>
              <a:t> avulla vertailemalla, luokitusmetaforia käyttämällä etc.)</a:t>
            </a:r>
          </a:p>
          <a:p>
            <a:r>
              <a:rPr lang="fi-FI" sz="2000" dirty="0" smtClean="0"/>
              <a:t>Laadullista analyysiä (mm. </a:t>
            </a:r>
            <a:r>
              <a:rPr lang="fi-FI" sz="2000" dirty="0" err="1" smtClean="0"/>
              <a:t>Grounded</a:t>
            </a:r>
            <a:r>
              <a:rPr lang="fi-FI" sz="2000" dirty="0" smtClean="0"/>
              <a:t> </a:t>
            </a:r>
            <a:r>
              <a:rPr lang="fi-FI" sz="2000" dirty="0" err="1" smtClean="0"/>
              <a:t>Theory</a:t>
            </a:r>
            <a:r>
              <a:rPr lang="fi-FI" sz="2000" dirty="0" smtClean="0"/>
              <a:t> analyysi tukee)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95982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fi-FI" sz="3200" b="1" dirty="0" smtClean="0"/>
              <a:t>Kvantitatiivinen meta-analyysi</a:t>
            </a:r>
            <a:endParaRPr lang="fi-FI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98640"/>
          </a:xfrm>
        </p:spPr>
        <p:txBody>
          <a:bodyPr/>
          <a:lstStyle/>
          <a:p>
            <a:r>
              <a:rPr lang="fi-FI" sz="2000" dirty="0" smtClean="0"/>
              <a:t>Meta-analyysissä kvantitatiivisia </a:t>
            </a:r>
            <a:r>
              <a:rPr lang="fi-FI" sz="2000" dirty="0"/>
              <a:t>tutkimuksia yhdistetään </a:t>
            </a:r>
            <a:r>
              <a:rPr lang="fi-FI" sz="2000" dirty="0" smtClean="0"/>
              <a:t>ja yleistetään </a:t>
            </a:r>
            <a:r>
              <a:rPr lang="fi-FI" sz="2000" dirty="0"/>
              <a:t>tilastotieteen menetelmin. </a:t>
            </a:r>
            <a:endParaRPr lang="fi-FI" sz="2000" dirty="0" smtClean="0"/>
          </a:p>
          <a:p>
            <a:r>
              <a:rPr lang="fi-FI" sz="2000" dirty="0" smtClean="0"/>
              <a:t>Päätelmiä tehdään jo olemassa olevien </a:t>
            </a:r>
            <a:r>
              <a:rPr lang="fi-FI" sz="2000" dirty="0"/>
              <a:t>tutkimusten olennaisesta sisällöstä </a:t>
            </a:r>
            <a:r>
              <a:rPr lang="fi-FI" sz="2000" dirty="0" smtClean="0"/>
              <a:t>(muuttujat tilastoanalyyseihin)</a:t>
            </a:r>
          </a:p>
          <a:p>
            <a:r>
              <a:rPr lang="fi-FI" sz="2000" dirty="0" smtClean="0"/>
              <a:t>Metodilla </a:t>
            </a:r>
            <a:r>
              <a:rPr lang="fi-FI" sz="2000" dirty="0"/>
              <a:t>luodaan myös tutkimusaiheesta parempia yleistyksiä </a:t>
            </a:r>
            <a:r>
              <a:rPr lang="fi-FI" sz="2000" dirty="0" smtClean="0"/>
              <a:t>suhteessa yksittäisiin </a:t>
            </a:r>
            <a:r>
              <a:rPr lang="fi-FI" sz="2000" dirty="0"/>
              <a:t>tutkimuksiin. </a:t>
            </a:r>
            <a:endParaRPr lang="fi-FI" sz="2000" dirty="0" smtClean="0"/>
          </a:p>
          <a:p>
            <a:r>
              <a:rPr lang="fi-FI" sz="2000" dirty="0" smtClean="0"/>
              <a:t>Meta-analyysin </a:t>
            </a:r>
            <a:r>
              <a:rPr lang="fi-FI" sz="2000" dirty="0"/>
              <a:t>johtoajatuksena pidetään eri </a:t>
            </a:r>
            <a:r>
              <a:rPr lang="fi-FI" sz="2000" dirty="0" smtClean="0"/>
              <a:t>menetelmin toteutettujen </a:t>
            </a:r>
            <a:r>
              <a:rPr lang="fi-FI" sz="2000" dirty="0"/>
              <a:t>perustutkimusten tulosten kvantitatiivista synteesiä. </a:t>
            </a:r>
            <a:r>
              <a:rPr lang="fi-FI" sz="2000" dirty="0" smtClean="0"/>
              <a:t>Yhdistelemällä useita </a:t>
            </a:r>
            <a:r>
              <a:rPr lang="fi-FI" sz="2000" dirty="0"/>
              <a:t>tutkimuksia toisiinsa niissä havaittu tietynlainen suunta voidaan todeta </a:t>
            </a:r>
            <a:r>
              <a:rPr lang="fi-FI" sz="2000" dirty="0" smtClean="0"/>
              <a:t>tilastollisesti merkitseväksi</a:t>
            </a:r>
            <a:r>
              <a:rPr lang="fi-FI" sz="2000" dirty="0"/>
              <a:t>. </a:t>
            </a:r>
            <a:endParaRPr lang="fi-FI" sz="2000" dirty="0" smtClean="0"/>
          </a:p>
          <a:p>
            <a:r>
              <a:rPr lang="fi-FI" sz="2000" dirty="0" smtClean="0"/>
              <a:t>Meta-analyysin avulla suuresta </a:t>
            </a:r>
            <a:r>
              <a:rPr lang="fi-FI" sz="2000" dirty="0"/>
              <a:t>aineistosta </a:t>
            </a:r>
            <a:r>
              <a:rPr lang="fi-FI" sz="2000" dirty="0" smtClean="0"/>
              <a:t>pystytään antamaan </a:t>
            </a:r>
            <a:r>
              <a:rPr lang="fi-FI" sz="2000" dirty="0"/>
              <a:t>numeerisia tuloksia. Näin vakuututaan, että myös tutkimustulosten </a:t>
            </a:r>
            <a:r>
              <a:rPr lang="fi-FI" sz="2000" dirty="0" smtClean="0"/>
              <a:t>uskottavuus paranee</a:t>
            </a:r>
            <a:r>
              <a:rPr lang="fi-FI" sz="2000" dirty="0"/>
              <a:t>. Vaatimuksena tietysti on, että analyysiin koottavat </a:t>
            </a:r>
            <a:r>
              <a:rPr lang="fi-FI" sz="2000" dirty="0" smtClean="0"/>
              <a:t>tutkimukset ovat </a:t>
            </a:r>
            <a:r>
              <a:rPr lang="fi-FI" sz="2000" dirty="0" err="1"/>
              <a:t>samantyyppisiä</a:t>
            </a:r>
            <a:r>
              <a:rPr lang="fi-FI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448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fi-FI" sz="3200" dirty="0" smtClean="0"/>
              <a:t>Kirjallisuuskartoituksen eteneminen</a:t>
            </a:r>
            <a:endParaRPr lang="fi-FI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66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i-FI" sz="2000" dirty="0">
                <a:solidFill>
                  <a:srgbClr val="7030A0"/>
                </a:solidFill>
              </a:rPr>
              <a:t>tutkimusongelman ja tutkimuskysymysten hahmotteleminen </a:t>
            </a:r>
            <a:r>
              <a:rPr lang="fi-FI" sz="2000" dirty="0" smtClean="0">
                <a:solidFill>
                  <a:srgbClr val="7030A0"/>
                </a:solidFill>
              </a:rPr>
              <a:t>(ideasta tavoitteeseen)</a:t>
            </a:r>
            <a:endParaRPr lang="fi-FI" sz="20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dirty="0" smtClean="0">
                <a:solidFill>
                  <a:srgbClr val="7030A0"/>
                </a:solidFill>
              </a:rPr>
              <a:t>tavoitteen </a:t>
            </a:r>
            <a:r>
              <a:rPr lang="fi-FI" sz="2000" dirty="0">
                <a:solidFill>
                  <a:srgbClr val="7030A0"/>
                </a:solidFill>
              </a:rPr>
              <a:t>täsmentäminen (aiheen rajaaminen, näkökulman </a:t>
            </a:r>
            <a:r>
              <a:rPr lang="fi-FI" sz="2000" dirty="0" smtClean="0">
                <a:solidFill>
                  <a:srgbClr val="7030A0"/>
                </a:solidFill>
              </a:rPr>
              <a:t>valinta)</a:t>
            </a:r>
            <a:endParaRPr lang="fi-FI" sz="20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i-FI" sz="2000" dirty="0" smtClean="0"/>
              <a:t>Kirjallisuushaut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sz="2000" dirty="0" smtClean="0"/>
              <a:t>tietokannat/hakukoneet/hakutermit/aikaväli/julkaisutyyppi/loogiset operandit</a:t>
            </a:r>
            <a:endParaRPr lang="fi-FI" sz="2000" dirty="0"/>
          </a:p>
          <a:p>
            <a:pPr marL="857250" lvl="1" indent="-457200">
              <a:buFont typeface="+mj-lt"/>
              <a:buAutoNum type="arabicPeriod"/>
            </a:pPr>
            <a:r>
              <a:rPr lang="fi-FI" sz="2000" dirty="0" smtClean="0"/>
              <a:t>aiheeseen </a:t>
            </a:r>
            <a:r>
              <a:rPr lang="fi-FI" sz="2000" dirty="0"/>
              <a:t>liittyvä kirjallisuuskatsaus </a:t>
            </a:r>
            <a:endParaRPr lang="fi-FI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i-FI" sz="2000" dirty="0" smtClean="0">
                <a:solidFill>
                  <a:srgbClr val="7030A0"/>
                </a:solidFill>
              </a:rPr>
              <a:t>löydetyn </a:t>
            </a:r>
            <a:r>
              <a:rPr lang="fi-FI" sz="2000" dirty="0">
                <a:solidFill>
                  <a:srgbClr val="7030A0"/>
                </a:solidFill>
              </a:rPr>
              <a:t>kirjallisuuden </a:t>
            </a:r>
            <a:r>
              <a:rPr lang="fi-FI" sz="2000" dirty="0" smtClean="0">
                <a:solidFill>
                  <a:srgbClr val="7030A0"/>
                </a:solidFill>
              </a:rPr>
              <a:t>ruotiminen, aineiston valinta, </a:t>
            </a:r>
            <a:r>
              <a:rPr lang="fi-FI" sz="2000" dirty="0">
                <a:solidFill>
                  <a:srgbClr val="7030A0"/>
                </a:solidFill>
              </a:rPr>
              <a:t>tutkimustulosten </a:t>
            </a:r>
            <a:r>
              <a:rPr lang="fi-FI" sz="2000" dirty="0" smtClean="0">
                <a:solidFill>
                  <a:srgbClr val="7030A0"/>
                </a:solidFill>
              </a:rPr>
              <a:t>muodostaminen </a:t>
            </a:r>
            <a:r>
              <a:rPr lang="fi-FI" sz="2000" dirty="0">
                <a:solidFill>
                  <a:srgbClr val="7030A0"/>
                </a:solidFill>
              </a:rPr>
              <a:t>ja </a:t>
            </a:r>
            <a:r>
              <a:rPr lang="fi-FI" sz="2000" dirty="0" smtClean="0">
                <a:solidFill>
                  <a:srgbClr val="7030A0"/>
                </a:solidFill>
              </a:rPr>
              <a:t>raportointi</a:t>
            </a:r>
          </a:p>
          <a:p>
            <a:pPr marL="857250" lvl="1" indent="-457200">
              <a:buFont typeface="+mj-lt"/>
              <a:buAutoNum type="arabicPeriod"/>
            </a:pPr>
            <a:r>
              <a:rPr lang="fi-FI" sz="1600" dirty="0" smtClean="0"/>
              <a:t>(</a:t>
            </a:r>
            <a:r>
              <a:rPr lang="fi-FI" sz="1600" dirty="0"/>
              <a:t>engl. </a:t>
            </a:r>
            <a:r>
              <a:rPr lang="fi-FI" sz="1600" i="1" dirty="0" err="1"/>
              <a:t>review</a:t>
            </a:r>
            <a:r>
              <a:rPr lang="fi-FI" sz="1600" i="1" dirty="0"/>
              <a:t>, </a:t>
            </a:r>
            <a:r>
              <a:rPr lang="fi-FI" sz="1600" i="1" dirty="0" err="1"/>
              <a:t>literature</a:t>
            </a:r>
            <a:r>
              <a:rPr lang="fi-FI" sz="1600" i="1" dirty="0"/>
              <a:t> </a:t>
            </a:r>
            <a:r>
              <a:rPr lang="fi-FI" sz="1600" i="1" dirty="0" err="1"/>
              <a:t>review</a:t>
            </a:r>
            <a:r>
              <a:rPr lang="fi-FI" sz="1600" i="1" dirty="0"/>
              <a:t>, </a:t>
            </a:r>
            <a:r>
              <a:rPr lang="fi-FI" sz="1600" i="1" dirty="0" err="1"/>
              <a:t>research</a:t>
            </a:r>
            <a:r>
              <a:rPr lang="fi-FI" sz="1600" i="1" dirty="0"/>
              <a:t> </a:t>
            </a:r>
            <a:r>
              <a:rPr lang="fi-FI" sz="1600" i="1" dirty="0" err="1"/>
              <a:t>literature</a:t>
            </a:r>
            <a:r>
              <a:rPr lang="fi-FI" sz="1600" i="1" dirty="0"/>
              <a:t> </a:t>
            </a:r>
            <a:r>
              <a:rPr lang="fi-FI" sz="1600" i="1" dirty="0" err="1"/>
              <a:t>review</a:t>
            </a:r>
            <a:r>
              <a:rPr lang="fi-FI" sz="1600" dirty="0"/>
              <a:t>) voi olla hyvä löytö!</a:t>
            </a:r>
          </a:p>
          <a:p>
            <a:pPr marL="0" indent="0">
              <a:buNone/>
            </a:pPr>
            <a:endParaRPr lang="fi-FI" sz="1800" dirty="0" smtClean="0"/>
          </a:p>
          <a:p>
            <a:pPr marL="0" indent="0">
              <a:buNone/>
            </a:pPr>
            <a:r>
              <a:rPr lang="fi-FI" sz="1800" dirty="0" smtClean="0"/>
              <a:t>Ks. myös Fink’in malli: </a:t>
            </a:r>
            <a:r>
              <a:rPr lang="fi-FI" sz="1800" dirty="0"/>
              <a:t>Salminen 2011, s.11, kuvio 2: prosessimalli.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/>
          </a:p>
          <a:p>
            <a:pPr marL="0" indent="0">
              <a:buNone/>
            </a:pPr>
            <a:endParaRPr lang="fi-FI" sz="2400" dirty="0" smtClean="0"/>
          </a:p>
          <a:p>
            <a:pPr marL="0" indent="0">
              <a:buNone/>
            </a:pPr>
            <a:endParaRPr lang="fi-FI" sz="2400" dirty="0"/>
          </a:p>
          <a:p>
            <a:pPr marL="0" indent="0">
              <a:buNone/>
            </a:pPr>
            <a:r>
              <a:rPr lang="fi-FI" sz="2400" dirty="0" smtClean="0"/>
              <a:t>Ks. myös </a:t>
            </a:r>
          </a:p>
          <a:p>
            <a:pPr marL="457200" indent="-457200">
              <a:buFont typeface="+mj-lt"/>
              <a:buAutoNum type="arabicPeriod"/>
            </a:pPr>
            <a:endParaRPr lang="fi-FI" sz="2400" dirty="0"/>
          </a:p>
          <a:p>
            <a:pPr marL="457200" indent="-457200">
              <a:buFont typeface="+mj-lt"/>
              <a:buAutoNum type="arabicPeriod"/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1149604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10342</TotalTime>
  <Words>999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Times New Roman</vt:lpstr>
      <vt:lpstr>Wingdings</vt:lpstr>
      <vt:lpstr>Pixel</vt:lpstr>
      <vt:lpstr>Kirjallisuuskartoituksesta </vt:lpstr>
      <vt:lpstr>PowerPoint Presentation</vt:lpstr>
      <vt:lpstr>Tutkimusprosessi (lineaarinen malli)</vt:lpstr>
      <vt:lpstr>Kirjallisuuskartoituksen piirteitä</vt:lpstr>
      <vt:lpstr>Kuvaileva kirjallisuuskartoitus</vt:lpstr>
      <vt:lpstr>Systemaattinen kirjallisuuskartoitus </vt:lpstr>
      <vt:lpstr>Kvalitatiivinen meta-analyysi </vt:lpstr>
      <vt:lpstr>Kvantitatiivinen meta-analyysi</vt:lpstr>
      <vt:lpstr>Kirjallisuuskartoituksen eteneminen</vt:lpstr>
      <vt:lpstr>Harjoitus</vt:lpstr>
      <vt:lpstr>Kirjallisuuskartoitus: lukemistoa</vt:lpstr>
    </vt:vector>
  </TitlesOfParts>
  <Company>University of Jyväskylä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Isomäki, Hannakaisa</dc:creator>
  <cp:lastModifiedBy>Isomäki, Hannakaisa</cp:lastModifiedBy>
  <cp:revision>231</cp:revision>
  <dcterms:created xsi:type="dcterms:W3CDTF">2010-01-04T10:44:45Z</dcterms:created>
  <dcterms:modified xsi:type="dcterms:W3CDTF">2019-10-17T07:06:16Z</dcterms:modified>
</cp:coreProperties>
</file>