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0" r:id="rId1"/>
  </p:sldMasterIdLst>
  <p:notesMasterIdLst>
    <p:notesMasterId r:id="rId61"/>
  </p:notesMasterIdLst>
  <p:sldIdLst>
    <p:sldId id="256" r:id="rId2"/>
    <p:sldId id="315" r:id="rId3"/>
    <p:sldId id="316" r:id="rId4"/>
    <p:sldId id="319" r:id="rId5"/>
    <p:sldId id="320" r:id="rId6"/>
    <p:sldId id="321" r:id="rId7"/>
    <p:sldId id="324" r:id="rId8"/>
    <p:sldId id="322" r:id="rId9"/>
    <p:sldId id="325" r:id="rId10"/>
    <p:sldId id="317" r:id="rId11"/>
    <p:sldId id="318" r:id="rId12"/>
    <p:sldId id="258" r:id="rId13"/>
    <p:sldId id="265" r:id="rId14"/>
    <p:sldId id="263" r:id="rId15"/>
    <p:sldId id="295" r:id="rId16"/>
    <p:sldId id="297" r:id="rId17"/>
    <p:sldId id="267" r:id="rId18"/>
    <p:sldId id="296" r:id="rId19"/>
    <p:sldId id="266" r:id="rId20"/>
    <p:sldId id="259" r:id="rId21"/>
    <p:sldId id="261" r:id="rId22"/>
    <p:sldId id="304" r:id="rId23"/>
    <p:sldId id="305" r:id="rId24"/>
    <p:sldId id="306" r:id="rId25"/>
    <p:sldId id="307" r:id="rId26"/>
    <p:sldId id="308" r:id="rId27"/>
    <p:sldId id="309" r:id="rId28"/>
    <p:sldId id="310" r:id="rId29"/>
    <p:sldId id="326" r:id="rId30"/>
    <p:sldId id="311" r:id="rId31"/>
    <p:sldId id="312" r:id="rId32"/>
    <p:sldId id="257" r:id="rId33"/>
    <p:sldId id="269" r:id="rId34"/>
    <p:sldId id="327" r:id="rId35"/>
    <p:sldId id="270" r:id="rId36"/>
    <p:sldId id="271" r:id="rId37"/>
    <p:sldId id="282" r:id="rId38"/>
    <p:sldId id="283" r:id="rId39"/>
    <p:sldId id="284" r:id="rId40"/>
    <p:sldId id="285" r:id="rId41"/>
    <p:sldId id="286" r:id="rId42"/>
    <p:sldId id="330" r:id="rId43"/>
    <p:sldId id="287" r:id="rId44"/>
    <p:sldId id="288" r:id="rId45"/>
    <p:sldId id="289" r:id="rId46"/>
    <p:sldId id="298" r:id="rId47"/>
    <p:sldId id="299" r:id="rId48"/>
    <p:sldId id="300" r:id="rId49"/>
    <p:sldId id="290" r:id="rId50"/>
    <p:sldId id="301" r:id="rId51"/>
    <p:sldId id="293" r:id="rId52"/>
    <p:sldId id="302" r:id="rId53"/>
    <p:sldId id="291" r:id="rId54"/>
    <p:sldId id="303" r:id="rId55"/>
    <p:sldId id="313" r:id="rId56"/>
    <p:sldId id="328" r:id="rId57"/>
    <p:sldId id="314" r:id="rId58"/>
    <p:sldId id="329" r:id="rId59"/>
    <p:sldId id="323" r:id="rId6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43"/>
  </p:normalViewPr>
  <p:slideViewPr>
    <p:cSldViewPr snapToGrid="0" snapToObjects="1">
      <p:cViewPr>
        <p:scale>
          <a:sx n="118" d="100"/>
          <a:sy n="118" d="100"/>
        </p:scale>
        <p:origin x="-270" y="-1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AD49FB-8E74-B84B-8155-580716573E7E}" type="datetimeFigureOut">
              <a:rPr lang="tr-TR" smtClean="0"/>
              <a:t>26.10.2022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Ana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DB3B2C-F0F4-B843-8F0F-B916ECF6DDEA}" type="slidenum">
              <a:rPr lang="tr-TR" smtClean="0"/>
              <a:t>‹#›</a:t>
            </a:fld>
            <a:endParaRPr lang="tr-TR"/>
          </a:p>
        </p:txBody>
      </p:sp>
    </p:spTree>
    <p:extLst>
      <p:ext uri="{BB962C8B-B14F-4D97-AF65-F5344CB8AC3E}">
        <p14:creationId xmlns:p14="http://schemas.microsoft.com/office/powerpoint/2010/main" val="129492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9DB3B2C-F0F4-B843-8F0F-B916ECF6DDEA}" type="slidenum">
              <a:rPr lang="tr-TR" smtClean="0"/>
              <a:t>29</a:t>
            </a:fld>
            <a:endParaRPr lang="tr-TR"/>
          </a:p>
        </p:txBody>
      </p:sp>
    </p:spTree>
    <p:extLst>
      <p:ext uri="{BB962C8B-B14F-4D97-AF65-F5344CB8AC3E}">
        <p14:creationId xmlns:p14="http://schemas.microsoft.com/office/powerpoint/2010/main" val="4080863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9DB3B2C-F0F4-B843-8F0F-B916ECF6DDEA}" type="slidenum">
              <a:rPr lang="tr-TR" smtClean="0"/>
              <a:t>30</a:t>
            </a:fld>
            <a:endParaRPr lang="tr-TR"/>
          </a:p>
        </p:txBody>
      </p:sp>
    </p:spTree>
    <p:extLst>
      <p:ext uri="{BB962C8B-B14F-4D97-AF65-F5344CB8AC3E}">
        <p14:creationId xmlns:p14="http://schemas.microsoft.com/office/powerpoint/2010/main" val="977966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70BEFBCD-71DD-F047-922E-AABF8C3AB28B}" type="datetime1">
              <a:rPr lang="tr-TR" smtClean="0"/>
              <a:t>26.10.2022</a:t>
            </a:fld>
            <a:endParaRPr lang="tr-TR"/>
          </a:p>
        </p:txBody>
      </p:sp>
      <p:sp>
        <p:nvSpPr>
          <p:cNvPr id="5" name="Footer Placeholder 4"/>
          <p:cNvSpPr>
            <a:spLocks noGrp="1"/>
          </p:cNvSpPr>
          <p:nvPr>
            <p:ph type="ftr" sz="quarter" idx="11"/>
          </p:nvPr>
        </p:nvSpPr>
        <p:spPr/>
        <p:txBody>
          <a:bodyPr/>
          <a:lstStyle>
            <a:lvl1pPr>
              <a:defRPr>
                <a:solidFill>
                  <a:schemeClr val="tx2"/>
                </a:solidFill>
              </a:defRPr>
            </a:lvl1pPr>
          </a:lstStyle>
          <a:p>
            <a:r>
              <a:rPr lang="tr-TR" smtClean="0"/>
              <a:t>Ferhat BÜYÜKKALKAN</a:t>
            </a:r>
            <a:endParaRPr lang="tr-T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92FBBB5-BD5B-2D46-84C6-C79D3AD3A6B5}" type="slidenum">
              <a:rPr lang="tr-TR" smtClean="0"/>
              <a:t>‹#›</a:t>
            </a:fld>
            <a:endParaRPr lang="tr-TR"/>
          </a:p>
        </p:txBody>
      </p:sp>
      <p:grpSp>
        <p:nvGrpSpPr>
          <p:cNvPr id="8" name="Group 7"/>
          <p:cNvGrpSpPr/>
          <p:nvPr/>
        </p:nvGrpSpPr>
        <p:grpSpPr>
          <a:xfrm>
            <a:off x="1592135" y="2887530"/>
            <a:ext cx="9038813"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77788" y="1387737"/>
            <a:ext cx="9036424"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tr-TR" smtClean="0"/>
              <a:t>Asıl başlık stili için tıklatın</a:t>
            </a:r>
            <a:endParaRPr lang="en-US" dirty="0"/>
          </a:p>
        </p:txBody>
      </p:sp>
      <p:sp>
        <p:nvSpPr>
          <p:cNvPr id="3" name="Subtitle 2"/>
          <p:cNvSpPr>
            <a:spLocks noGrp="1"/>
          </p:cNvSpPr>
          <p:nvPr>
            <p:ph type="subTitle" idx="1"/>
          </p:nvPr>
        </p:nvSpPr>
        <p:spPr>
          <a:xfrm>
            <a:off x="1828800" y="3767862"/>
            <a:ext cx="85344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nchor="ct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BDE374D1-302A-DB4B-9089-99EE8F479899}" type="datetime1">
              <a:rPr lang="tr-TR" smtClean="0"/>
              <a:t>26.10.2022</a:t>
            </a:fld>
            <a:endParaRPr lang="tr-TR"/>
          </a:p>
        </p:txBody>
      </p:sp>
      <p:sp>
        <p:nvSpPr>
          <p:cNvPr id="5" name="Footer Placeholder 4"/>
          <p:cNvSpPr>
            <a:spLocks noGrp="1"/>
          </p:cNvSpPr>
          <p:nvPr>
            <p:ph type="ftr" sz="quarter" idx="11"/>
          </p:nvPr>
        </p:nvSpPr>
        <p:spPr/>
        <p:txBody>
          <a:bodyPr/>
          <a:lstStyle/>
          <a:p>
            <a:r>
              <a:rPr lang="tr-TR" smtClean="0"/>
              <a:t>Ferhat BÜYÜKKALKAN</a:t>
            </a:r>
            <a:endParaRPr lang="tr-TR"/>
          </a:p>
        </p:txBody>
      </p:sp>
      <p:sp>
        <p:nvSpPr>
          <p:cNvPr id="6" name="Slide Number Placeholder 5"/>
          <p:cNvSpPr>
            <a:spLocks noGrp="1"/>
          </p:cNvSpPr>
          <p:nvPr>
            <p:ph type="sldNum" sz="quarter" idx="12"/>
          </p:nvPr>
        </p:nvSpPr>
        <p:spPr/>
        <p:txBody>
          <a:bodyPr/>
          <a:lstStyle/>
          <a:p>
            <a:fld id="{F92FBBB5-BD5B-2D46-84C6-C79D3AD3A6B5}" type="slidenum">
              <a:rPr lang="tr-TR" smtClean="0"/>
              <a:t>‹#›</a:t>
            </a:fld>
            <a:endParaRPr lang="tr-TR"/>
          </a:p>
        </p:txBody>
      </p:sp>
      <p:grpSp>
        <p:nvGrpSpPr>
          <p:cNvPr id="11" name="Group 10"/>
          <p:cNvGrpSpPr/>
          <p:nvPr/>
        </p:nvGrpSpPr>
        <p:grpSpPr>
          <a:xfrm>
            <a:off x="1563446" y="1392217"/>
            <a:ext cx="9038813" cy="923330"/>
            <a:chOff x="1172584" y="1381459"/>
            <a:chExt cx="6779110" cy="923330"/>
          </a:xfrm>
        </p:grpSpPr>
        <p:sp>
          <p:nvSpPr>
            <p:cNvPr id="15" name="TextBox 14"/>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2081" y="559399"/>
            <a:ext cx="2237591" cy="5566765"/>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917985" y="849855"/>
            <a:ext cx="7343889" cy="5023821"/>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DDA6BBDA-FFC4-AF40-B94C-D2E139A39967}" type="datetime1">
              <a:rPr lang="tr-TR" smtClean="0"/>
              <a:t>26.10.2022</a:t>
            </a:fld>
            <a:endParaRPr lang="tr-TR"/>
          </a:p>
        </p:txBody>
      </p:sp>
      <p:sp>
        <p:nvSpPr>
          <p:cNvPr id="5" name="Footer Placeholder 4"/>
          <p:cNvSpPr>
            <a:spLocks noGrp="1"/>
          </p:cNvSpPr>
          <p:nvPr>
            <p:ph type="ftr" sz="quarter" idx="11"/>
          </p:nvPr>
        </p:nvSpPr>
        <p:spPr/>
        <p:txBody>
          <a:bodyPr/>
          <a:lstStyle/>
          <a:p>
            <a:r>
              <a:rPr lang="tr-TR" smtClean="0"/>
              <a:t>Ferhat BÜYÜKKALKAN</a:t>
            </a:r>
            <a:endParaRPr lang="tr-TR"/>
          </a:p>
        </p:txBody>
      </p:sp>
      <p:sp>
        <p:nvSpPr>
          <p:cNvPr id="6" name="Slide Number Placeholder 5"/>
          <p:cNvSpPr>
            <a:spLocks noGrp="1"/>
          </p:cNvSpPr>
          <p:nvPr>
            <p:ph type="sldNum" sz="quarter" idx="12"/>
          </p:nvPr>
        </p:nvSpPr>
        <p:spPr/>
        <p:txBody>
          <a:bodyPr/>
          <a:lstStyle/>
          <a:p>
            <a:fld id="{F92FBBB5-BD5B-2D46-84C6-C79D3AD3A6B5}" type="slidenum">
              <a:rPr lang="tr-TR" smtClean="0"/>
              <a:t>‹#›</a:t>
            </a:fld>
            <a:endParaRPr lang="tr-TR"/>
          </a:p>
        </p:txBody>
      </p:sp>
      <p:grpSp>
        <p:nvGrpSpPr>
          <p:cNvPr id="11" name="Group 10"/>
          <p:cNvGrpSpPr/>
          <p:nvPr/>
        </p:nvGrpSpPr>
        <p:grpSpPr>
          <a:xfrm rot="5400000">
            <a:off x="6125426" y="2880824"/>
            <a:ext cx="5480154" cy="923330"/>
            <a:chOff x="1815339" y="1496875"/>
            <a:chExt cx="5480154" cy="692497"/>
          </a:xfrm>
        </p:grpSpPr>
        <p:sp>
          <p:nvSpPr>
            <p:cNvPr id="12" name="TextBox 11"/>
            <p:cNvSpPr txBox="1"/>
            <p:nvPr/>
          </p:nvSpPr>
          <p:spPr>
            <a:xfrm>
              <a:off x="4147073" y="1496875"/>
              <a:ext cx="877163" cy="692497"/>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7D1CDA82-D825-5C40-9B61-B2B011F87C6D}" type="datetime1">
              <a:rPr lang="tr-TR" smtClean="0"/>
              <a:t>26.10.2022</a:t>
            </a:fld>
            <a:endParaRPr lang="tr-TR"/>
          </a:p>
        </p:txBody>
      </p:sp>
      <p:sp>
        <p:nvSpPr>
          <p:cNvPr id="5" name="Footer Placeholder 4"/>
          <p:cNvSpPr>
            <a:spLocks noGrp="1"/>
          </p:cNvSpPr>
          <p:nvPr>
            <p:ph type="ftr" sz="quarter" idx="11"/>
          </p:nvPr>
        </p:nvSpPr>
        <p:spPr/>
        <p:txBody>
          <a:bodyPr/>
          <a:lstStyle/>
          <a:p>
            <a:r>
              <a:rPr lang="tr-TR" smtClean="0"/>
              <a:t>Ferhat BÜYÜKKALKAN</a:t>
            </a:r>
            <a:endParaRPr lang="tr-TR"/>
          </a:p>
        </p:txBody>
      </p:sp>
      <p:sp>
        <p:nvSpPr>
          <p:cNvPr id="6" name="Slide Number Placeholder 5"/>
          <p:cNvSpPr>
            <a:spLocks noGrp="1"/>
          </p:cNvSpPr>
          <p:nvPr>
            <p:ph type="sldNum" sz="quarter" idx="12"/>
          </p:nvPr>
        </p:nvSpPr>
        <p:spPr/>
        <p:txBody>
          <a:bodyPr/>
          <a:lstStyle/>
          <a:p>
            <a:fld id="{F92FBBB5-BD5B-2D46-84C6-C79D3AD3A6B5}" type="slidenum">
              <a:rPr lang="tr-TR" smtClean="0"/>
              <a:t>‹#›</a:t>
            </a:fld>
            <a:endParaRPr lang="tr-TR"/>
          </a:p>
        </p:txBody>
      </p:sp>
      <p:sp>
        <p:nvSpPr>
          <p:cNvPr id="11" name="Title 10"/>
          <p:cNvSpPr>
            <a:spLocks noGrp="1"/>
          </p:cNvSpPr>
          <p:nvPr>
            <p:ph type="title"/>
          </p:nvPr>
        </p:nvSpPr>
        <p:spPr/>
        <p:txBody>
          <a:bodyPr/>
          <a:lstStyle/>
          <a:p>
            <a:r>
              <a:rPr lang="tr-TR" smtClean="0"/>
              <a:t>Asıl başlık stili için tıklatın</a:t>
            </a:r>
            <a:endParaRPr lang="en-US"/>
          </a:p>
        </p:txBody>
      </p:sp>
      <p:grpSp>
        <p:nvGrpSpPr>
          <p:cNvPr id="12" name="Group 11"/>
          <p:cNvGrpSpPr/>
          <p:nvPr/>
        </p:nvGrpSpPr>
        <p:grpSpPr>
          <a:xfrm>
            <a:off x="1563446" y="1392217"/>
            <a:ext cx="9038813" cy="923330"/>
            <a:chOff x="1172584" y="1381459"/>
            <a:chExt cx="6779110" cy="923330"/>
          </a:xfrm>
        </p:grpSpPr>
        <p:sp>
          <p:nvSpPr>
            <p:cNvPr id="13" name="TextBox 12"/>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12192000" cy="6858000"/>
          </a:xfrm>
          <a:prstGeom prst="rect">
            <a:avLst/>
          </a:prstGeom>
        </p:spPr>
      </p:pic>
      <p:grpSp>
        <p:nvGrpSpPr>
          <p:cNvPr id="7" name="Group 7"/>
          <p:cNvGrpSpPr/>
          <p:nvPr/>
        </p:nvGrpSpPr>
        <p:grpSpPr>
          <a:xfrm>
            <a:off x="1563446" y="2887579"/>
            <a:ext cx="9038813" cy="923330"/>
            <a:chOff x="1172584" y="1381459"/>
            <a:chExt cx="6779110" cy="923330"/>
          </a:xfrm>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920054" y="1204857"/>
            <a:ext cx="10339617" cy="1910716"/>
          </a:xfrm>
        </p:spPr>
        <p:txBody>
          <a:bodyPr anchor="b"/>
          <a:lstStyle>
            <a:lvl1pPr algn="ctr">
              <a:defRPr sz="5400" b="0" cap="none" baseline="0">
                <a:solidFill>
                  <a:schemeClr val="tx2"/>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932331" y="3767317"/>
            <a:ext cx="10312996"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09D890F0-0446-B444-9026-0596AD226F9C}" type="datetime1">
              <a:rPr lang="tr-TR" smtClean="0"/>
              <a:t>26.10.2022</a:t>
            </a:fld>
            <a:endParaRPr lang="tr-TR"/>
          </a:p>
        </p:txBody>
      </p:sp>
      <p:sp>
        <p:nvSpPr>
          <p:cNvPr id="5" name="Footer Placeholder 4"/>
          <p:cNvSpPr>
            <a:spLocks noGrp="1"/>
          </p:cNvSpPr>
          <p:nvPr>
            <p:ph type="ftr" sz="quarter" idx="11"/>
          </p:nvPr>
        </p:nvSpPr>
        <p:spPr/>
        <p:txBody>
          <a:bodyPr/>
          <a:lstStyle/>
          <a:p>
            <a:r>
              <a:rPr lang="tr-TR" smtClean="0"/>
              <a:t>Ferhat BÜYÜKKALKAN</a:t>
            </a:r>
            <a:endParaRPr lang="tr-TR"/>
          </a:p>
        </p:txBody>
      </p:sp>
      <p:sp>
        <p:nvSpPr>
          <p:cNvPr id="6" name="Slide Number Placeholder 5"/>
          <p:cNvSpPr>
            <a:spLocks noGrp="1"/>
          </p:cNvSpPr>
          <p:nvPr>
            <p:ph type="sldNum" sz="quarter" idx="12"/>
          </p:nvPr>
        </p:nvSpPr>
        <p:spPr/>
        <p:txBody>
          <a:bodyPr/>
          <a:lstStyle/>
          <a:p>
            <a:fld id="{F92FBBB5-BD5B-2D46-84C6-C79D3AD3A6B5}"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42D5B5A-986F-D843-B6B5-B216B4837490}" type="datetime1">
              <a:rPr lang="tr-TR" smtClean="0"/>
              <a:t>26.10.2022</a:t>
            </a:fld>
            <a:endParaRPr lang="tr-TR"/>
          </a:p>
        </p:txBody>
      </p:sp>
      <p:sp>
        <p:nvSpPr>
          <p:cNvPr id="6" name="Footer Placeholder 5"/>
          <p:cNvSpPr>
            <a:spLocks noGrp="1"/>
          </p:cNvSpPr>
          <p:nvPr>
            <p:ph type="ftr" sz="quarter" idx="11"/>
          </p:nvPr>
        </p:nvSpPr>
        <p:spPr/>
        <p:txBody>
          <a:bodyPr/>
          <a:lstStyle/>
          <a:p>
            <a:r>
              <a:rPr lang="tr-TR" smtClean="0"/>
              <a:t>Ferhat BÜYÜKKALKAN</a:t>
            </a:r>
            <a:endParaRPr lang="tr-TR"/>
          </a:p>
        </p:txBody>
      </p:sp>
      <p:sp>
        <p:nvSpPr>
          <p:cNvPr id="7" name="Slide Number Placeholder 6"/>
          <p:cNvSpPr>
            <a:spLocks noGrp="1"/>
          </p:cNvSpPr>
          <p:nvPr>
            <p:ph type="sldNum" sz="quarter" idx="12"/>
          </p:nvPr>
        </p:nvSpPr>
        <p:spPr/>
        <p:txBody>
          <a:bodyPr/>
          <a:lstStyle/>
          <a:p>
            <a:fld id="{F92FBBB5-BD5B-2D46-84C6-C79D3AD3A6B5}" type="slidenum">
              <a:rPr lang="tr-TR" smtClean="0"/>
              <a:t>‹#›</a:t>
            </a:fld>
            <a:endParaRPr lang="tr-TR"/>
          </a:p>
        </p:txBody>
      </p:sp>
      <p:sp>
        <p:nvSpPr>
          <p:cNvPr id="12" name="Title 11"/>
          <p:cNvSpPr>
            <a:spLocks noGrp="1"/>
          </p:cNvSpPr>
          <p:nvPr>
            <p:ph type="title"/>
          </p:nvPr>
        </p:nvSpPr>
        <p:spPr/>
        <p:txBody>
          <a:bodyPr/>
          <a:lstStyle>
            <a:lvl1pPr>
              <a:defRPr>
                <a:solidFill>
                  <a:schemeClr val="tx2"/>
                </a:solidFill>
              </a:defRPr>
            </a:lvl1pPr>
          </a:lstStyle>
          <a:p>
            <a:r>
              <a:rPr lang="tr-TR" smtClean="0"/>
              <a:t>Asıl başlık stili için tıklatın</a:t>
            </a:r>
            <a:endParaRPr lang="en-US" dirty="0"/>
          </a:p>
        </p:txBody>
      </p:sp>
      <p:grpSp>
        <p:nvGrpSpPr>
          <p:cNvPr id="13" name="Group 12"/>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914400" y="2240280"/>
            <a:ext cx="5071872" cy="387705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0" name="Content Placeholder 9"/>
          <p:cNvSpPr>
            <a:spLocks noGrp="1"/>
          </p:cNvSpPr>
          <p:nvPr>
            <p:ph sz="quarter" idx="14"/>
          </p:nvPr>
        </p:nvSpPr>
        <p:spPr>
          <a:xfrm>
            <a:off x="6193535" y="2240280"/>
            <a:ext cx="5071872" cy="3877056"/>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1402080" y="2240280"/>
            <a:ext cx="458992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917984" y="2947595"/>
            <a:ext cx="5071872"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669741" y="2240280"/>
            <a:ext cx="4596384"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6193368" y="2944368"/>
            <a:ext cx="50663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2CAD75BC-45B5-5847-8935-2A844AABB71C}" type="datetime1">
              <a:rPr lang="tr-TR" smtClean="0"/>
              <a:t>26.10.2022</a:t>
            </a:fld>
            <a:endParaRPr lang="tr-TR"/>
          </a:p>
        </p:txBody>
      </p:sp>
      <p:sp>
        <p:nvSpPr>
          <p:cNvPr id="8" name="Footer Placeholder 7"/>
          <p:cNvSpPr>
            <a:spLocks noGrp="1"/>
          </p:cNvSpPr>
          <p:nvPr>
            <p:ph type="ftr" sz="quarter" idx="11"/>
          </p:nvPr>
        </p:nvSpPr>
        <p:spPr/>
        <p:txBody>
          <a:bodyPr/>
          <a:lstStyle/>
          <a:p>
            <a:r>
              <a:rPr lang="tr-TR" smtClean="0"/>
              <a:t>Ferhat BÜYÜKKALKAN</a:t>
            </a:r>
            <a:endParaRPr lang="tr-TR"/>
          </a:p>
        </p:txBody>
      </p:sp>
      <p:sp>
        <p:nvSpPr>
          <p:cNvPr id="9" name="Slide Number Placeholder 8"/>
          <p:cNvSpPr>
            <a:spLocks noGrp="1"/>
          </p:cNvSpPr>
          <p:nvPr>
            <p:ph type="sldNum" sz="quarter" idx="12"/>
          </p:nvPr>
        </p:nvSpPr>
        <p:spPr/>
        <p:txBody>
          <a:bodyPr/>
          <a:lstStyle/>
          <a:p>
            <a:fld id="{F92FBBB5-BD5B-2D46-84C6-C79D3AD3A6B5}" type="slidenum">
              <a:rPr lang="tr-TR" smtClean="0"/>
              <a:t>‹#›</a:t>
            </a:fld>
            <a:endParaRPr lang="tr-TR"/>
          </a:p>
        </p:txBody>
      </p:sp>
      <p:grpSp>
        <p:nvGrpSpPr>
          <p:cNvPr id="14" name="Group 13"/>
          <p:cNvGrpSpPr/>
          <p:nvPr/>
        </p:nvGrpSpPr>
        <p:grpSpPr>
          <a:xfrm>
            <a:off x="1563446" y="1392217"/>
            <a:ext cx="9038813" cy="923330"/>
            <a:chOff x="1172584" y="1381459"/>
            <a:chExt cx="6779110" cy="923330"/>
          </a:xfrm>
        </p:grpSpPr>
        <p:sp>
          <p:nvSpPr>
            <p:cNvPr id="16" name="TextBox 15"/>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D21692E6-0754-314C-B996-04AB5D11B249}" type="datetime1">
              <a:rPr lang="tr-TR" smtClean="0"/>
              <a:t>26.10.2022</a:t>
            </a:fld>
            <a:endParaRPr lang="tr-TR"/>
          </a:p>
        </p:txBody>
      </p:sp>
      <p:sp>
        <p:nvSpPr>
          <p:cNvPr id="4" name="Footer Placeholder 3"/>
          <p:cNvSpPr>
            <a:spLocks noGrp="1"/>
          </p:cNvSpPr>
          <p:nvPr>
            <p:ph type="ftr" sz="quarter" idx="11"/>
          </p:nvPr>
        </p:nvSpPr>
        <p:spPr/>
        <p:txBody>
          <a:bodyPr/>
          <a:lstStyle/>
          <a:p>
            <a:r>
              <a:rPr lang="tr-TR" smtClean="0"/>
              <a:t>Ferhat BÜYÜKKALKAN</a:t>
            </a:r>
            <a:endParaRPr lang="tr-TR"/>
          </a:p>
        </p:txBody>
      </p:sp>
      <p:sp>
        <p:nvSpPr>
          <p:cNvPr id="5" name="Slide Number Placeholder 4"/>
          <p:cNvSpPr>
            <a:spLocks noGrp="1"/>
          </p:cNvSpPr>
          <p:nvPr>
            <p:ph type="sldNum" sz="quarter" idx="12"/>
          </p:nvPr>
        </p:nvSpPr>
        <p:spPr/>
        <p:txBody>
          <a:bodyPr/>
          <a:lstStyle/>
          <a:p>
            <a:fld id="{F92FBBB5-BD5B-2D46-84C6-C79D3AD3A6B5}" type="slidenum">
              <a:rPr lang="tr-TR" smtClean="0"/>
              <a:t>‹#›</a:t>
            </a:fld>
            <a:endParaRPr lang="tr-TR"/>
          </a:p>
        </p:txBody>
      </p:sp>
      <p:grpSp>
        <p:nvGrpSpPr>
          <p:cNvPr id="10" name="Group 9"/>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3EBD82-236A-1F45-A0E7-2BE0988160E4}" type="datetime1">
              <a:rPr lang="tr-TR" smtClean="0"/>
              <a:t>26.10.2022</a:t>
            </a:fld>
            <a:endParaRPr lang="tr-TR"/>
          </a:p>
        </p:txBody>
      </p:sp>
      <p:sp>
        <p:nvSpPr>
          <p:cNvPr id="3" name="Footer Placeholder 2"/>
          <p:cNvSpPr>
            <a:spLocks noGrp="1"/>
          </p:cNvSpPr>
          <p:nvPr>
            <p:ph type="ftr" sz="quarter" idx="11"/>
          </p:nvPr>
        </p:nvSpPr>
        <p:spPr/>
        <p:txBody>
          <a:bodyPr/>
          <a:lstStyle/>
          <a:p>
            <a:r>
              <a:rPr lang="tr-TR" smtClean="0"/>
              <a:t>Ferhat BÜYÜKKALKAN</a:t>
            </a:r>
            <a:endParaRPr lang="tr-TR"/>
          </a:p>
        </p:txBody>
      </p:sp>
      <p:sp>
        <p:nvSpPr>
          <p:cNvPr id="4" name="Slide Number Placeholder 3"/>
          <p:cNvSpPr>
            <a:spLocks noGrp="1"/>
          </p:cNvSpPr>
          <p:nvPr>
            <p:ph type="sldNum" sz="quarter" idx="12"/>
          </p:nvPr>
        </p:nvSpPr>
        <p:spPr/>
        <p:txBody>
          <a:bodyPr/>
          <a:lstStyle/>
          <a:p>
            <a:fld id="{F92FBBB5-BD5B-2D46-84C6-C79D3AD3A6B5}"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12773" y="1678196"/>
            <a:ext cx="4563311" cy="1886921"/>
          </a:xfrm>
        </p:spPr>
        <p:txBody>
          <a:bodyPr anchor="b"/>
          <a:lstStyle>
            <a:lvl1pPr algn="l">
              <a:defRPr sz="2800" b="0"/>
            </a:lvl1pPr>
          </a:lstStyle>
          <a:p>
            <a:r>
              <a:rPr lang="tr-TR" smtClean="0"/>
              <a:t>Asıl başlık stili için tıklatın</a:t>
            </a:r>
            <a:endParaRPr lang="en-US"/>
          </a:p>
        </p:txBody>
      </p:sp>
      <p:sp>
        <p:nvSpPr>
          <p:cNvPr id="3" name="Content Placeholder 2"/>
          <p:cNvSpPr>
            <a:spLocks noGrp="1"/>
          </p:cNvSpPr>
          <p:nvPr>
            <p:ph idx="1"/>
          </p:nvPr>
        </p:nvSpPr>
        <p:spPr>
          <a:xfrm>
            <a:off x="922669" y="559399"/>
            <a:ext cx="5488889"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12773" y="3603813"/>
            <a:ext cx="4548967"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71B2C42-5A7F-924D-95F8-8059A1814D34}" type="datetime1">
              <a:rPr lang="tr-TR" smtClean="0"/>
              <a:t>26.10.2022</a:t>
            </a:fld>
            <a:endParaRPr lang="tr-TR"/>
          </a:p>
        </p:txBody>
      </p:sp>
      <p:sp>
        <p:nvSpPr>
          <p:cNvPr id="6" name="Footer Placeholder 5"/>
          <p:cNvSpPr>
            <a:spLocks noGrp="1"/>
          </p:cNvSpPr>
          <p:nvPr>
            <p:ph type="ftr" sz="quarter" idx="11"/>
          </p:nvPr>
        </p:nvSpPr>
        <p:spPr/>
        <p:txBody>
          <a:bodyPr/>
          <a:lstStyle/>
          <a:p>
            <a:r>
              <a:rPr lang="tr-TR" smtClean="0"/>
              <a:t>Ferhat BÜYÜKKALKAN</a:t>
            </a:r>
            <a:endParaRPr lang="tr-TR"/>
          </a:p>
        </p:txBody>
      </p:sp>
      <p:sp>
        <p:nvSpPr>
          <p:cNvPr id="7" name="Slide Number Placeholder 6"/>
          <p:cNvSpPr>
            <a:spLocks noGrp="1"/>
          </p:cNvSpPr>
          <p:nvPr>
            <p:ph type="sldNum" sz="quarter" idx="12"/>
          </p:nvPr>
        </p:nvSpPr>
        <p:spPr/>
        <p:txBody>
          <a:bodyPr/>
          <a:lstStyle/>
          <a:p>
            <a:fld id="{F92FBBB5-BD5B-2D46-84C6-C79D3AD3A6B5}" type="slidenum">
              <a:rPr lang="tr-TR" smtClean="0"/>
              <a:t>‹#›</a:t>
            </a:fld>
            <a:endParaRPr lang="tr-TR"/>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03642" y="4668819"/>
            <a:ext cx="10356028" cy="644729"/>
          </a:xfrm>
        </p:spPr>
        <p:txBody>
          <a:bodyPr anchor="b"/>
          <a:lstStyle>
            <a:lvl1pPr algn="ctr">
              <a:defRPr sz="2800" b="0"/>
            </a:lvl1pPr>
          </a:lstStyle>
          <a:p>
            <a:r>
              <a:rPr lang="tr-TR" smtClean="0"/>
              <a:t>Asıl başlık stili için tıklatın</a:t>
            </a:r>
            <a:endParaRPr lang="en-US"/>
          </a:p>
        </p:txBody>
      </p:sp>
      <p:sp>
        <p:nvSpPr>
          <p:cNvPr id="3" name="Picture Placeholder 2"/>
          <p:cNvSpPr>
            <a:spLocks noGrp="1"/>
          </p:cNvSpPr>
          <p:nvPr>
            <p:ph type="pic" idx="1"/>
          </p:nvPr>
        </p:nvSpPr>
        <p:spPr>
          <a:xfrm rot="240000">
            <a:off x="2911723" y="666965"/>
            <a:ext cx="6362875"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7986" y="5324306"/>
            <a:ext cx="10341685"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B71B2C42-5A7F-924D-95F8-8059A1814D34}" type="datetime1">
              <a:rPr lang="tr-TR" smtClean="0"/>
              <a:t>26.10.2022</a:t>
            </a:fld>
            <a:endParaRPr lang="tr-TR"/>
          </a:p>
        </p:txBody>
      </p:sp>
      <p:sp>
        <p:nvSpPr>
          <p:cNvPr id="6" name="Footer Placeholder 5"/>
          <p:cNvSpPr>
            <a:spLocks noGrp="1"/>
          </p:cNvSpPr>
          <p:nvPr>
            <p:ph type="ftr" sz="quarter" idx="11"/>
          </p:nvPr>
        </p:nvSpPr>
        <p:spPr/>
        <p:txBody>
          <a:bodyPr/>
          <a:lstStyle/>
          <a:p>
            <a:r>
              <a:rPr lang="tr-TR" smtClean="0"/>
              <a:t>Ferhat BÜYÜKKALKAN</a:t>
            </a:r>
            <a:endParaRPr lang="tr-TR"/>
          </a:p>
        </p:txBody>
      </p:sp>
      <p:sp>
        <p:nvSpPr>
          <p:cNvPr id="7" name="Slide Number Placeholder 6"/>
          <p:cNvSpPr>
            <a:spLocks noGrp="1"/>
          </p:cNvSpPr>
          <p:nvPr>
            <p:ph type="sldNum" sz="quarter" idx="12"/>
          </p:nvPr>
        </p:nvSpPr>
        <p:spPr/>
        <p:txBody>
          <a:bodyPr/>
          <a:lstStyle/>
          <a:p>
            <a:fld id="{F92FBBB5-BD5B-2D46-84C6-C79D3AD3A6B5}" type="slidenum">
              <a:rPr lang="tr-TR" smtClean="0"/>
              <a:t>‹#›</a:t>
            </a:fld>
            <a:endParaRPr lang="tr-TR"/>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7987" y="570156"/>
            <a:ext cx="10341684" cy="1054250"/>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932330" y="2248348"/>
            <a:ext cx="10327340" cy="3877815"/>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480504" y="6161443"/>
            <a:ext cx="2844800" cy="365125"/>
          </a:xfrm>
          <a:prstGeom prst="rect">
            <a:avLst/>
          </a:prstGeom>
        </p:spPr>
        <p:txBody>
          <a:bodyPr vert="horz" lIns="91440" tIns="45720" rIns="91440" bIns="45720" rtlCol="0" anchor="ctr"/>
          <a:lstStyle>
            <a:lvl1pPr algn="l">
              <a:defRPr sz="1200">
                <a:solidFill>
                  <a:schemeClr val="tx2"/>
                </a:solidFill>
              </a:defRPr>
            </a:lvl1pPr>
          </a:lstStyle>
          <a:p>
            <a:fld id="{B71B2C42-5A7F-924D-95F8-8059A1814D34}" type="datetime1">
              <a:rPr lang="tr-TR" smtClean="0"/>
              <a:t>26.10.2022</a:t>
            </a:fld>
            <a:endParaRPr lang="tr-TR"/>
          </a:p>
        </p:txBody>
      </p:sp>
      <p:sp>
        <p:nvSpPr>
          <p:cNvPr id="5" name="Footer Placeholder 4"/>
          <p:cNvSpPr>
            <a:spLocks noGrp="1"/>
          </p:cNvSpPr>
          <p:nvPr>
            <p:ph type="ftr" sz="quarter" idx="3"/>
          </p:nvPr>
        </p:nvSpPr>
        <p:spPr>
          <a:xfrm>
            <a:off x="4165600" y="6161443"/>
            <a:ext cx="3860800" cy="365125"/>
          </a:xfrm>
          <a:prstGeom prst="rect">
            <a:avLst/>
          </a:prstGeom>
        </p:spPr>
        <p:txBody>
          <a:bodyPr vert="horz" lIns="91440" tIns="45720" rIns="91440" bIns="45720" rtlCol="0" anchor="ctr"/>
          <a:lstStyle>
            <a:lvl1pPr algn="ctr">
              <a:defRPr sz="1200">
                <a:solidFill>
                  <a:schemeClr val="tx2"/>
                </a:solidFill>
              </a:defRPr>
            </a:lvl1pPr>
          </a:lstStyle>
          <a:p>
            <a:r>
              <a:rPr lang="tr-TR" smtClean="0"/>
              <a:t>Ferhat BÜYÜKKALKAN</a:t>
            </a:r>
            <a:endParaRPr lang="tr-TR"/>
          </a:p>
        </p:txBody>
      </p:sp>
      <p:sp>
        <p:nvSpPr>
          <p:cNvPr id="6" name="Slide Number Placeholder 5"/>
          <p:cNvSpPr>
            <a:spLocks noGrp="1"/>
          </p:cNvSpPr>
          <p:nvPr>
            <p:ph type="sldNum" sz="quarter" idx="4"/>
          </p:nvPr>
        </p:nvSpPr>
        <p:spPr>
          <a:xfrm>
            <a:off x="8852352" y="6161443"/>
            <a:ext cx="2844800" cy="365125"/>
          </a:xfrm>
          <a:prstGeom prst="rect">
            <a:avLst/>
          </a:prstGeom>
        </p:spPr>
        <p:txBody>
          <a:bodyPr vert="horz" lIns="91440" tIns="45720" rIns="91440" bIns="45720" rtlCol="0" anchor="ctr"/>
          <a:lstStyle>
            <a:lvl1pPr algn="r">
              <a:defRPr sz="1200">
                <a:solidFill>
                  <a:schemeClr val="tx2"/>
                </a:solidFill>
              </a:defRPr>
            </a:lvl1pPr>
          </a:lstStyle>
          <a:p>
            <a:fld id="{F92FBBB5-BD5B-2D46-84C6-C79D3AD3A6B5}"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dt="0"/>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94050" y="724190"/>
            <a:ext cx="7703777" cy="1731982"/>
          </a:xfrm>
        </p:spPr>
        <p:txBody>
          <a:bodyPr>
            <a:normAutofit/>
          </a:bodyPr>
          <a:lstStyle/>
          <a:p>
            <a:pPr algn="l"/>
            <a:r>
              <a:rPr lang="tr-TR" sz="4800" dirty="0" smtClean="0"/>
              <a:t>E-TİCARET &amp; E-İHRACAT</a:t>
            </a:r>
            <a:br>
              <a:rPr lang="tr-TR" sz="4800" dirty="0" smtClean="0"/>
            </a:br>
            <a:endParaRPr lang="tr-TR" sz="4800" dirty="0"/>
          </a:p>
        </p:txBody>
      </p:sp>
      <p:sp>
        <p:nvSpPr>
          <p:cNvPr id="5" name="Dikdörtgen 4"/>
          <p:cNvSpPr/>
          <p:nvPr/>
        </p:nvSpPr>
        <p:spPr>
          <a:xfrm>
            <a:off x="1642038" y="4004688"/>
            <a:ext cx="9872928" cy="2062103"/>
          </a:xfrm>
          <a:prstGeom prst="rect">
            <a:avLst/>
          </a:prstGeom>
        </p:spPr>
        <p:txBody>
          <a:bodyPr wrap="square">
            <a:spAutoFit/>
          </a:bodyPr>
          <a:lstStyle/>
          <a:p>
            <a:pPr algn="ctr"/>
            <a:r>
              <a:rPr lang="tr-TR" sz="3200" dirty="0" smtClean="0">
                <a:solidFill>
                  <a:srgbClr val="262626"/>
                </a:solidFill>
                <a:latin typeface="PTSans-Regular" charset="-52"/>
              </a:rPr>
              <a:t>DR.ÖĞR.ÜYESİ ÖMER FARUK DERİNDAĞ</a:t>
            </a:r>
          </a:p>
          <a:p>
            <a:pPr algn="ctr"/>
            <a:endParaRPr lang="tr-TR" sz="3200" dirty="0">
              <a:solidFill>
                <a:srgbClr val="262626"/>
              </a:solidFill>
            </a:endParaRPr>
          </a:p>
          <a:p>
            <a:pPr algn="ctr"/>
            <a:endParaRPr lang="tr-TR" sz="3200" dirty="0" smtClean="0">
              <a:solidFill>
                <a:srgbClr val="262626"/>
              </a:solidFill>
            </a:endParaRPr>
          </a:p>
          <a:p>
            <a:pPr algn="ctr"/>
            <a:r>
              <a:rPr lang="tr-TR" sz="3200" dirty="0" smtClean="0">
                <a:solidFill>
                  <a:srgbClr val="262626"/>
                </a:solidFill>
              </a:rPr>
              <a:t>13/04/2021</a:t>
            </a:r>
            <a:endParaRPr lang="tr-TR" sz="3200" dirty="0"/>
          </a:p>
        </p:txBody>
      </p:sp>
    </p:spTree>
    <p:extLst>
      <p:ext uri="{BB962C8B-B14F-4D97-AF65-F5344CB8AC3E}">
        <p14:creationId xmlns:p14="http://schemas.microsoft.com/office/powerpoint/2010/main" val="1294537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algn="just"/>
            <a:r>
              <a:rPr lang="tr-TR" dirty="0"/>
              <a:t>Türkiye’de git gide büyüyen internet kullanıcısı, yapılan araştırmalara göre Türkiye’de ki nüfusun %48’i olduğunu söylüyor. Bu da ortalama 35 Milyon insan demektir. Bu insanlar, günümüzde devamlı interneti kullanan, gün boyu internet başında işlerini yapan insanlardır. İnternetin büyümesiyle beraber e-Ticaret sektörü de bir yandan büyümektedir. Kullanıcılar ister istemez deneme amaçlı veya devamlılık amaçlı e-Ticareti kullanarak kontrol etmek istiyorlar. %48’lik bir orandan sadece %17’si E Ticaret sistemlerini kullanmaktadır.</a:t>
            </a:r>
          </a:p>
        </p:txBody>
      </p:sp>
    </p:spTree>
    <p:extLst>
      <p:ext uri="{BB962C8B-B14F-4D97-AF65-F5344CB8AC3E}">
        <p14:creationId xmlns:p14="http://schemas.microsoft.com/office/powerpoint/2010/main" val="124848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algn="just"/>
            <a:r>
              <a:rPr lang="tr-TR" dirty="0"/>
              <a:t>Her geçen yıl biraz daha fazla büyüyen internet kullanıcısı sayısı, yakın bir zaman içerisinde ortalama 1-3 yıl arasında 50 </a:t>
            </a:r>
            <a:r>
              <a:rPr lang="tr-TR" dirty="0" err="1"/>
              <a:t>Milyon’a</a:t>
            </a:r>
            <a:r>
              <a:rPr lang="tr-TR" dirty="0"/>
              <a:t> çıkacağını da araştırmalar içerisinde söylenmektedir. Bu da aynı zamanda sadece internet kullanıcısının büyümesine değil e-Ticaret sisteminin de kullanılmasında büyüme payı gösteriyor. Bu sadece insanlar daha güvenli ve daha hızlı bir şekilde alışverişlerini internetten yapacak olacak olup firmalarında artık internet üzerinden satışlarına başlamasına yönlendirecektir.</a:t>
            </a:r>
          </a:p>
        </p:txBody>
      </p:sp>
      <p:sp>
        <p:nvSpPr>
          <p:cNvPr id="2" name="Başlık 1"/>
          <p:cNvSpPr>
            <a:spLocks noGrp="1"/>
          </p:cNvSpPr>
          <p:nvPr>
            <p:ph type="title"/>
          </p:nvPr>
        </p:nvSpPr>
        <p:spPr/>
        <p:txBody>
          <a:bodyPr/>
          <a:lstStyle/>
          <a:p>
            <a:endParaRPr lang="tr-TR"/>
          </a:p>
        </p:txBody>
      </p:sp>
    </p:spTree>
    <p:extLst>
      <p:ext uri="{BB962C8B-B14F-4D97-AF65-F5344CB8AC3E}">
        <p14:creationId xmlns:p14="http://schemas.microsoft.com/office/powerpoint/2010/main" val="132206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lnSpcReduction="10000"/>
          </a:bodyPr>
          <a:lstStyle/>
          <a:p>
            <a:pPr algn="just"/>
            <a:r>
              <a:rPr lang="tr-TR" sz="4400" dirty="0"/>
              <a:t>Bir e-ticaret şirketi sahibi olarak, ürünlerinizi pazarlamak ve işinizi geliştirmek konusunda kuşkusuz çok çaba gösteriyorsunuz. </a:t>
            </a:r>
          </a:p>
          <a:p>
            <a:pPr algn="just"/>
            <a:r>
              <a:rPr lang="tr-TR" sz="4400" dirty="0"/>
              <a:t>Peki, markalaşma konusunda da benzer bir çabanız var mı?</a:t>
            </a:r>
          </a:p>
        </p:txBody>
      </p:sp>
      <p:sp>
        <p:nvSpPr>
          <p:cNvPr id="2" name="Başlık 1"/>
          <p:cNvSpPr>
            <a:spLocks noGrp="1"/>
          </p:cNvSpPr>
          <p:nvPr>
            <p:ph type="title"/>
          </p:nvPr>
        </p:nvSpPr>
        <p:spPr/>
        <p:txBody>
          <a:bodyPr/>
          <a:lstStyle/>
          <a:p>
            <a:endParaRPr lang="tr-TR"/>
          </a:p>
        </p:txBody>
      </p:sp>
    </p:spTree>
    <p:extLst>
      <p:ext uri="{BB962C8B-B14F-4D97-AF65-F5344CB8AC3E}">
        <p14:creationId xmlns:p14="http://schemas.microsoft.com/office/powerpoint/2010/main" val="908227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algn="just"/>
            <a:r>
              <a:rPr lang="tr-TR" sz="4000" dirty="0"/>
              <a:t>Rekabetin yoğun olması, e-ticarette başarılı olmayı güçleştiriyor. Bu nedenle, e-ticarette rakiplerinizin arasından sıyrılmanız ve kazancınızı artırmanız için; iyi düşünülerek hazırlanmış detaylı bir iş planınızın olması son derece önemli.</a:t>
            </a:r>
          </a:p>
        </p:txBody>
      </p:sp>
    </p:spTree>
    <p:extLst>
      <p:ext uri="{BB962C8B-B14F-4D97-AF65-F5344CB8AC3E}">
        <p14:creationId xmlns:p14="http://schemas.microsoft.com/office/powerpoint/2010/main" val="1626300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53331"/>
            <a:ext cx="10515600" cy="4351338"/>
          </a:xfrm>
        </p:spPr>
        <p:txBody>
          <a:bodyPr>
            <a:normAutofit fontScale="92500"/>
          </a:bodyPr>
          <a:lstStyle/>
          <a:p>
            <a:pPr algn="just"/>
            <a:r>
              <a:rPr lang="tr-TR" sz="4000" dirty="0"/>
              <a:t>Fiziksel mağazası olan bir şirketin bulunduğu konumu, yerel müşterilerinin o mağazayı tercih etme sebebi açısından belirleyici oluyor. Fakat aynı şirketin bir web sitesinin olması, bu coğrafi kısıtlamayı ulusal çapta ortadan kaldırırken aynı zamanda yurtdışına satış yapabilmesinin de önünü açıyor.</a:t>
            </a:r>
          </a:p>
        </p:txBody>
      </p:sp>
    </p:spTree>
    <p:extLst>
      <p:ext uri="{BB962C8B-B14F-4D97-AF65-F5344CB8AC3E}">
        <p14:creationId xmlns:p14="http://schemas.microsoft.com/office/powerpoint/2010/main" val="68915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53331"/>
            <a:ext cx="10515600" cy="4351338"/>
          </a:xfrm>
        </p:spPr>
        <p:txBody>
          <a:bodyPr>
            <a:normAutofit lnSpcReduction="10000"/>
          </a:bodyPr>
          <a:lstStyle/>
          <a:p>
            <a:pPr marL="0" indent="0" algn="just">
              <a:buNone/>
            </a:pPr>
            <a:r>
              <a:rPr lang="tr-TR" sz="4000" dirty="0"/>
              <a:t>E-ticaret potansiyel olarak son derece karlı bir iş. Fakat piyasadaki tüm e-ticaret sitelerinin aynı karlılık seviyesinde olduğunu söylemek ne yazık ki mümkün değil. </a:t>
            </a:r>
          </a:p>
          <a:p>
            <a:pPr marL="0" indent="0" algn="just">
              <a:buNone/>
            </a:pPr>
            <a:r>
              <a:rPr lang="tr-TR" sz="4000" dirty="0"/>
              <a:t>Hem Türkiye’de, hem de dünya çapında sayısız e-ticaret sitesi var ve açıkça görünen şu ki bazıları diğerlerinden daha başarılılar.</a:t>
            </a:r>
          </a:p>
        </p:txBody>
      </p:sp>
    </p:spTree>
    <p:extLst>
      <p:ext uri="{BB962C8B-B14F-4D97-AF65-F5344CB8AC3E}">
        <p14:creationId xmlns:p14="http://schemas.microsoft.com/office/powerpoint/2010/main" val="1465093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53331"/>
            <a:ext cx="10515600" cy="4351338"/>
          </a:xfrm>
        </p:spPr>
        <p:txBody>
          <a:bodyPr>
            <a:normAutofit fontScale="92500" lnSpcReduction="10000"/>
          </a:bodyPr>
          <a:lstStyle/>
          <a:p>
            <a:pPr marL="0" indent="0" algn="just">
              <a:buNone/>
            </a:pPr>
            <a:r>
              <a:rPr lang="tr-TR" sz="4000" dirty="0"/>
              <a:t>E-ticaret sitelerinin olumlu müşteri deneyimi sağlaması ileriye yönelik gelirlerini de garantilemesini kolaylaştırıyor. </a:t>
            </a:r>
          </a:p>
          <a:p>
            <a:pPr marL="0" indent="0" algn="just">
              <a:buNone/>
            </a:pPr>
            <a:r>
              <a:rPr lang="tr-TR" sz="4000" dirty="0"/>
              <a:t>Olumlu bir müşteri deneyimi için; kullanım kolaylığı, </a:t>
            </a:r>
            <a:r>
              <a:rPr lang="tr-TR" sz="4400" dirty="0">
                <a:solidFill>
                  <a:srgbClr val="FF0000"/>
                </a:solidFill>
              </a:rPr>
              <a:t>ilgi çekici tasarım ve güvenlik</a:t>
            </a:r>
            <a:r>
              <a:rPr lang="tr-TR" sz="4000" dirty="0"/>
              <a:t> konularının e-ticaret sitelerinin dikkat etmesi gereken öncelikleri arasında yer aldığını söyleyebiliriz.</a:t>
            </a:r>
          </a:p>
        </p:txBody>
      </p:sp>
    </p:spTree>
    <p:extLst>
      <p:ext uri="{BB962C8B-B14F-4D97-AF65-F5344CB8AC3E}">
        <p14:creationId xmlns:p14="http://schemas.microsoft.com/office/powerpoint/2010/main" val="855897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53331"/>
            <a:ext cx="10515600" cy="4351338"/>
          </a:xfrm>
        </p:spPr>
        <p:txBody>
          <a:bodyPr>
            <a:normAutofit fontScale="92500"/>
          </a:bodyPr>
          <a:lstStyle/>
          <a:p>
            <a:pPr marL="0" indent="0" algn="just">
              <a:buNone/>
            </a:pPr>
            <a:r>
              <a:rPr lang="tr-TR" sz="3600" dirty="0"/>
              <a:t>Markaların dijital ortama geçişleri ve e-ticarete başlamaları ile birlikte bazı soru işaretleri de ortaya çıkmaya başlayabilir. </a:t>
            </a:r>
          </a:p>
          <a:p>
            <a:pPr marL="0" indent="0" algn="just">
              <a:buNone/>
            </a:pPr>
            <a:r>
              <a:rPr lang="tr-TR" sz="3600" dirty="0"/>
              <a:t>Özellikle de bu alanda yeni olan girişimcilere çevrelerinden çok sayıda yorum geliyorsa. Ne yazık ki pek çoğunun sağlam dayanağı olmayan bu yorum ve öneriler e-ticarete ilk adımlarını atmaya başlayan kişilerin tereddüt etmelerine neden olabilir.</a:t>
            </a:r>
          </a:p>
        </p:txBody>
      </p:sp>
    </p:spTree>
    <p:extLst>
      <p:ext uri="{BB962C8B-B14F-4D97-AF65-F5344CB8AC3E}">
        <p14:creationId xmlns:p14="http://schemas.microsoft.com/office/powerpoint/2010/main" val="342119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53331"/>
            <a:ext cx="10515600" cy="4351338"/>
          </a:xfrm>
        </p:spPr>
        <p:txBody>
          <a:bodyPr>
            <a:normAutofit fontScale="92500" lnSpcReduction="10000"/>
          </a:bodyPr>
          <a:lstStyle/>
          <a:p>
            <a:pPr marL="0" indent="0" algn="just">
              <a:buNone/>
            </a:pPr>
            <a:r>
              <a:rPr lang="tr-TR" sz="4000" dirty="0"/>
              <a:t>Sitenizi kurduktan birkaç ay sonra, bir ‘terslik’ olduğunu düşünebilirsiniz. Örneğin, site trafiğiniz belirli bir seviyenin ötesine geçemiyordur ya da beklediğiniz kadar satış yapamamışsınızdır. Çoğu e-ticaret girişimcisi, bu noktada </a:t>
            </a:r>
            <a:r>
              <a:rPr lang="tr-TR" sz="4000" dirty="0">
                <a:solidFill>
                  <a:srgbClr val="FF0000"/>
                </a:solidFill>
              </a:rPr>
              <a:t>vazgeçmeye</a:t>
            </a:r>
            <a:r>
              <a:rPr lang="tr-TR" sz="4000" dirty="0"/>
              <a:t> yakındır. Hatta içlerinden, </a:t>
            </a:r>
            <a:r>
              <a:rPr lang="tr-TR" sz="4000" dirty="0">
                <a:solidFill>
                  <a:srgbClr val="FF0000"/>
                </a:solidFill>
              </a:rPr>
              <a:t>e-ticareti tamamen bırakmaya</a:t>
            </a:r>
            <a:r>
              <a:rPr lang="tr-TR" sz="4000" dirty="0"/>
              <a:t> karar verenler bile çıkabilir.</a:t>
            </a:r>
          </a:p>
        </p:txBody>
      </p:sp>
    </p:spTree>
    <p:extLst>
      <p:ext uri="{BB962C8B-B14F-4D97-AF65-F5344CB8AC3E}">
        <p14:creationId xmlns:p14="http://schemas.microsoft.com/office/powerpoint/2010/main" val="38474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53331"/>
            <a:ext cx="10515600" cy="4351338"/>
          </a:xfrm>
        </p:spPr>
        <p:txBody>
          <a:bodyPr>
            <a:normAutofit lnSpcReduction="10000"/>
          </a:bodyPr>
          <a:lstStyle/>
          <a:p>
            <a:pPr marL="0" indent="0" algn="just">
              <a:buNone/>
            </a:pPr>
            <a:r>
              <a:rPr lang="tr-TR" sz="4000" dirty="0"/>
              <a:t>Online satış rakamları düşündüğünüz kadar yüksek olmayabilir ve online satış sitesi kurmak gözünüze düşündüğünüz kadar kârlı bir iş gibi görünmeyebilir. Online satış sitesi kuran birçok girişimci bu noktada sabredemeyerek, umutsuzluğa düşebilir hatta e-ticaret sitesini kapatabilir. </a:t>
            </a:r>
          </a:p>
        </p:txBody>
      </p:sp>
    </p:spTree>
    <p:extLst>
      <p:ext uri="{BB962C8B-B14F-4D97-AF65-F5344CB8AC3E}">
        <p14:creationId xmlns:p14="http://schemas.microsoft.com/office/powerpoint/2010/main" val="453928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a:buFont typeface="Wingdings" charset="2"/>
              <a:buChar char="ü"/>
            </a:pPr>
            <a:r>
              <a:rPr lang="tr-TR" sz="3200" dirty="0"/>
              <a:t>Daha geniş kitlelere erişim; </a:t>
            </a:r>
          </a:p>
          <a:p>
            <a:pPr>
              <a:buFont typeface="Wingdings" charset="2"/>
              <a:buChar char="ü"/>
            </a:pPr>
            <a:r>
              <a:rPr lang="tr-TR" sz="3200" dirty="0"/>
              <a:t>yeni pazarlar, yeni müşteriler</a:t>
            </a:r>
          </a:p>
          <a:p>
            <a:pPr>
              <a:buFont typeface="Wingdings" charset="2"/>
              <a:buChar char="ü"/>
            </a:pPr>
            <a:r>
              <a:rPr lang="tr-TR" sz="3200" dirty="0"/>
              <a:t>Düşük yatırım ve işletme maliyeti</a:t>
            </a:r>
          </a:p>
          <a:p>
            <a:pPr>
              <a:buFont typeface="Wingdings" charset="2"/>
              <a:buChar char="ü"/>
            </a:pPr>
            <a:r>
              <a:rPr lang="tr-TR" sz="3200" dirty="0"/>
              <a:t>Doğrudan müşteriye erişimi</a:t>
            </a:r>
          </a:p>
          <a:p>
            <a:pPr>
              <a:buFont typeface="Wingdings" charset="2"/>
              <a:buChar char="ü"/>
            </a:pPr>
            <a:r>
              <a:rPr lang="tr-TR" sz="3200" dirty="0"/>
              <a:t>Güvenli alışveriş</a:t>
            </a:r>
          </a:p>
          <a:p>
            <a:pPr>
              <a:buFont typeface="Wingdings" charset="2"/>
              <a:buChar char="ü"/>
            </a:pPr>
            <a:r>
              <a:rPr lang="tr-TR" sz="3200" dirty="0"/>
              <a:t>Prestij</a:t>
            </a:r>
          </a:p>
        </p:txBody>
      </p:sp>
      <p:sp>
        <p:nvSpPr>
          <p:cNvPr id="2" name="Başlık 1"/>
          <p:cNvSpPr>
            <a:spLocks noGrp="1"/>
          </p:cNvSpPr>
          <p:nvPr>
            <p:ph type="title"/>
          </p:nvPr>
        </p:nvSpPr>
        <p:spPr/>
        <p:txBody>
          <a:bodyPr/>
          <a:lstStyle/>
          <a:p>
            <a:r>
              <a:rPr lang="tr-TR" dirty="0"/>
              <a:t>Neden E-ticaret</a:t>
            </a:r>
          </a:p>
        </p:txBody>
      </p:sp>
    </p:spTree>
    <p:extLst>
      <p:ext uri="{BB962C8B-B14F-4D97-AF65-F5344CB8AC3E}">
        <p14:creationId xmlns:p14="http://schemas.microsoft.com/office/powerpoint/2010/main" val="711381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53331"/>
            <a:ext cx="10515600" cy="4351338"/>
          </a:xfrm>
        </p:spPr>
        <p:txBody>
          <a:bodyPr>
            <a:normAutofit fontScale="92500"/>
          </a:bodyPr>
          <a:lstStyle/>
          <a:p>
            <a:pPr marL="0" indent="0" algn="just">
              <a:buNone/>
            </a:pPr>
            <a:r>
              <a:rPr lang="tr-TR" sz="3600" dirty="0"/>
              <a:t>E-ticaret konusundaki geniş bilgilerini ve donanımlarını, deneyimleri ile bir araya getirebilen profesyoneller tarafından sunulan </a:t>
            </a:r>
            <a:r>
              <a:rPr lang="tr-TR" sz="4000" dirty="0">
                <a:solidFill>
                  <a:srgbClr val="FF0000"/>
                </a:solidFill>
              </a:rPr>
              <a:t>e-ticaret danışmanlığı hizmeti</a:t>
            </a:r>
            <a:r>
              <a:rPr lang="tr-TR" sz="3600" dirty="0">
                <a:solidFill>
                  <a:srgbClr val="FF0000"/>
                </a:solidFill>
              </a:rPr>
              <a:t>;</a:t>
            </a:r>
            <a:r>
              <a:rPr lang="tr-TR" sz="3600" dirty="0"/>
              <a:t> e-ticaret girişimcileri için son derece önemli. Çünkü e-ticaret danışmanlığı hizmeti; e-ticaret sitelerini </a:t>
            </a:r>
            <a:r>
              <a:rPr lang="tr-TR" sz="3600" u="sng" dirty="0">
                <a:solidFill>
                  <a:srgbClr val="FF0000"/>
                </a:solidFill>
              </a:rPr>
              <a:t>daha kârlı, üretken ve rekabetçi</a:t>
            </a:r>
            <a:r>
              <a:rPr lang="tr-TR" sz="3600" dirty="0"/>
              <a:t> hale dönüştürmek için, e-ticaretle ilgili her konuda önemli bir destek sağlıyor.</a:t>
            </a:r>
          </a:p>
        </p:txBody>
      </p:sp>
    </p:spTree>
    <p:extLst>
      <p:ext uri="{BB962C8B-B14F-4D97-AF65-F5344CB8AC3E}">
        <p14:creationId xmlns:p14="http://schemas.microsoft.com/office/powerpoint/2010/main" val="1873846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53331"/>
            <a:ext cx="10515600" cy="4351338"/>
          </a:xfrm>
        </p:spPr>
        <p:txBody>
          <a:bodyPr>
            <a:normAutofit/>
          </a:bodyPr>
          <a:lstStyle/>
          <a:p>
            <a:pPr marL="0" indent="0" algn="just">
              <a:buNone/>
            </a:pPr>
            <a:r>
              <a:rPr lang="tr-TR" sz="4000" dirty="0"/>
              <a:t>İyi seçilmiş ve </a:t>
            </a:r>
            <a:r>
              <a:rPr lang="tr-TR" sz="4000" dirty="0">
                <a:solidFill>
                  <a:srgbClr val="FF0000"/>
                </a:solidFill>
              </a:rPr>
              <a:t>doğru koordine edilen </a:t>
            </a:r>
            <a:r>
              <a:rPr lang="tr-TR" sz="4000" dirty="0"/>
              <a:t>bir takım, sitenizin işleyişine hız kazandırabilir. Çalışma arkadaşlarınızı seçerken </a:t>
            </a:r>
            <a:r>
              <a:rPr lang="tr-TR" sz="4000" dirty="0" err="1"/>
              <a:t>sektörel</a:t>
            </a:r>
            <a:r>
              <a:rPr lang="tr-TR" sz="4000" dirty="0"/>
              <a:t> birikimin ötesinde, farklı kriterleri de dikkate almak, yerinde olabilir.</a:t>
            </a:r>
          </a:p>
        </p:txBody>
      </p:sp>
    </p:spTree>
    <p:extLst>
      <p:ext uri="{BB962C8B-B14F-4D97-AF65-F5344CB8AC3E}">
        <p14:creationId xmlns:p14="http://schemas.microsoft.com/office/powerpoint/2010/main" val="2145435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514350" indent="-514350">
              <a:buAutoNum type="arabicPeriod"/>
            </a:pPr>
            <a:r>
              <a:rPr lang="tr-TR" b="1" dirty="0"/>
              <a:t>Sitenize kolay ulaşılmasını sağlamak</a:t>
            </a:r>
          </a:p>
          <a:p>
            <a:pPr marL="514350" indent="-514350">
              <a:buFont typeface="Arial"/>
              <a:buAutoNum type="arabicPeriod"/>
            </a:pPr>
            <a:r>
              <a:rPr lang="tr-TR" b="1" dirty="0"/>
              <a:t>Etkileyici görseller kullanmak</a:t>
            </a:r>
            <a:endParaRPr lang="tr-TR" dirty="0"/>
          </a:p>
          <a:p>
            <a:pPr marL="514350" indent="-514350">
              <a:buFont typeface="Arial"/>
              <a:buAutoNum type="arabicPeriod"/>
            </a:pPr>
            <a:r>
              <a:rPr lang="tr-TR" b="1" dirty="0"/>
              <a:t>Müşterilerinize daima destek sunmak</a:t>
            </a:r>
            <a:endParaRPr lang="tr-TR" dirty="0"/>
          </a:p>
          <a:p>
            <a:pPr marL="514350" indent="-514350">
              <a:buFont typeface="Arial"/>
              <a:buAutoNum type="arabicPeriod"/>
            </a:pPr>
            <a:r>
              <a:rPr lang="tr-TR" b="1" dirty="0"/>
              <a:t>Mevcut müşterilerinizle düzenli olarak ilgilenmek</a:t>
            </a:r>
            <a:endParaRPr lang="tr-TR" dirty="0"/>
          </a:p>
          <a:p>
            <a:pPr marL="514350" indent="-514350">
              <a:buFont typeface="Arial"/>
              <a:buAutoNum type="arabicPeriod"/>
            </a:pPr>
            <a:r>
              <a:rPr lang="tr-TR" b="1" dirty="0"/>
              <a:t>Mobile duyarlı bir siteye sahip olmak</a:t>
            </a:r>
            <a:endParaRPr lang="tr-TR" dirty="0"/>
          </a:p>
          <a:p>
            <a:pPr marL="514350" indent="-514350">
              <a:buAutoNum type="arabicPeriod"/>
            </a:pPr>
            <a:endParaRPr lang="tr-TR" dirty="0"/>
          </a:p>
        </p:txBody>
      </p:sp>
      <p:sp>
        <p:nvSpPr>
          <p:cNvPr id="2" name="Başlık 1"/>
          <p:cNvSpPr>
            <a:spLocks noGrp="1"/>
          </p:cNvSpPr>
          <p:nvPr>
            <p:ph type="title"/>
          </p:nvPr>
        </p:nvSpPr>
        <p:spPr/>
        <p:txBody>
          <a:bodyPr/>
          <a:lstStyle/>
          <a:p>
            <a:r>
              <a:rPr lang="tr-TR" dirty="0"/>
              <a:t>E-ticarette başarılı olmanız için 5 önemli ipucu</a:t>
            </a:r>
          </a:p>
        </p:txBody>
      </p:sp>
    </p:spTree>
    <p:extLst>
      <p:ext uri="{BB962C8B-B14F-4D97-AF65-F5344CB8AC3E}">
        <p14:creationId xmlns:p14="http://schemas.microsoft.com/office/powerpoint/2010/main" val="979313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algn="just"/>
            <a:r>
              <a:rPr lang="tr-TR" sz="3200" dirty="0"/>
              <a:t>Online ürün satmak için en kolay ürünün hangisi olduğuna karar vermelisiniz. Bazı ürünlerin, nakliyesi diğeri kadar kolay değil. Ayrıca, bazı ürünler internet alışverişi için ideal sayılmayan uzun bir karar verme sürecini gerektiriyor. E-ticarete ‘sınırlı sayıda bir ürün zinciriyle’ başlamanız, başarılı olabilmeniz açısından çok faydalı olabilir.</a:t>
            </a:r>
          </a:p>
          <a:p>
            <a:endParaRPr lang="tr-TR" sz="3200" dirty="0"/>
          </a:p>
        </p:txBody>
      </p:sp>
      <p:sp>
        <p:nvSpPr>
          <p:cNvPr id="2" name="Başlık 1"/>
          <p:cNvSpPr>
            <a:spLocks noGrp="1"/>
          </p:cNvSpPr>
          <p:nvPr>
            <p:ph type="title"/>
          </p:nvPr>
        </p:nvSpPr>
        <p:spPr/>
        <p:txBody>
          <a:bodyPr/>
          <a:lstStyle/>
          <a:p>
            <a:r>
              <a:rPr lang="tr-TR" dirty="0"/>
              <a:t>Ne satacağınızı belirleyin</a:t>
            </a:r>
          </a:p>
        </p:txBody>
      </p:sp>
    </p:spTree>
    <p:extLst>
      <p:ext uri="{BB962C8B-B14F-4D97-AF65-F5344CB8AC3E}">
        <p14:creationId xmlns:p14="http://schemas.microsoft.com/office/powerpoint/2010/main" val="1004214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algn="just"/>
            <a:r>
              <a:rPr lang="tr-TR" sz="3200" dirty="0"/>
              <a:t>Ürününüzü ne tür müşterilerin internette aradığını bulmaya çalışarak işe başlayabilirsiniz. İnternette bir ürün ile ilgili arama yapanlar genelde satın almaya daha hazır oluyorlar. Potansiyel müşterilerinizin kimler olduklarını bilmeniz, ürünlerinizi ve e-ticaret pazarlama stratejinizi buna göre geliştirmeniz de önemli bir nokta.</a:t>
            </a:r>
          </a:p>
        </p:txBody>
      </p:sp>
      <p:sp>
        <p:nvSpPr>
          <p:cNvPr id="2" name="Başlık 1"/>
          <p:cNvSpPr>
            <a:spLocks noGrp="1"/>
          </p:cNvSpPr>
          <p:nvPr>
            <p:ph type="title"/>
          </p:nvPr>
        </p:nvSpPr>
        <p:spPr/>
        <p:txBody>
          <a:bodyPr/>
          <a:lstStyle/>
          <a:p>
            <a:r>
              <a:rPr lang="tr-TR" dirty="0"/>
              <a:t>Yeni müşterilerinizi tanımlayın</a:t>
            </a:r>
          </a:p>
        </p:txBody>
      </p:sp>
    </p:spTree>
    <p:extLst>
      <p:ext uri="{BB962C8B-B14F-4D97-AF65-F5344CB8AC3E}">
        <p14:creationId xmlns:p14="http://schemas.microsoft.com/office/powerpoint/2010/main" val="760750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algn="just"/>
            <a:r>
              <a:rPr lang="tr-TR" dirty="0"/>
              <a:t>Fiziksel mağazanızda müşteri memnuniyeti sağlamış olabilirsiniz ama aynı başarıyı e-ticarette göstermek ve müşterilerinizle aranızda benzer bir ilişki kurmak için farklı bir şey sunmanız gerekiyor. Müşterilerin geri dönüş ve şikayetlerinde sürecin nasıl işleyeceğine, satışları nasıl takip edeceğinize ve ulaşabilecekleri bir yardım hattınızın olup olmayacağına karar vermeniz gerekiyor. Ayrıca, lojistik ve depolama konusunda da yeni yaklaşımlara ihtiyacınız olabilir.</a:t>
            </a:r>
          </a:p>
          <a:p>
            <a:endParaRPr lang="tr-TR" dirty="0"/>
          </a:p>
        </p:txBody>
      </p:sp>
      <p:sp>
        <p:nvSpPr>
          <p:cNvPr id="2" name="Başlık 1"/>
          <p:cNvSpPr>
            <a:spLocks noGrp="1"/>
          </p:cNvSpPr>
          <p:nvPr>
            <p:ph type="title"/>
          </p:nvPr>
        </p:nvSpPr>
        <p:spPr/>
        <p:txBody>
          <a:bodyPr/>
          <a:lstStyle/>
          <a:p>
            <a:r>
              <a:rPr lang="tr-TR" dirty="0"/>
              <a:t>Hizmetlerinizi yeniden belirleyin</a:t>
            </a:r>
          </a:p>
        </p:txBody>
      </p:sp>
    </p:spTree>
    <p:extLst>
      <p:ext uri="{BB962C8B-B14F-4D97-AF65-F5344CB8AC3E}">
        <p14:creationId xmlns:p14="http://schemas.microsoft.com/office/powerpoint/2010/main" val="1955200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algn="just"/>
            <a:r>
              <a:rPr lang="tr-TR" sz="4000" dirty="0"/>
              <a:t>Online satışların gerçekleşmesi ve takibi, indirim ve </a:t>
            </a:r>
            <a:r>
              <a:rPr lang="tr-TR" sz="4000" dirty="0" err="1"/>
              <a:t>promoyon</a:t>
            </a:r>
            <a:r>
              <a:rPr lang="tr-TR" sz="4000" dirty="0"/>
              <a:t> belirleme ve müşteri ilişkileri gibi konularda kullanabileceğiniz bir e-ticaret altyapısına ihtiyacınız var.</a:t>
            </a:r>
          </a:p>
          <a:p>
            <a:endParaRPr lang="tr-TR" sz="4000" dirty="0"/>
          </a:p>
        </p:txBody>
      </p:sp>
      <p:sp>
        <p:nvSpPr>
          <p:cNvPr id="2" name="Başlık 1"/>
          <p:cNvSpPr>
            <a:spLocks noGrp="1"/>
          </p:cNvSpPr>
          <p:nvPr>
            <p:ph type="title"/>
          </p:nvPr>
        </p:nvSpPr>
        <p:spPr/>
        <p:txBody>
          <a:bodyPr/>
          <a:lstStyle/>
          <a:p>
            <a:r>
              <a:rPr lang="tr-TR" dirty="0"/>
              <a:t>Gerekli altyapıya sahip olun</a:t>
            </a:r>
          </a:p>
        </p:txBody>
      </p:sp>
    </p:spTree>
    <p:extLst>
      <p:ext uri="{BB962C8B-B14F-4D97-AF65-F5344CB8AC3E}">
        <p14:creationId xmlns:p14="http://schemas.microsoft.com/office/powerpoint/2010/main" val="2558521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algn="just"/>
            <a:r>
              <a:rPr lang="tr-TR" sz="3200" dirty="0"/>
              <a:t>İnternet müşterileri güvenlik konusunda bilinçli ve kredi kartıyla yaptıkları alışverişlerin güvenli olduğundan emin olmak istiyorlar. Yani onlara, daha güvenli online ödeme yapabilecekleri bir sistem sunmanız gerekiyor. Bunun için SSL sertifikası, otomatik aktif sanal POS ve </a:t>
            </a:r>
            <a:r>
              <a:rPr lang="tr-TR" sz="3200" b="1" dirty="0"/>
              <a:t>BKM Express</a:t>
            </a:r>
            <a:r>
              <a:rPr lang="tr-TR" sz="3200" dirty="0"/>
              <a:t> gibi ödeme seçenekleri sunabilmeniz lehinize olacaktır.</a:t>
            </a:r>
          </a:p>
        </p:txBody>
      </p:sp>
      <p:sp>
        <p:nvSpPr>
          <p:cNvPr id="2" name="Başlık 1"/>
          <p:cNvSpPr>
            <a:spLocks noGrp="1"/>
          </p:cNvSpPr>
          <p:nvPr>
            <p:ph type="title"/>
          </p:nvPr>
        </p:nvSpPr>
        <p:spPr/>
        <p:txBody>
          <a:bodyPr/>
          <a:lstStyle/>
          <a:p>
            <a:r>
              <a:rPr lang="tr-TR" dirty="0"/>
              <a:t>Güvenli ödeme tabanı</a:t>
            </a:r>
          </a:p>
        </p:txBody>
      </p:sp>
    </p:spTree>
    <p:extLst>
      <p:ext uri="{BB962C8B-B14F-4D97-AF65-F5344CB8AC3E}">
        <p14:creationId xmlns:p14="http://schemas.microsoft.com/office/powerpoint/2010/main" val="845042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algn="just"/>
            <a:r>
              <a:rPr lang="tr-TR" dirty="0"/>
              <a:t>Hangi alanlarda elemana ihtiyacınız olduğunu belirledikten sonra sıra, onları seçmeye geldi. İşveren olarak bu konuda destek alabileceğiniz, insan kaynakları uzmanı pek çok farklı site bulunuyor. Ancak aradığınız kişi, bu sitelerde olmayabilir. Başvuruda bulunan adayların geçmiş tecrübeleri, işiniz için kritik öneme sahip olabilir. Mümkün olduğu kadar deneyimli ve sektörünüzle ilişkili kişiler ile iletişime geçebilmek için uzmanlaşmış forumlar ve sosyal medya kullanıcı grupları, iyi bir başlangıç noktası oluşturabilir.</a:t>
            </a:r>
          </a:p>
        </p:txBody>
      </p:sp>
      <p:sp>
        <p:nvSpPr>
          <p:cNvPr id="2" name="Başlık 1"/>
          <p:cNvSpPr>
            <a:spLocks noGrp="1"/>
          </p:cNvSpPr>
          <p:nvPr>
            <p:ph type="title"/>
          </p:nvPr>
        </p:nvSpPr>
        <p:spPr/>
        <p:txBody>
          <a:bodyPr>
            <a:normAutofit fontScale="90000"/>
          </a:bodyPr>
          <a:lstStyle/>
          <a:p>
            <a:r>
              <a:rPr lang="tr-TR" dirty="0"/>
              <a:t>E-ticaret ekibinizi oluştururken bilmeniz gereken</a:t>
            </a:r>
          </a:p>
        </p:txBody>
      </p:sp>
    </p:spTree>
    <p:extLst>
      <p:ext uri="{BB962C8B-B14F-4D97-AF65-F5344CB8AC3E}">
        <p14:creationId xmlns:p14="http://schemas.microsoft.com/office/powerpoint/2010/main" val="1315687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53331"/>
            <a:ext cx="10515600" cy="4351338"/>
          </a:xfrm>
        </p:spPr>
        <p:txBody>
          <a:bodyPr>
            <a:noAutofit/>
          </a:bodyPr>
          <a:lstStyle/>
          <a:p>
            <a:pPr algn="just"/>
            <a:r>
              <a:rPr lang="tr-TR" dirty="0"/>
              <a:t>Metin yazarları, SEO uzmanları ya da pazarlama koordinatörleri gibi farklı meslek gruplarından elemanların, e-ticaret ofisinizde sürekli bulunmaları gerekmeyebilir. Bu yüzden, eğer masraflar kurtarıyorsa, bu işler için uzaktan çalışabilecek, güvenilir birilerini bulmak daha verimli olacaktır. Kimi zaman bu çalışanlara sadece tek bir proje ya da kampanyada da ihtiyaç duyabilirsiniz. Böyle durumlarda proje bazlı çalışabileceğiniz, serbest çalışan (</a:t>
            </a:r>
            <a:r>
              <a:rPr lang="tr-TR" dirty="0" err="1"/>
              <a:t>freelance</a:t>
            </a:r>
            <a:r>
              <a:rPr lang="tr-TR" dirty="0"/>
              <a:t>) uzmanların yardımını almak, daha yerinde bir çözüm olacaktır.</a:t>
            </a:r>
          </a:p>
        </p:txBody>
      </p:sp>
    </p:spTree>
    <p:extLst>
      <p:ext uri="{BB962C8B-B14F-4D97-AF65-F5344CB8AC3E}">
        <p14:creationId xmlns:p14="http://schemas.microsoft.com/office/powerpoint/2010/main" val="3277692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53331"/>
            <a:ext cx="10515600" cy="4351338"/>
          </a:xfrm>
        </p:spPr>
        <p:txBody>
          <a:bodyPr>
            <a:noAutofit/>
          </a:bodyPr>
          <a:lstStyle/>
          <a:p>
            <a:pPr>
              <a:buFont typeface="Wingdings" charset="2"/>
              <a:buChar char="ü"/>
            </a:pPr>
            <a:r>
              <a:rPr lang="tr-TR" sz="3200" dirty="0"/>
              <a:t>Daha fazla seçenek</a:t>
            </a:r>
          </a:p>
          <a:p>
            <a:pPr>
              <a:buFont typeface="Wingdings" charset="2"/>
              <a:buChar char="ü"/>
            </a:pPr>
            <a:r>
              <a:rPr lang="tr-TR" sz="3200" dirty="0"/>
              <a:t>Aradığını hızlı, kolay ve zahmetsiz bulabilme</a:t>
            </a:r>
          </a:p>
          <a:p>
            <a:pPr>
              <a:buFont typeface="Wingdings" charset="2"/>
              <a:buChar char="ü"/>
            </a:pPr>
            <a:r>
              <a:rPr lang="tr-TR" sz="3200" dirty="0"/>
              <a:t>Sıfır araştırma maliyeti</a:t>
            </a:r>
          </a:p>
          <a:p>
            <a:pPr>
              <a:buFont typeface="Wingdings" charset="2"/>
              <a:buChar char="ü"/>
            </a:pPr>
            <a:r>
              <a:rPr lang="tr-TR" sz="3200" dirty="0"/>
              <a:t>Rahat alışveriş</a:t>
            </a:r>
          </a:p>
          <a:p>
            <a:pPr>
              <a:buFont typeface="Wingdings" charset="2"/>
              <a:buChar char="ü"/>
            </a:pPr>
            <a:r>
              <a:rPr lang="tr-TR" sz="3200" dirty="0"/>
              <a:t>Kolay kıyaslama</a:t>
            </a:r>
          </a:p>
          <a:p>
            <a:pPr>
              <a:buFont typeface="Wingdings" charset="2"/>
              <a:buChar char="ü"/>
            </a:pPr>
            <a:r>
              <a:rPr lang="tr-TR" sz="3200" dirty="0"/>
              <a:t>Zaman tasarrufu</a:t>
            </a:r>
          </a:p>
          <a:p>
            <a:pPr>
              <a:buFont typeface="Wingdings" charset="2"/>
              <a:buChar char="ü"/>
            </a:pPr>
            <a:r>
              <a:rPr lang="tr-TR" sz="3200" dirty="0"/>
              <a:t>Güvenli alışveriş</a:t>
            </a:r>
          </a:p>
          <a:p>
            <a:pPr>
              <a:buFont typeface="Wingdings" charset="2"/>
              <a:buChar char="ü"/>
            </a:pPr>
            <a:r>
              <a:rPr lang="tr-TR" sz="3200" dirty="0"/>
              <a:t>Pratiklik</a:t>
            </a:r>
          </a:p>
        </p:txBody>
      </p:sp>
    </p:spTree>
    <p:extLst>
      <p:ext uri="{BB962C8B-B14F-4D97-AF65-F5344CB8AC3E}">
        <p14:creationId xmlns:p14="http://schemas.microsoft.com/office/powerpoint/2010/main" val="1320066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53331"/>
            <a:ext cx="10515600" cy="4351338"/>
          </a:xfrm>
        </p:spPr>
        <p:txBody>
          <a:bodyPr>
            <a:noAutofit/>
          </a:bodyPr>
          <a:lstStyle/>
          <a:p>
            <a:pPr algn="just"/>
            <a:r>
              <a:rPr lang="tr-TR" dirty="0"/>
              <a:t>E-ticarette işe başlarken veya işinizi büyütürken, güçlü bir ekip ile sitenizin hem kalitesini, hem de çalışma hızını artırabilirsiniz. İhtiyacınıza uygun elemanları bulmak ve uyumlu bir çalışma ortamı oluşturmak zaman alabilir. </a:t>
            </a:r>
          </a:p>
        </p:txBody>
      </p:sp>
    </p:spTree>
    <p:extLst>
      <p:ext uri="{BB962C8B-B14F-4D97-AF65-F5344CB8AC3E}">
        <p14:creationId xmlns:p14="http://schemas.microsoft.com/office/powerpoint/2010/main" val="124363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lnSpcReduction="10000"/>
          </a:bodyPr>
          <a:lstStyle/>
          <a:p>
            <a:r>
              <a:rPr lang="tr-TR" dirty="0"/>
              <a:t>İş konsepti. (Kısaca ne yaptığınızı yazın)</a:t>
            </a:r>
          </a:p>
          <a:p>
            <a:r>
              <a:rPr lang="tr-TR" dirty="0"/>
              <a:t>İş hedefleriniz ve vizyonunuz. (Ne yapmak istiyorsunuz)</a:t>
            </a:r>
          </a:p>
          <a:p>
            <a:r>
              <a:rPr lang="tr-TR" dirty="0"/>
              <a:t>Ürününüzün tanımı ve diğer ürünlerden farkı</a:t>
            </a:r>
          </a:p>
          <a:p>
            <a:r>
              <a:rPr lang="tr-TR" dirty="0"/>
              <a:t>Hedef kitleniz</a:t>
            </a:r>
          </a:p>
          <a:p>
            <a:r>
              <a:rPr lang="tr-TR" dirty="0"/>
              <a:t>Pazarlama planınız</a:t>
            </a:r>
          </a:p>
          <a:p>
            <a:r>
              <a:rPr lang="tr-TR" dirty="0"/>
              <a:t>Şu anki finansal durumunuz. (Şu an elde ettiğiniz karınız)</a:t>
            </a:r>
          </a:p>
          <a:p>
            <a:r>
              <a:rPr lang="tr-TR" dirty="0"/>
              <a:t>Gelecekte hedeflediğiniz karlılık durumunuz</a:t>
            </a:r>
          </a:p>
          <a:p>
            <a:r>
              <a:rPr lang="tr-TR" dirty="0"/>
              <a:t>Yatırım için ne kadarlık bir meblağ istiyorsunuz</a:t>
            </a:r>
          </a:p>
          <a:p>
            <a:r>
              <a:rPr lang="tr-TR" dirty="0"/>
              <a:t>Ekibiniz</a:t>
            </a:r>
          </a:p>
        </p:txBody>
      </p:sp>
      <p:sp>
        <p:nvSpPr>
          <p:cNvPr id="2" name="Başlık 1"/>
          <p:cNvSpPr>
            <a:spLocks noGrp="1"/>
          </p:cNvSpPr>
          <p:nvPr>
            <p:ph type="title"/>
          </p:nvPr>
        </p:nvSpPr>
        <p:spPr/>
        <p:txBody>
          <a:bodyPr/>
          <a:lstStyle/>
          <a:p>
            <a:r>
              <a:rPr lang="tr-TR" b="1" dirty="0"/>
              <a:t> İş yönetim özeti</a:t>
            </a:r>
            <a:endParaRPr lang="tr-TR" dirty="0"/>
          </a:p>
        </p:txBody>
      </p:sp>
    </p:spTree>
    <p:extLst>
      <p:ext uri="{BB962C8B-B14F-4D97-AF65-F5344CB8AC3E}">
        <p14:creationId xmlns:p14="http://schemas.microsoft.com/office/powerpoint/2010/main" val="671839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Autofit/>
          </a:bodyPr>
          <a:lstStyle/>
          <a:p>
            <a:pPr marL="0" indent="0" algn="just">
              <a:buNone/>
            </a:pPr>
            <a:r>
              <a:rPr lang="tr-TR" dirty="0"/>
              <a:t>E-ticaret sitesi yöneticilerinin en sık karşılaştığı sorunlardan biri de sitelerinin </a:t>
            </a:r>
            <a:r>
              <a:rPr lang="tr-TR" dirty="0">
                <a:solidFill>
                  <a:srgbClr val="FF0000"/>
                </a:solidFill>
              </a:rPr>
              <a:t>güvenli</a:t>
            </a:r>
            <a:r>
              <a:rPr lang="tr-TR" dirty="0"/>
              <a:t> olup olmadığının kontrolüdür. Bir e-ticaret sitesinin </a:t>
            </a:r>
            <a:r>
              <a:rPr lang="tr-TR" dirty="0">
                <a:solidFill>
                  <a:srgbClr val="FF0000"/>
                </a:solidFill>
              </a:rPr>
              <a:t>güvenilir</a:t>
            </a:r>
            <a:r>
              <a:rPr lang="tr-TR" dirty="0"/>
              <a:t> olması, hem altyapısal hem de </a:t>
            </a:r>
            <a:r>
              <a:rPr lang="tr-TR" dirty="0">
                <a:solidFill>
                  <a:srgbClr val="FF0000"/>
                </a:solidFill>
              </a:rPr>
              <a:t>ahlaki</a:t>
            </a:r>
            <a:r>
              <a:rPr lang="tr-TR" dirty="0"/>
              <a:t> anlamda ikiye ayrılabilir. Altyapısı gayet güvenli olmasına rağmen, ticari ahlakı gelişmemiş, </a:t>
            </a:r>
            <a:r>
              <a:rPr lang="tr-TR" dirty="0">
                <a:solidFill>
                  <a:srgbClr val="FF0000"/>
                </a:solidFill>
              </a:rPr>
              <a:t>müşteriyi kandırmaya</a:t>
            </a:r>
            <a:r>
              <a:rPr lang="tr-TR" dirty="0"/>
              <a:t> yönelik online mağazaları olabilir. Bu durumda </a:t>
            </a:r>
            <a:r>
              <a:rPr lang="tr-TR" dirty="0">
                <a:solidFill>
                  <a:srgbClr val="FF0000"/>
                </a:solidFill>
              </a:rPr>
              <a:t>suç</a:t>
            </a:r>
            <a:r>
              <a:rPr lang="tr-TR" dirty="0"/>
              <a:t>, ne internette ne de online mağazanın altyapısını oluşturan yazılım firması ya da bankalardadır.</a:t>
            </a:r>
          </a:p>
        </p:txBody>
      </p:sp>
      <p:sp>
        <p:nvSpPr>
          <p:cNvPr id="2" name="Başlık 1"/>
          <p:cNvSpPr>
            <a:spLocks noGrp="1"/>
          </p:cNvSpPr>
          <p:nvPr>
            <p:ph type="title"/>
          </p:nvPr>
        </p:nvSpPr>
        <p:spPr/>
        <p:txBody>
          <a:bodyPr/>
          <a:lstStyle/>
          <a:p>
            <a:r>
              <a:rPr lang="tr-TR" dirty="0">
                <a:solidFill>
                  <a:srgbClr val="FF0000"/>
                </a:solidFill>
              </a:rPr>
              <a:t>Güvenlik</a:t>
            </a:r>
          </a:p>
        </p:txBody>
      </p:sp>
    </p:spTree>
    <p:extLst>
      <p:ext uri="{BB962C8B-B14F-4D97-AF65-F5344CB8AC3E}">
        <p14:creationId xmlns:p14="http://schemas.microsoft.com/office/powerpoint/2010/main" val="212508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92500" lnSpcReduction="10000"/>
          </a:bodyPr>
          <a:lstStyle/>
          <a:p>
            <a:pPr marL="0" indent="0" algn="just">
              <a:buNone/>
            </a:pPr>
            <a:r>
              <a:rPr lang="tr-TR" sz="4000" dirty="0"/>
              <a:t>Online satış sitenizde sattığınız ürün </a:t>
            </a:r>
            <a:r>
              <a:rPr lang="tr-TR" sz="4000" dirty="0">
                <a:solidFill>
                  <a:srgbClr val="FF0000"/>
                </a:solidFill>
              </a:rPr>
              <a:t>fotoğraflarının</a:t>
            </a:r>
            <a:r>
              <a:rPr lang="tr-TR" sz="4000" dirty="0"/>
              <a:t> kalitesiz ve anlaşılmaz olması, tüketicilerin görsellerin daha iyi olduğu siteleri tercih etmelerine sebep olabilir. Bu nedenle pazarladığınız ürünleri alıcılara en iyi şekilde sunmak için e- ticaret sitenizde </a:t>
            </a:r>
            <a:r>
              <a:rPr lang="tr-TR" sz="4000" dirty="0">
                <a:solidFill>
                  <a:srgbClr val="FF0000"/>
                </a:solidFill>
              </a:rPr>
              <a:t>kaliteli görseller </a:t>
            </a:r>
            <a:r>
              <a:rPr lang="tr-TR" sz="4000" dirty="0"/>
              <a:t>kullanmaya özen göstermeniz gerekiyor.</a:t>
            </a:r>
          </a:p>
        </p:txBody>
      </p:sp>
      <p:sp>
        <p:nvSpPr>
          <p:cNvPr id="2" name="Başlık 1"/>
          <p:cNvSpPr>
            <a:spLocks noGrp="1"/>
          </p:cNvSpPr>
          <p:nvPr>
            <p:ph type="title"/>
          </p:nvPr>
        </p:nvSpPr>
        <p:spPr/>
        <p:txBody>
          <a:bodyPr/>
          <a:lstStyle/>
          <a:p>
            <a:endParaRPr lang="tr-TR"/>
          </a:p>
        </p:txBody>
      </p:sp>
    </p:spTree>
    <p:extLst>
      <p:ext uri="{BB962C8B-B14F-4D97-AF65-F5344CB8AC3E}">
        <p14:creationId xmlns:p14="http://schemas.microsoft.com/office/powerpoint/2010/main" val="1111568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87400" y="568325"/>
            <a:ext cx="10515600" cy="4351338"/>
          </a:xfrm>
        </p:spPr>
        <p:txBody>
          <a:bodyPr>
            <a:noAutofit/>
          </a:bodyPr>
          <a:lstStyle/>
          <a:p>
            <a:pPr marL="0" indent="0" algn="just">
              <a:buNone/>
            </a:pPr>
            <a:r>
              <a:rPr lang="tr-TR" sz="3600" dirty="0"/>
              <a:t>Satışa sunulan ürünlerin potansiyel alıcılara doğru ve yeterince açık bir şekilde anlatılamaması da satış yüzdelerinin düşük olmasına sebep olur. Artık günümüzde, internetten alışveriş yapan kullanıcıların birçoğu, aradıkları ürünle ilgili oldukça geniş araştırma yapıyor ve ayrıntılı ürün açıklamaları e-ticaret sitelerinin tercih edilme yüzdelerini artırabiliyor. </a:t>
            </a:r>
          </a:p>
        </p:txBody>
      </p:sp>
    </p:spTree>
    <p:extLst>
      <p:ext uri="{BB962C8B-B14F-4D97-AF65-F5344CB8AC3E}">
        <p14:creationId xmlns:p14="http://schemas.microsoft.com/office/powerpoint/2010/main" val="211521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787400" y="568325"/>
            <a:ext cx="10515600" cy="4351338"/>
          </a:xfrm>
        </p:spPr>
        <p:txBody>
          <a:bodyPr>
            <a:noAutofit/>
          </a:bodyPr>
          <a:lstStyle/>
          <a:p>
            <a:pPr marL="0" indent="0" algn="just">
              <a:buNone/>
            </a:pPr>
            <a:r>
              <a:rPr lang="tr-TR" sz="3600" dirty="0"/>
              <a:t>Bu nedenle online satış sitesi kurmak isteyen girişimcilerin </a:t>
            </a:r>
            <a:r>
              <a:rPr lang="tr-TR" sz="3600" dirty="0">
                <a:solidFill>
                  <a:srgbClr val="FF0000"/>
                </a:solidFill>
              </a:rPr>
              <a:t>ürün açıklamaları konusunda ayrıntılı bir çalışma</a:t>
            </a:r>
            <a:r>
              <a:rPr lang="tr-TR" sz="3600" dirty="0"/>
              <a:t> yapması gerekiyor. Satış mağazanızı ziyaret eden bir müşterinize ürünü nasıl anlatıyor, özelliklerini nasıl vurguluyorsanız. Online satış sitesi içinde aynısını yapmalısınız.</a:t>
            </a:r>
          </a:p>
        </p:txBody>
      </p:sp>
    </p:spTree>
    <p:extLst>
      <p:ext uri="{BB962C8B-B14F-4D97-AF65-F5344CB8AC3E}">
        <p14:creationId xmlns:p14="http://schemas.microsoft.com/office/powerpoint/2010/main" val="819573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53331"/>
            <a:ext cx="10515600" cy="4351338"/>
          </a:xfrm>
        </p:spPr>
        <p:txBody>
          <a:bodyPr>
            <a:normAutofit lnSpcReduction="10000"/>
          </a:bodyPr>
          <a:lstStyle/>
          <a:p>
            <a:pPr marL="0" indent="0" algn="just">
              <a:buNone/>
            </a:pPr>
            <a:r>
              <a:rPr lang="tr-TR" sz="3600" dirty="0"/>
              <a:t>Satış gerçekleşmeden önce, ürün fiyatlarına yansıyan </a:t>
            </a:r>
            <a:r>
              <a:rPr lang="tr-TR" sz="3600" dirty="0">
                <a:solidFill>
                  <a:srgbClr val="FF0000"/>
                </a:solidFill>
              </a:rPr>
              <a:t>kargo maliyetlerinin yeterince açık bir şekilde belirtilmemesi</a:t>
            </a:r>
            <a:r>
              <a:rPr lang="tr-TR" sz="3600" dirty="0"/>
              <a:t> sitenize olan güveni sarsabilir. Kullanıcılar ödemeleri gereken fiyatı ürünü satın almadan önce açık bir şekilde görmek isterler. Yeterince açık bir şekilde belirtilmeyen kargo masrafları yüzünden ödenen rakamın artması, satışların düşmesine sebep olabilir.</a:t>
            </a:r>
          </a:p>
        </p:txBody>
      </p:sp>
    </p:spTree>
    <p:extLst>
      <p:ext uri="{BB962C8B-B14F-4D97-AF65-F5344CB8AC3E}">
        <p14:creationId xmlns:p14="http://schemas.microsoft.com/office/powerpoint/2010/main" val="1840376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r>
              <a:rPr lang="tr-TR" dirty="0"/>
              <a:t>Ürünleriniz ve hizmetiniz tüketicilerin ihtiyaçlarını nasıl karşılıyor?</a:t>
            </a:r>
          </a:p>
          <a:p>
            <a:r>
              <a:rPr lang="tr-TR" dirty="0"/>
              <a:t>Sizin yaptığınız stratejiyi aynen uygulayan başka şirketler var mı?</a:t>
            </a:r>
          </a:p>
          <a:p>
            <a:r>
              <a:rPr lang="tr-TR" dirty="0"/>
              <a:t>Eğer bunu yapan şirketler varsa tüketiciler neden sizin ürününüzü tercih edecekler?</a:t>
            </a:r>
          </a:p>
          <a:p>
            <a:r>
              <a:rPr lang="tr-TR" dirty="0"/>
              <a:t>Ürün ve/ya hizmetinizin fiyatı</a:t>
            </a:r>
          </a:p>
          <a:p>
            <a:r>
              <a:rPr lang="tr-TR" dirty="0"/>
              <a:t>Ürün ve/ya hizmetinizin kalitesi</a:t>
            </a:r>
          </a:p>
          <a:p>
            <a:r>
              <a:rPr lang="tr-TR" dirty="0"/>
              <a:t>Satış sonrası hizmet ve destekleriniz nasıl olacak?</a:t>
            </a:r>
          </a:p>
        </p:txBody>
      </p:sp>
      <p:sp>
        <p:nvSpPr>
          <p:cNvPr id="2" name="Başlık 1"/>
          <p:cNvSpPr>
            <a:spLocks noGrp="1"/>
          </p:cNvSpPr>
          <p:nvPr>
            <p:ph type="title"/>
          </p:nvPr>
        </p:nvSpPr>
        <p:spPr/>
        <p:txBody>
          <a:bodyPr>
            <a:normAutofit fontScale="90000"/>
          </a:bodyPr>
          <a:lstStyle/>
          <a:p>
            <a:r>
              <a:rPr lang="tr-TR" b="1" dirty="0"/>
              <a:t>Pazarlama stratejilerinin doğru yapılması sayesinde şirketin satışları artar.</a:t>
            </a:r>
            <a:endParaRPr lang="tr-TR" dirty="0"/>
          </a:p>
        </p:txBody>
      </p:sp>
    </p:spTree>
    <p:extLst>
      <p:ext uri="{BB962C8B-B14F-4D97-AF65-F5344CB8AC3E}">
        <p14:creationId xmlns:p14="http://schemas.microsoft.com/office/powerpoint/2010/main" val="1697739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r>
              <a:rPr lang="tr-TR" dirty="0"/>
              <a:t>Google </a:t>
            </a:r>
            <a:r>
              <a:rPr lang="tr-TR" dirty="0" err="1"/>
              <a:t>Adwords</a:t>
            </a:r>
            <a:r>
              <a:rPr lang="tr-TR" dirty="0"/>
              <a:t> planınız ve bütçeniz</a:t>
            </a:r>
          </a:p>
          <a:p>
            <a:r>
              <a:rPr lang="tr-TR" dirty="0"/>
              <a:t>SEO çalışmalarını nasıl yapacaksınız ve ne kadar bütçe ayıracaksınız?</a:t>
            </a:r>
          </a:p>
          <a:p>
            <a:r>
              <a:rPr lang="tr-TR" dirty="0"/>
              <a:t>Sosyal medya pazarlama stratejiniz nasıl olacak?</a:t>
            </a:r>
          </a:p>
          <a:p>
            <a:r>
              <a:rPr lang="tr-TR" dirty="0"/>
              <a:t>Banner reklamlardan faydalanacak mısınız?</a:t>
            </a:r>
          </a:p>
          <a:p>
            <a:r>
              <a:rPr lang="tr-TR" dirty="0"/>
              <a:t>Offline kanallarda reklam çalışması yapacak mısınız? Yapacaksanız ne kadar bütçe ayıracaksınız?</a:t>
            </a:r>
          </a:p>
          <a:p>
            <a:r>
              <a:rPr lang="tr-TR" dirty="0"/>
              <a:t>PR desteği alacak mısınız?</a:t>
            </a:r>
          </a:p>
          <a:p>
            <a:r>
              <a:rPr lang="tr-TR" dirty="0"/>
              <a:t>E-posta pazarlama stratejiniz nasıl olacak?</a:t>
            </a:r>
          </a:p>
          <a:p>
            <a:endParaRPr lang="tr-TR" dirty="0"/>
          </a:p>
        </p:txBody>
      </p:sp>
      <p:sp>
        <p:nvSpPr>
          <p:cNvPr id="2" name="Başlık 1"/>
          <p:cNvSpPr>
            <a:spLocks noGrp="1"/>
          </p:cNvSpPr>
          <p:nvPr>
            <p:ph type="title"/>
          </p:nvPr>
        </p:nvSpPr>
        <p:spPr/>
        <p:txBody>
          <a:bodyPr>
            <a:normAutofit fontScale="90000"/>
          </a:bodyPr>
          <a:lstStyle/>
          <a:p>
            <a:r>
              <a:rPr lang="tr-TR" dirty="0"/>
              <a:t>Bunlara yer verdikten sonra pazarlama stratejinizden de bahsetmelisiniz.</a:t>
            </a:r>
          </a:p>
        </p:txBody>
      </p:sp>
    </p:spTree>
    <p:extLst>
      <p:ext uri="{BB962C8B-B14F-4D97-AF65-F5344CB8AC3E}">
        <p14:creationId xmlns:p14="http://schemas.microsoft.com/office/powerpoint/2010/main" val="1082462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r>
              <a:rPr lang="tr-TR" dirty="0"/>
              <a:t>Ekibiniz kaç kişi?</a:t>
            </a:r>
          </a:p>
          <a:p>
            <a:r>
              <a:rPr lang="tr-TR" dirty="0"/>
              <a:t>Kurucu ekip kaç kişi? </a:t>
            </a:r>
          </a:p>
          <a:p>
            <a:r>
              <a:rPr lang="tr-TR" dirty="0"/>
              <a:t>Ekibinizin güçlü ve zayıf yönleri nelerdir?</a:t>
            </a:r>
          </a:p>
          <a:p>
            <a:r>
              <a:rPr lang="tr-TR" dirty="0"/>
              <a:t>Ekibinizin geçmiş deneyimleri, </a:t>
            </a:r>
            <a:r>
              <a:rPr lang="tr-TR" dirty="0" err="1"/>
              <a:t>arkaplan</a:t>
            </a:r>
            <a:r>
              <a:rPr lang="tr-TR" dirty="0"/>
              <a:t> bilgileri nasıl? Bu deneyimler şu anki işiniz ile ne kadar ilgili?</a:t>
            </a:r>
          </a:p>
          <a:p>
            <a:r>
              <a:rPr lang="tr-TR" dirty="0"/>
              <a:t>Aynı sektörde ve aynı işi yapan başka kişileri tanıyor musunuz? Bu kişilerden tavsiye ya da </a:t>
            </a:r>
            <a:r>
              <a:rPr lang="tr-TR" dirty="0" err="1"/>
              <a:t>mentorluk</a:t>
            </a:r>
            <a:r>
              <a:rPr lang="tr-TR" dirty="0"/>
              <a:t> talep edebilir misiniz?</a:t>
            </a:r>
          </a:p>
        </p:txBody>
      </p:sp>
      <p:sp>
        <p:nvSpPr>
          <p:cNvPr id="2" name="Başlık 1"/>
          <p:cNvSpPr>
            <a:spLocks noGrp="1"/>
          </p:cNvSpPr>
          <p:nvPr>
            <p:ph type="title"/>
          </p:nvPr>
        </p:nvSpPr>
        <p:spPr/>
        <p:txBody>
          <a:bodyPr/>
          <a:lstStyle/>
          <a:p>
            <a:r>
              <a:rPr lang="tr-TR" b="1" dirty="0"/>
              <a:t>Ekip ve ekip yönetimi</a:t>
            </a:r>
            <a:endParaRPr lang="tr-TR" dirty="0"/>
          </a:p>
        </p:txBody>
      </p:sp>
    </p:spTree>
    <p:extLst>
      <p:ext uri="{BB962C8B-B14F-4D97-AF65-F5344CB8AC3E}">
        <p14:creationId xmlns:p14="http://schemas.microsoft.com/office/powerpoint/2010/main" val="1239913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53331"/>
            <a:ext cx="10515600" cy="4351338"/>
          </a:xfrm>
        </p:spPr>
        <p:txBody>
          <a:bodyPr/>
          <a:lstStyle/>
          <a:p>
            <a:pPr algn="just"/>
            <a:r>
              <a:rPr lang="tr-TR" dirty="0"/>
              <a:t>E-ticaret konusuna tüm iş çevrelerinin dikkat etmesi ve bunu ciddiye almaları gerekir. Çünkü e-iş ve e-ticaret modelleri şirketlerin yeni pazarlara açılmasına yardım etmektedir. Bu yeni pazar, hayatlarının önemli bir kısmında internet kullanan yüz milyonlarca insandan oluşmaktadır ve burada herhangi bir coğrafi sınır da yoktur. Ayrıca, iletişim teknolojilerinin sağladığı hız, ucuzluk ve güven pazarlama stratejileriyle birleştiğinde, global olarak, işletmelerin karlılığını arttırmaktadır. Ticaret ve iş ilişkilerinde elektronik ortamların ve özellikle internet teknolojilerinin kullanılmasıyla;</a:t>
            </a:r>
          </a:p>
        </p:txBody>
      </p:sp>
    </p:spTree>
    <p:extLst>
      <p:ext uri="{BB962C8B-B14F-4D97-AF65-F5344CB8AC3E}">
        <p14:creationId xmlns:p14="http://schemas.microsoft.com/office/powerpoint/2010/main" val="1918401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r>
              <a:rPr lang="tr-TR" dirty="0"/>
              <a:t>İnternet siteniz üzerinden satış yapabilecek altyapıya sahip misiniz?</a:t>
            </a:r>
          </a:p>
          <a:p>
            <a:r>
              <a:rPr lang="tr-TR" dirty="0"/>
              <a:t>E-ticaret altyapınız ne kadar güvenli? Tüm alternatif ödeme sistemleri sitenizde yer alıyor mu?</a:t>
            </a:r>
          </a:p>
          <a:p>
            <a:r>
              <a:rPr lang="tr-TR" dirty="0"/>
              <a:t>Şirketinizin ne tür cihazlara, araçlara veya yazılımlara ihtiyacı var?</a:t>
            </a:r>
          </a:p>
          <a:p>
            <a:r>
              <a:rPr lang="tr-TR" dirty="0"/>
              <a:t>Ekibiniz operasyonlarınız yönetmek için yeterli mi? Yeterli değilse ekibinizi ne kadar büyütmeyi planlıyorsunuz? </a:t>
            </a:r>
          </a:p>
          <a:p>
            <a:r>
              <a:rPr lang="tr-TR" dirty="0"/>
              <a:t>Kaç kişilik bir ekibe ihtiyaç duyacaksınız?</a:t>
            </a:r>
          </a:p>
        </p:txBody>
      </p:sp>
      <p:sp>
        <p:nvSpPr>
          <p:cNvPr id="2" name="Başlık 1"/>
          <p:cNvSpPr>
            <a:spLocks noGrp="1"/>
          </p:cNvSpPr>
          <p:nvPr>
            <p:ph type="title"/>
          </p:nvPr>
        </p:nvSpPr>
        <p:spPr/>
        <p:txBody>
          <a:bodyPr/>
          <a:lstStyle/>
          <a:p>
            <a:r>
              <a:rPr lang="tr-TR" b="1" dirty="0"/>
              <a:t>Operasyon</a:t>
            </a:r>
            <a:endParaRPr lang="tr-TR" dirty="0"/>
          </a:p>
        </p:txBody>
      </p:sp>
    </p:spTree>
    <p:extLst>
      <p:ext uri="{BB962C8B-B14F-4D97-AF65-F5344CB8AC3E}">
        <p14:creationId xmlns:p14="http://schemas.microsoft.com/office/powerpoint/2010/main" val="1921493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algn="just"/>
            <a:r>
              <a:rPr lang="tr-TR" dirty="0"/>
              <a:t>Şirketiniz satış yapmaya başladıysa ya da yakın zamanda yapacaksa bunun da bir raporunu hazırlamanız lazım. </a:t>
            </a:r>
          </a:p>
          <a:p>
            <a:pPr algn="just"/>
            <a:r>
              <a:rPr lang="tr-TR" dirty="0"/>
              <a:t>Ürünleriniz satışa hazır mı yoksa sıfırdan üretilmesi ya da tedarik edilmesi mi gerekiyor? Ne kadar sürede bu ürünler satışa hazır hale gelebilir?</a:t>
            </a:r>
          </a:p>
          <a:p>
            <a:pPr algn="just"/>
            <a:r>
              <a:rPr lang="tr-TR" dirty="0"/>
              <a:t>Potansiyel müşterilerinize nasıl ulaşıyorsunuz ya da ulaşmayı hedefliyorsunuz?</a:t>
            </a:r>
          </a:p>
        </p:txBody>
      </p:sp>
      <p:sp>
        <p:nvSpPr>
          <p:cNvPr id="2" name="Başlık 1"/>
          <p:cNvSpPr>
            <a:spLocks noGrp="1"/>
          </p:cNvSpPr>
          <p:nvPr>
            <p:ph type="title"/>
          </p:nvPr>
        </p:nvSpPr>
        <p:spPr/>
        <p:txBody>
          <a:bodyPr/>
          <a:lstStyle/>
          <a:p>
            <a:r>
              <a:rPr lang="tr-TR" b="1" dirty="0"/>
              <a:t>Satış raporu</a:t>
            </a:r>
            <a:endParaRPr lang="tr-TR" dirty="0"/>
          </a:p>
        </p:txBody>
      </p:sp>
    </p:spTree>
    <p:extLst>
      <p:ext uri="{BB962C8B-B14F-4D97-AF65-F5344CB8AC3E}">
        <p14:creationId xmlns:p14="http://schemas.microsoft.com/office/powerpoint/2010/main" val="18430127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algn="just"/>
            <a:r>
              <a:rPr lang="tr-TR" dirty="0"/>
              <a:t>Farklı kategorilerdeki ürünlerinizin ortalama fiyatları neler?</a:t>
            </a:r>
          </a:p>
          <a:p>
            <a:pPr algn="just"/>
            <a:r>
              <a:rPr lang="tr-TR" dirty="0"/>
              <a:t>Hangi ürünlerinizin hangi sıklıkta satılacağını düşünüyorsunuz.(</a:t>
            </a:r>
            <a:r>
              <a:rPr lang="tr-TR" b="1" dirty="0"/>
              <a:t>Bazı ürünler kısa sürede tekrar satın alınabilirken, bazı ürünler birkaç yıl kullanılabilir. Bu nedenle hangi ürünleri daha sık satacağınızı belirtmelisiniz.</a:t>
            </a:r>
            <a:r>
              <a:rPr lang="tr-TR" dirty="0"/>
              <a:t>)</a:t>
            </a:r>
          </a:p>
          <a:p>
            <a:pPr algn="just"/>
            <a:r>
              <a:rPr lang="tr-TR" dirty="0"/>
              <a:t>Ürünleriniz internet üzerinden kısa sürede pazarlanıp satılabilir mi? Yoksa tüketicilerin alışveriş alışkanlıklarının değişmesi mi gerekiyor?</a:t>
            </a:r>
          </a:p>
          <a:p>
            <a:pPr algn="just"/>
            <a:endParaRPr lang="tr-TR" dirty="0"/>
          </a:p>
        </p:txBody>
      </p:sp>
      <p:sp>
        <p:nvSpPr>
          <p:cNvPr id="2" name="Başlık 1"/>
          <p:cNvSpPr>
            <a:spLocks noGrp="1"/>
          </p:cNvSpPr>
          <p:nvPr>
            <p:ph type="title"/>
          </p:nvPr>
        </p:nvSpPr>
        <p:spPr/>
        <p:txBody>
          <a:bodyPr/>
          <a:lstStyle/>
          <a:p>
            <a:r>
              <a:rPr lang="tr-TR" b="1" dirty="0"/>
              <a:t>Satış raporu</a:t>
            </a:r>
            <a:endParaRPr lang="tr-TR" dirty="0"/>
          </a:p>
        </p:txBody>
      </p:sp>
    </p:spTree>
    <p:extLst>
      <p:ext uri="{BB962C8B-B14F-4D97-AF65-F5344CB8AC3E}">
        <p14:creationId xmlns:p14="http://schemas.microsoft.com/office/powerpoint/2010/main" val="22802641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a:t>Şirketinize yatırım yapacak olan kişiler, işteki riskleri de bilmek isteyeceklerdir. Bu nedenle onlara işin risklerinden de bahsetmelisiniz.</a:t>
            </a:r>
          </a:p>
          <a:p>
            <a:r>
              <a:rPr lang="tr-TR" dirty="0"/>
              <a:t>En kötü senaryolarınız neler olabilir?</a:t>
            </a:r>
          </a:p>
          <a:p>
            <a:r>
              <a:rPr lang="tr-TR" dirty="0"/>
              <a:t>En kötü senaryolarınız gerçekleşirse, bu durumdan kurtulmak için belli bir finansal planınız var mı?</a:t>
            </a:r>
          </a:p>
          <a:p>
            <a:endParaRPr lang="tr-TR" dirty="0"/>
          </a:p>
        </p:txBody>
      </p:sp>
      <p:sp>
        <p:nvSpPr>
          <p:cNvPr id="2" name="Başlık 1"/>
          <p:cNvSpPr>
            <a:spLocks noGrp="1"/>
          </p:cNvSpPr>
          <p:nvPr>
            <p:ph type="title"/>
          </p:nvPr>
        </p:nvSpPr>
        <p:spPr/>
        <p:txBody>
          <a:bodyPr/>
          <a:lstStyle/>
          <a:p>
            <a:r>
              <a:rPr lang="tr-TR" b="1" dirty="0"/>
              <a:t>Riskler</a:t>
            </a:r>
            <a:endParaRPr lang="tr-TR" dirty="0"/>
          </a:p>
        </p:txBody>
      </p:sp>
    </p:spTree>
    <p:extLst>
      <p:ext uri="{BB962C8B-B14F-4D97-AF65-F5344CB8AC3E}">
        <p14:creationId xmlns:p14="http://schemas.microsoft.com/office/powerpoint/2010/main" val="7413133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algn="just"/>
            <a:r>
              <a:rPr lang="tr-TR" dirty="0"/>
              <a:t>Günümüzde masaüstü bilgisayarlar, tabletler, dizüstü bilgisayarlar ve akıllı telefonlar gibi tüketicilerin online alışveriş yapmasına imkan veren birçok araç var. E-ticaret işinizin başarılı olması için tüm bu cihazlarda etkin bir şekilde yer almanız ve hedef kitlenize, her an her yerde kusursuz bir alışveriş deneyimi sunabiliyor olmanız çok önemli.</a:t>
            </a:r>
          </a:p>
        </p:txBody>
      </p:sp>
      <p:sp>
        <p:nvSpPr>
          <p:cNvPr id="2" name="Başlık 1"/>
          <p:cNvSpPr>
            <a:spLocks noGrp="1"/>
          </p:cNvSpPr>
          <p:nvPr>
            <p:ph type="title"/>
          </p:nvPr>
        </p:nvSpPr>
        <p:spPr/>
        <p:txBody>
          <a:bodyPr>
            <a:normAutofit fontScale="90000"/>
          </a:bodyPr>
          <a:lstStyle/>
          <a:p>
            <a:r>
              <a:rPr lang="tr-TR" dirty="0"/>
              <a:t>E-ticaret artık tek cihaz üzerinde başlayıp bitmiyor</a:t>
            </a:r>
          </a:p>
        </p:txBody>
      </p:sp>
    </p:spTree>
    <p:extLst>
      <p:ext uri="{BB962C8B-B14F-4D97-AF65-F5344CB8AC3E}">
        <p14:creationId xmlns:p14="http://schemas.microsoft.com/office/powerpoint/2010/main" val="17167350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algn="just"/>
            <a:r>
              <a:rPr lang="tr-TR" dirty="0"/>
              <a:t>Günümüzde online alışveriş oldukça yaygınlaşmış durumda ve teknolojik gelişmeler de her açıdan bunu destekliyor. Artık tüketiciler online alışveriş sırasında, birçok farklı cihazdan yararlanabiliyor. Örneğin bir araştırmaya göre tüketicilerin yüzde 65’i satın alma sürecine akıllı telefonlarından başlıyor, yüzde 4’ü tabletten, yüzde 61’i de dizüstü veya masaüstü bilgisayarlarından alışverişlerine devam ediyor.</a:t>
            </a:r>
          </a:p>
          <a:p>
            <a:endParaRPr lang="tr-TR" dirty="0"/>
          </a:p>
        </p:txBody>
      </p:sp>
      <p:sp>
        <p:nvSpPr>
          <p:cNvPr id="2" name="Başlık 1"/>
          <p:cNvSpPr>
            <a:spLocks noGrp="1"/>
          </p:cNvSpPr>
          <p:nvPr>
            <p:ph type="title"/>
          </p:nvPr>
        </p:nvSpPr>
        <p:spPr/>
        <p:txBody>
          <a:bodyPr>
            <a:normAutofit/>
          </a:bodyPr>
          <a:lstStyle/>
          <a:p>
            <a:r>
              <a:rPr lang="tr-TR" b="1" dirty="0"/>
              <a:t>Her yerde ulaşılabilir olun</a:t>
            </a:r>
            <a:endParaRPr lang="tr-TR" dirty="0"/>
          </a:p>
        </p:txBody>
      </p:sp>
    </p:spTree>
    <p:extLst>
      <p:ext uri="{BB962C8B-B14F-4D97-AF65-F5344CB8AC3E}">
        <p14:creationId xmlns:p14="http://schemas.microsoft.com/office/powerpoint/2010/main" val="3601597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algn="just"/>
            <a:r>
              <a:rPr lang="tr-TR" sz="3600" dirty="0"/>
              <a:t>Eğer e-ticaret işinizin başarılı bir şekilde ilerlemesini istiyorsanız, hedef kitlenizin kullandığı tüm bu cihazlardan size ulaşabilmesini ve alışverişlerini sorunsuz bir şekilde tamamlayabilmelerini sağlamanız çok önemli.</a:t>
            </a:r>
          </a:p>
        </p:txBody>
      </p:sp>
      <p:sp>
        <p:nvSpPr>
          <p:cNvPr id="2" name="Başlık 1"/>
          <p:cNvSpPr>
            <a:spLocks noGrp="1"/>
          </p:cNvSpPr>
          <p:nvPr>
            <p:ph type="title"/>
          </p:nvPr>
        </p:nvSpPr>
        <p:spPr/>
        <p:txBody>
          <a:bodyPr/>
          <a:lstStyle/>
          <a:p>
            <a:endParaRPr lang="tr-TR"/>
          </a:p>
        </p:txBody>
      </p:sp>
    </p:spTree>
    <p:extLst>
      <p:ext uri="{BB962C8B-B14F-4D97-AF65-F5344CB8AC3E}">
        <p14:creationId xmlns:p14="http://schemas.microsoft.com/office/powerpoint/2010/main" val="1211404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92500"/>
          </a:bodyPr>
          <a:lstStyle/>
          <a:p>
            <a:pPr algn="just"/>
            <a:r>
              <a:rPr lang="tr-TR" sz="3600" dirty="0"/>
              <a:t>Araştırmalar sonucu, akıllı telefon kullanıcılarının, mobil e-ticaret sitesine sahip olan işletmelerin ürünlerini satın alma olasılıklarının daha fazla olduğu görülüyor. Bir araştırmada, akıllı telefon kullanıcılarının yüzde 74’ü, mobil uyumlu e-ticaret sitesine sahip işletmelerin sitelerine alışveriş için tekrar dönebileceklerini belirtiyor.</a:t>
            </a:r>
          </a:p>
          <a:p>
            <a:pPr algn="just"/>
            <a:endParaRPr lang="tr-TR" sz="3600" dirty="0"/>
          </a:p>
          <a:p>
            <a:pPr algn="just"/>
            <a:endParaRPr lang="tr-TR" sz="3600" dirty="0"/>
          </a:p>
        </p:txBody>
      </p:sp>
      <p:sp>
        <p:nvSpPr>
          <p:cNvPr id="2" name="Başlık 1"/>
          <p:cNvSpPr>
            <a:spLocks noGrp="1"/>
          </p:cNvSpPr>
          <p:nvPr>
            <p:ph type="title"/>
          </p:nvPr>
        </p:nvSpPr>
        <p:spPr/>
        <p:txBody>
          <a:bodyPr/>
          <a:lstStyle/>
          <a:p>
            <a:endParaRPr lang="tr-TR"/>
          </a:p>
        </p:txBody>
      </p:sp>
    </p:spTree>
    <p:extLst>
      <p:ext uri="{BB962C8B-B14F-4D97-AF65-F5344CB8AC3E}">
        <p14:creationId xmlns:p14="http://schemas.microsoft.com/office/powerpoint/2010/main" val="10946651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algn="just"/>
            <a:r>
              <a:rPr lang="tr-TR" sz="3600" dirty="0"/>
              <a:t>Bu açıdan bakıldığında e-ticaret sitenizin, mobil uyumlu olması sizin için hedef kitlenizin beklentilerini karşılamak açısından büyük bir fırsat.</a:t>
            </a:r>
          </a:p>
          <a:p>
            <a:pPr algn="just"/>
            <a:endParaRPr lang="tr-TR" sz="3600" dirty="0"/>
          </a:p>
        </p:txBody>
      </p:sp>
    </p:spTree>
    <p:extLst>
      <p:ext uri="{BB962C8B-B14F-4D97-AF65-F5344CB8AC3E}">
        <p14:creationId xmlns:p14="http://schemas.microsoft.com/office/powerpoint/2010/main" val="182805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92500"/>
          </a:bodyPr>
          <a:lstStyle/>
          <a:p>
            <a:pPr algn="just"/>
            <a:r>
              <a:rPr lang="tr-TR" sz="3600" dirty="0"/>
              <a:t>Araştırmalara göre online alışveriş sırasında tüketiciler uzun süreler sayfaların yüklenmesini, sitenin açılmasını veya fotoğrafların görüntülenebilmesini bekleyemiyor. Günümüzde tüketicilerin bu konuda ayırabilecekleri sürenin ortalama 8 saniye olduğunu göz önünde bulundurmanızda fayda var.</a:t>
            </a:r>
          </a:p>
          <a:p>
            <a:endParaRPr lang="tr-TR" sz="3600" dirty="0"/>
          </a:p>
        </p:txBody>
      </p:sp>
      <p:sp>
        <p:nvSpPr>
          <p:cNvPr id="2" name="Başlık 1"/>
          <p:cNvSpPr>
            <a:spLocks noGrp="1"/>
          </p:cNvSpPr>
          <p:nvPr>
            <p:ph type="title"/>
          </p:nvPr>
        </p:nvSpPr>
        <p:spPr/>
        <p:txBody>
          <a:bodyPr/>
          <a:lstStyle/>
          <a:p>
            <a:r>
              <a:rPr lang="tr-TR" b="1" dirty="0"/>
              <a:t>Hızlı bir hizmet sunun</a:t>
            </a:r>
            <a:endParaRPr lang="tr-TR" dirty="0"/>
          </a:p>
        </p:txBody>
      </p:sp>
    </p:spTree>
    <p:extLst>
      <p:ext uri="{BB962C8B-B14F-4D97-AF65-F5344CB8AC3E}">
        <p14:creationId xmlns:p14="http://schemas.microsoft.com/office/powerpoint/2010/main" val="203779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922492"/>
            <a:ext cx="10515600" cy="4682177"/>
          </a:xfrm>
        </p:spPr>
        <p:txBody>
          <a:bodyPr>
            <a:normAutofit/>
          </a:bodyPr>
          <a:lstStyle/>
          <a:p>
            <a:r>
              <a:rPr lang="tr-TR" dirty="0"/>
              <a:t>Mevcut iş imkanlar büyüyecektir,</a:t>
            </a:r>
          </a:p>
          <a:p>
            <a:pPr algn="just"/>
            <a:r>
              <a:rPr lang="tr-TR" dirty="0"/>
              <a:t>Halen pazarlanan ürünlerin satışı daha kolaylaşacak ve reklam, ürün tanıtım, satış öncesi ve sonrası destek ve benzeri kanallar tamamen elektronik ortamda daha efektif kullanılabilecektir. Otomatik bilgi dağıtım sistemi yardımıyla, müşterilere ve daha geniş kitlelere kolayca ulaşılabilecektir,</a:t>
            </a:r>
          </a:p>
          <a:p>
            <a:r>
              <a:rPr lang="tr-TR" dirty="0"/>
              <a:t>Global olarak, iş dünyasıyla olan etkileşim artacaktır,</a:t>
            </a:r>
          </a:p>
          <a:p>
            <a:r>
              <a:rPr lang="tr-TR" dirty="0"/>
              <a:t>İş verimlilik analizleri ve planlamalar daha kolay yapılacaktır,</a:t>
            </a:r>
          </a:p>
          <a:p>
            <a:r>
              <a:rPr lang="tr-TR" dirty="0"/>
              <a:t>Uluslararası pazarlara kolayca ulaşabilme imkanı olacaktır.</a:t>
            </a:r>
          </a:p>
        </p:txBody>
      </p:sp>
    </p:spTree>
    <p:extLst>
      <p:ext uri="{BB962C8B-B14F-4D97-AF65-F5344CB8AC3E}">
        <p14:creationId xmlns:p14="http://schemas.microsoft.com/office/powerpoint/2010/main" val="459320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algn="just"/>
            <a:r>
              <a:rPr lang="tr-TR" sz="3600" dirty="0"/>
              <a:t>Eğer siteniz müşterilerinizin beklentilerine uygun bir hızda yüklenmiyorsa, sayfalar arasında geçişlerde yavaşlık varsa ve ürün görsellerinizin yüklenmesi de uzun sürüyorsa potansiyel müşterilerinizi kaybedebilirsiniz.</a:t>
            </a:r>
          </a:p>
          <a:p>
            <a:pPr algn="just"/>
            <a:endParaRPr lang="tr-TR" sz="3600" dirty="0"/>
          </a:p>
        </p:txBody>
      </p:sp>
    </p:spTree>
    <p:extLst>
      <p:ext uri="{BB962C8B-B14F-4D97-AF65-F5344CB8AC3E}">
        <p14:creationId xmlns:p14="http://schemas.microsoft.com/office/powerpoint/2010/main" val="2135925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92500" lnSpcReduction="10000"/>
          </a:bodyPr>
          <a:lstStyle/>
          <a:p>
            <a:pPr algn="just"/>
            <a:r>
              <a:rPr lang="tr-TR" sz="3600" dirty="0"/>
              <a:t>Müşterileri doğru zamanda ve doğru yerde yakalamak, çok ucu açık bir kavram olabilir. Çünkü doğru yer ve zaman her bir müşteriniz için değişiklik gösteriyor. Bu noktada örneğin, potansiyel müşterilerinizin konumları, beklentileri, erişilebilirlik durumları, alışkanlıkları, alışveriş kararlarının anlık mı planlı mı olduğu gibi birçok değişkenden söz etmek mümkün.</a:t>
            </a:r>
          </a:p>
          <a:p>
            <a:pPr algn="just"/>
            <a:endParaRPr lang="tr-TR" sz="3600" dirty="0"/>
          </a:p>
        </p:txBody>
      </p:sp>
      <p:sp>
        <p:nvSpPr>
          <p:cNvPr id="2" name="Başlık 1"/>
          <p:cNvSpPr>
            <a:spLocks noGrp="1"/>
          </p:cNvSpPr>
          <p:nvPr>
            <p:ph type="title"/>
          </p:nvPr>
        </p:nvSpPr>
        <p:spPr/>
        <p:txBody>
          <a:bodyPr>
            <a:normAutofit fontScale="90000"/>
          </a:bodyPr>
          <a:lstStyle/>
          <a:p>
            <a:r>
              <a:rPr lang="tr-TR" b="1" dirty="0"/>
              <a:t>Müşterilerinizi doğru zamanda ve doğru yerde yakalayın</a:t>
            </a:r>
            <a:endParaRPr lang="tr-TR" dirty="0"/>
          </a:p>
        </p:txBody>
      </p:sp>
    </p:spTree>
    <p:extLst>
      <p:ext uri="{BB962C8B-B14F-4D97-AF65-F5344CB8AC3E}">
        <p14:creationId xmlns:p14="http://schemas.microsoft.com/office/powerpoint/2010/main" val="1233061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lnSpcReduction="10000"/>
          </a:bodyPr>
          <a:lstStyle/>
          <a:p>
            <a:pPr algn="just"/>
            <a:r>
              <a:rPr lang="tr-TR" sz="3600" dirty="0"/>
              <a:t>Araştırmalara göre mobil cihazlar üzerinden yapılan 10 alışverişin 8’i; dizüstü yada PC’den yapılan 10 alışverişin 6’sı spontane gerçekleşiyor. Ayrıca akıllı telefonlardan yapılan alışverişlerin yüzde 60’ı; PC ve dizüstünden yapılan alışverişlerin ise yüzde 85’i evden gerçekleşiyor.</a:t>
            </a:r>
          </a:p>
          <a:p>
            <a:pPr algn="just"/>
            <a:endParaRPr lang="tr-TR" sz="3600" dirty="0"/>
          </a:p>
        </p:txBody>
      </p:sp>
      <p:sp>
        <p:nvSpPr>
          <p:cNvPr id="2" name="Başlık 1"/>
          <p:cNvSpPr>
            <a:spLocks noGrp="1"/>
          </p:cNvSpPr>
          <p:nvPr>
            <p:ph type="title"/>
          </p:nvPr>
        </p:nvSpPr>
        <p:spPr/>
        <p:txBody>
          <a:bodyPr/>
          <a:lstStyle/>
          <a:p>
            <a:endParaRPr lang="tr-TR"/>
          </a:p>
        </p:txBody>
      </p:sp>
    </p:spTree>
    <p:extLst>
      <p:ext uri="{BB962C8B-B14F-4D97-AF65-F5344CB8AC3E}">
        <p14:creationId xmlns:p14="http://schemas.microsoft.com/office/powerpoint/2010/main" val="17161938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92500"/>
          </a:bodyPr>
          <a:lstStyle/>
          <a:p>
            <a:pPr algn="just"/>
            <a:r>
              <a:rPr lang="tr-TR" sz="3600" dirty="0"/>
              <a:t>E-ticarette satışları artırmanın yolu müşteri davranışını izlemek ve analiz etmekten geçiyor. Bu noktada Google </a:t>
            </a:r>
            <a:r>
              <a:rPr lang="tr-TR" sz="3600" dirty="0" err="1"/>
              <a:t>Analytics</a:t>
            </a:r>
            <a:r>
              <a:rPr lang="tr-TR" sz="3600" dirty="0"/>
              <a:t> ücretsiz ve ücretli özellikleri ile en büyük yardımcınız. E-ticarete atılırken Google ile başlayın ama Google ile sınırlı kalmayın. Satışlarınız arttıkça daha derin analiz programlarına geçip sayfalarınızı optimize edin.</a:t>
            </a:r>
          </a:p>
        </p:txBody>
      </p:sp>
      <p:sp>
        <p:nvSpPr>
          <p:cNvPr id="2" name="Başlık 1"/>
          <p:cNvSpPr>
            <a:spLocks noGrp="1"/>
          </p:cNvSpPr>
          <p:nvPr>
            <p:ph type="title"/>
          </p:nvPr>
        </p:nvSpPr>
        <p:spPr/>
        <p:txBody>
          <a:bodyPr/>
          <a:lstStyle/>
          <a:p>
            <a:r>
              <a:rPr lang="tr-TR" b="1" dirty="0"/>
              <a:t>Analiz</a:t>
            </a:r>
            <a:endParaRPr lang="tr-TR" dirty="0"/>
          </a:p>
        </p:txBody>
      </p:sp>
    </p:spTree>
    <p:extLst>
      <p:ext uri="{BB962C8B-B14F-4D97-AF65-F5344CB8AC3E}">
        <p14:creationId xmlns:p14="http://schemas.microsoft.com/office/powerpoint/2010/main" val="901177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algn="just"/>
            <a:r>
              <a:rPr lang="tr-TR" sz="3600" dirty="0"/>
              <a:t>Tüketici alışkanlıklarındaki tüm bu farklılıkları göz önünde bulundurarak, siz de müşterilerinizin markanızla hangi cihazlar üzerinden, hangi zamanlarda etkileşimde bulunduklarını belirleyebilir ve başarılı stratejiler geliştirebilirsiniz.</a:t>
            </a:r>
          </a:p>
          <a:p>
            <a:pPr algn="just"/>
            <a:endParaRPr lang="tr-TR" sz="3600" dirty="0"/>
          </a:p>
        </p:txBody>
      </p:sp>
      <p:sp>
        <p:nvSpPr>
          <p:cNvPr id="2" name="Başlık 1"/>
          <p:cNvSpPr>
            <a:spLocks noGrp="1"/>
          </p:cNvSpPr>
          <p:nvPr>
            <p:ph type="title"/>
          </p:nvPr>
        </p:nvSpPr>
        <p:spPr/>
        <p:txBody>
          <a:bodyPr/>
          <a:lstStyle/>
          <a:p>
            <a:endParaRPr lang="tr-TR"/>
          </a:p>
        </p:txBody>
      </p:sp>
    </p:spTree>
    <p:extLst>
      <p:ext uri="{BB962C8B-B14F-4D97-AF65-F5344CB8AC3E}">
        <p14:creationId xmlns:p14="http://schemas.microsoft.com/office/powerpoint/2010/main" val="2665228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33955" y="1253331"/>
            <a:ext cx="10515600" cy="4351338"/>
          </a:xfrm>
        </p:spPr>
        <p:txBody>
          <a:bodyPr>
            <a:noAutofit/>
          </a:bodyPr>
          <a:lstStyle/>
          <a:p>
            <a:r>
              <a:rPr lang="tr-TR" sz="3200" dirty="0"/>
              <a:t>Girmekte olduğunuz ya da girdiğiniz pazar ne kadar büyük? Bu pazar büyümeye devam ediyor mu?</a:t>
            </a:r>
          </a:p>
          <a:p>
            <a:r>
              <a:rPr lang="tr-TR" sz="3200" dirty="0"/>
              <a:t>Bu pazarda ilerleyen dönemlerde nasıl bir boşluk olacak? Böyle bir boşluk olacağından emin misiniz? Bunları kanıtlayabilir misiniz?</a:t>
            </a:r>
          </a:p>
        </p:txBody>
      </p:sp>
    </p:spTree>
    <p:extLst>
      <p:ext uri="{BB962C8B-B14F-4D97-AF65-F5344CB8AC3E}">
        <p14:creationId xmlns:p14="http://schemas.microsoft.com/office/powerpoint/2010/main" val="18922302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53331"/>
            <a:ext cx="10515600" cy="4351338"/>
          </a:xfrm>
        </p:spPr>
        <p:txBody>
          <a:bodyPr>
            <a:noAutofit/>
          </a:bodyPr>
          <a:lstStyle/>
          <a:p>
            <a:r>
              <a:rPr lang="tr-TR" sz="3200" dirty="0"/>
              <a:t>Pazarın demografik yapısı nedir? Tüketicilerin cinsiyeti, yaşı, meslekleri ve ilgi alanları neler? (Bunların belirlenmesi pazarlama stratejilerini hazırlarken size yardımcı olur.)</a:t>
            </a:r>
          </a:p>
          <a:p>
            <a:r>
              <a:rPr lang="tr-TR" sz="3200" dirty="0"/>
              <a:t>Şimdiye kadar ürün sattınız mı? Sattıysanız bu ürünleri kimler neden aldı?</a:t>
            </a:r>
          </a:p>
          <a:p>
            <a:endParaRPr lang="tr-TR" sz="3200" dirty="0"/>
          </a:p>
        </p:txBody>
      </p:sp>
    </p:spTree>
    <p:extLst>
      <p:ext uri="{BB962C8B-B14F-4D97-AF65-F5344CB8AC3E}">
        <p14:creationId xmlns:p14="http://schemas.microsoft.com/office/powerpoint/2010/main" val="2867485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53331"/>
            <a:ext cx="10515600" cy="4351338"/>
          </a:xfrm>
        </p:spPr>
        <p:txBody>
          <a:bodyPr>
            <a:noAutofit/>
          </a:bodyPr>
          <a:lstStyle/>
          <a:p>
            <a:r>
              <a:rPr lang="tr-TR" sz="3600" dirty="0"/>
              <a:t>Bunların yanı sıra rakip analizini de yazmanız gerekiyor. Rakip analizinizi yazarken şunlara dikkat edin:</a:t>
            </a:r>
          </a:p>
          <a:p>
            <a:r>
              <a:rPr lang="tr-TR" sz="3600" dirty="0"/>
              <a:t>Rakibinizin ürünlerinin artıları ve eksileri. Bu bilgiler doğrultusunda siz kendi ürününüzü nasıl geliştirebilirsiniz?</a:t>
            </a:r>
          </a:p>
        </p:txBody>
      </p:sp>
    </p:spTree>
    <p:extLst>
      <p:ext uri="{BB962C8B-B14F-4D97-AF65-F5344CB8AC3E}">
        <p14:creationId xmlns:p14="http://schemas.microsoft.com/office/powerpoint/2010/main" val="6278950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53331"/>
            <a:ext cx="10515600" cy="4351338"/>
          </a:xfrm>
        </p:spPr>
        <p:txBody>
          <a:bodyPr>
            <a:noAutofit/>
          </a:bodyPr>
          <a:lstStyle/>
          <a:p>
            <a:r>
              <a:rPr lang="tr-TR" sz="3200" dirty="0"/>
              <a:t>Pazarın demografik yapısı nedir? Tüketicilerin cinsiyeti, yaşı, meslekleri ve ilgi alanları neler? (Bunların belirlenmesi pazarlama stratejilerini hazırlarken size yardımcı olur.)</a:t>
            </a:r>
          </a:p>
          <a:p>
            <a:r>
              <a:rPr lang="tr-TR" sz="3200" dirty="0"/>
              <a:t>Şimdiye kadar ürün sattınız mı? Sattıysanız bu ürünleri kimler neden aldı?</a:t>
            </a:r>
          </a:p>
          <a:p>
            <a:endParaRPr lang="tr-TR" sz="3200" dirty="0"/>
          </a:p>
        </p:txBody>
      </p:sp>
    </p:spTree>
    <p:extLst>
      <p:ext uri="{BB962C8B-B14F-4D97-AF65-F5344CB8AC3E}">
        <p14:creationId xmlns:p14="http://schemas.microsoft.com/office/powerpoint/2010/main" val="10423200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25500" y="593725"/>
            <a:ext cx="10515600" cy="4351338"/>
          </a:xfrm>
        </p:spPr>
        <p:txBody>
          <a:bodyPr>
            <a:noAutofit/>
          </a:bodyPr>
          <a:lstStyle/>
          <a:p>
            <a:pPr marL="0" indent="0">
              <a:buNone/>
            </a:pPr>
            <a:r>
              <a:rPr lang="tr-TR" sz="2400" dirty="0"/>
              <a:t>Elektronik Ticaret İçin 8 Kritik Başarı Faktörü </a:t>
            </a:r>
          </a:p>
          <a:p>
            <a:pPr marL="0" indent="0">
              <a:buNone/>
            </a:pPr>
            <a:r>
              <a:rPr lang="tr-TR" sz="2400" dirty="0"/>
              <a:t>1- Doğru müşteriye odaklanmak </a:t>
            </a:r>
          </a:p>
          <a:p>
            <a:pPr marL="0" indent="0">
              <a:buNone/>
            </a:pPr>
            <a:r>
              <a:rPr lang="tr-TR" sz="2400" dirty="0"/>
              <a:t>2- Müşterinizin tercihlerini bilmek, ona zaman kazandıracak yaratıcı fikirler sunmak ve tek bir elden çıktığı düşünülecek kadar uyumlu iş ortaklarıyla işinizi yürütmek </a:t>
            </a:r>
          </a:p>
          <a:p>
            <a:pPr marL="0" indent="0">
              <a:buNone/>
            </a:pPr>
            <a:r>
              <a:rPr lang="tr-TR" sz="2400" dirty="0"/>
              <a:t>3- Müşterileri etkileyen iş prosedürlerini daha etkin hale getirmek </a:t>
            </a:r>
          </a:p>
          <a:p>
            <a:pPr marL="0" indent="0">
              <a:buNone/>
            </a:pPr>
            <a:r>
              <a:rPr lang="tr-TR" sz="2400" dirty="0"/>
              <a:t>4- Müşteri ilişkilerine 360 derecelik bir vizyonla ve tüm yönleriyle hakim olmak </a:t>
            </a:r>
          </a:p>
          <a:p>
            <a:pPr marL="0" indent="0">
              <a:buNone/>
            </a:pPr>
            <a:r>
              <a:rPr lang="tr-TR" sz="2400" dirty="0"/>
              <a:t>5- Müşterilerin, kendilerine yardım edebilmelerini sağlamak </a:t>
            </a:r>
          </a:p>
          <a:p>
            <a:pPr marL="0" indent="0">
              <a:buNone/>
            </a:pPr>
            <a:r>
              <a:rPr lang="tr-TR" sz="2400" dirty="0"/>
              <a:t>6- Müşterilerin, işlerini yapmalarına yardım etmek </a:t>
            </a:r>
          </a:p>
          <a:p>
            <a:pPr marL="0" indent="0">
              <a:buNone/>
            </a:pPr>
            <a:r>
              <a:rPr lang="tr-TR" sz="2400" dirty="0"/>
              <a:t>7- Kişiselleştirilmiş servis sağlamak </a:t>
            </a:r>
          </a:p>
          <a:p>
            <a:pPr marL="0" indent="0">
              <a:buNone/>
            </a:pPr>
            <a:r>
              <a:rPr lang="tr-TR" sz="2400" dirty="0"/>
              <a:t>8- Web ortamında sitenizi devamlı ziyaret eden bir topluluk oluşturmak </a:t>
            </a:r>
          </a:p>
          <a:p>
            <a:pPr marL="0" indent="0">
              <a:buNone/>
            </a:pPr>
            <a:r>
              <a:rPr lang="tr-TR" sz="2400" dirty="0"/>
              <a:t>Bunlardan, başarının birinci faktörü olan “doğru müşteriye odaklanma” ile başlamanızı öneriyorum. </a:t>
            </a:r>
          </a:p>
        </p:txBody>
      </p:sp>
    </p:spTree>
    <p:extLst>
      <p:ext uri="{BB962C8B-B14F-4D97-AF65-F5344CB8AC3E}">
        <p14:creationId xmlns:p14="http://schemas.microsoft.com/office/powerpoint/2010/main" val="194798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53331"/>
            <a:ext cx="10515600" cy="4351338"/>
          </a:xfrm>
        </p:spPr>
        <p:txBody>
          <a:bodyPr>
            <a:normAutofit/>
          </a:bodyPr>
          <a:lstStyle/>
          <a:p>
            <a:pPr algn="just"/>
            <a:r>
              <a:rPr lang="tr-TR" dirty="0"/>
              <a:t>Global ekonominin geleceği, artık e-ekonomidedir. Yakın gelecekte, e-dükkanı olmayan, e-posta kullanmayan ticari kuruluşlar muhakkak ki, işlerini geliştirmede ve kar etmede, yeni iş bağlantıları kurmada çok zorlanacaklardır.</a:t>
            </a:r>
          </a:p>
          <a:p>
            <a:pPr algn="just"/>
            <a:r>
              <a:rPr lang="tr-TR" dirty="0"/>
              <a:t>Ülkemizdeki e-ticaret hacmi 15 milyar $ civarlarındadır. Kısa sürede e-ticaretin bu denli hızlı büyüme kaydetmesi pek te şaşırtıcı değil.</a:t>
            </a:r>
          </a:p>
        </p:txBody>
      </p:sp>
    </p:spTree>
    <p:extLst>
      <p:ext uri="{BB962C8B-B14F-4D97-AF65-F5344CB8AC3E}">
        <p14:creationId xmlns:p14="http://schemas.microsoft.com/office/powerpoint/2010/main" val="276041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53331"/>
            <a:ext cx="10515600" cy="4351338"/>
          </a:xfrm>
        </p:spPr>
        <p:txBody>
          <a:bodyPr>
            <a:normAutofit/>
          </a:bodyPr>
          <a:lstStyle/>
          <a:p>
            <a:pPr algn="just"/>
            <a:r>
              <a:rPr lang="tr-TR" dirty="0"/>
              <a:t>E-ticaret hızla yaygınlaşıyor, sanal mağazası bulunan firmaların ciroları fiziksel mağazaları geçiyor.</a:t>
            </a:r>
          </a:p>
          <a:p>
            <a:pPr algn="just"/>
            <a:r>
              <a:rPr lang="tr-TR" dirty="0"/>
              <a:t>Kullanıcıların ne düşündüklerini , internetten alışveriş yaparken nelere dikkat ettiğini bilmek e-ticaret sitenizin başarısını artırmak için son derece önemli bir konu.</a:t>
            </a:r>
          </a:p>
        </p:txBody>
      </p:sp>
    </p:spTree>
    <p:extLst>
      <p:ext uri="{BB962C8B-B14F-4D97-AF65-F5344CB8AC3E}">
        <p14:creationId xmlns:p14="http://schemas.microsoft.com/office/powerpoint/2010/main" val="38414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53331"/>
            <a:ext cx="10515600" cy="4351338"/>
          </a:xfrm>
        </p:spPr>
        <p:txBody>
          <a:bodyPr>
            <a:normAutofit/>
          </a:bodyPr>
          <a:lstStyle/>
          <a:p>
            <a:pPr algn="just"/>
            <a:r>
              <a:rPr lang="tr-TR" dirty="0"/>
              <a:t>Ürün çeşitliliği: Fiziksel mağazaların en önemli kısıtlamalarından biri raf alanlarıdır. Ne kadar büyük bir mağazanız olursa olsun, sunabileceğiniz ürünler sergileyebileceğiniz raflar ile sınırlı olur.  Fakat e-ticaret siteleri sınırsız raf alanına sahip olduğu için, tüketicilerine son derece geniş seçenekler sunabilir.</a:t>
            </a:r>
          </a:p>
          <a:p>
            <a:pPr algn="just"/>
            <a:r>
              <a:rPr lang="tr-TR" dirty="0"/>
              <a:t>Evden çıkmadan alışveriş: Her ne kadar alışveriş aynı zamanda sosyal bir eylem olsa da, tüketiciler için çoğu zaman bir mağazaya gitmeden alışveriş yapabilmek büyük bir kolaylık sağlar. Özellikle de hafta sonları ve özel günlerde ihtiyaçlarını temin etmek için kalabalık mağazalarda sıra beklemek yerine birkaç tıklama ile internet üzerinden sipariş vermek büyük bir avantajdır.</a:t>
            </a:r>
          </a:p>
        </p:txBody>
      </p:sp>
    </p:spTree>
    <p:extLst>
      <p:ext uri="{BB962C8B-B14F-4D97-AF65-F5344CB8AC3E}">
        <p14:creationId xmlns:p14="http://schemas.microsoft.com/office/powerpoint/2010/main" val="285105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1253331"/>
            <a:ext cx="10515600" cy="4351338"/>
          </a:xfrm>
        </p:spPr>
        <p:txBody>
          <a:bodyPr>
            <a:normAutofit/>
          </a:bodyPr>
          <a:lstStyle/>
          <a:p>
            <a:pPr algn="just"/>
            <a:r>
              <a:rPr lang="tr-TR" dirty="0"/>
              <a:t>Kullanıcı yorumları: Diyelim ki bir televizyon almak istiyorsunuz ama hangisini tercih etmeniz gerektiği hakkında en ufak bir fikriniz yok. Fiziksel mağazalarda en iyi seçeneğiniz size yardımcı olan görevlinin önerileridir. İnternet üzerinden alışverişte ise sizin için doğru ürünü seçebilmek için diğer kullanıcıların yorumları işinizi kolaylaştırabilir.</a:t>
            </a:r>
          </a:p>
          <a:p>
            <a:pPr algn="just"/>
            <a:r>
              <a:rPr lang="tr-TR" dirty="0"/>
              <a:t>Gizlilik: Bir mağazada alışveriş yapmak diğer müşterilerin yanı sıra satıcılarla da yüz yüze iletişim kurmak anlamına gelir. Fakat bazı ürünleri satın alırken tüketiciler yalnız olmayı tercih edebilirler. İnternet üzerinden alışveriş gizlilik anlamında hiçbir fiziksel mağazanın sunamayacağı avantajlar sunar.</a:t>
            </a:r>
          </a:p>
        </p:txBody>
      </p:sp>
    </p:spTree>
    <p:extLst>
      <p:ext uri="{BB962C8B-B14F-4D97-AF65-F5344CB8AC3E}">
        <p14:creationId xmlns:p14="http://schemas.microsoft.com/office/powerpoint/2010/main" val="38573963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lt">
  <a:themeElements>
    <a:clrScheme name="Cilt">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Cilt">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lt">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eması">
  <a:themeElements>
    <a:clrScheme name="Ofis">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is">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Hardcover</Template>
  <TotalTime>213</TotalTime>
  <Words>2798</Words>
  <Application>Microsoft Office PowerPoint</Application>
  <PresentationFormat>Özel</PresentationFormat>
  <Paragraphs>161</Paragraphs>
  <Slides>59</Slides>
  <Notes>2</Notes>
  <HiddenSlides>0</HiddenSlides>
  <MMClips>0</MMClips>
  <ScaleCrop>false</ScaleCrop>
  <HeadingPairs>
    <vt:vector size="4" baseType="variant">
      <vt:variant>
        <vt:lpstr>Tema</vt:lpstr>
      </vt:variant>
      <vt:variant>
        <vt:i4>1</vt:i4>
      </vt:variant>
      <vt:variant>
        <vt:lpstr>Slayt Başlıkları</vt:lpstr>
      </vt:variant>
      <vt:variant>
        <vt:i4>59</vt:i4>
      </vt:variant>
    </vt:vector>
  </HeadingPairs>
  <TitlesOfParts>
    <vt:vector size="60" baseType="lpstr">
      <vt:lpstr>Cilt</vt:lpstr>
      <vt:lpstr>E-TİCARET &amp; E-İHRACAT </vt:lpstr>
      <vt:lpstr>Neden E-ticaret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E-ticarette başarılı olmanız için 5 önemli ipucu</vt:lpstr>
      <vt:lpstr>Ne satacağınızı belirleyin</vt:lpstr>
      <vt:lpstr>Yeni müşterilerinizi tanımlayın</vt:lpstr>
      <vt:lpstr>Hizmetlerinizi yeniden belirleyin</vt:lpstr>
      <vt:lpstr>Gerekli altyapıya sahip olun</vt:lpstr>
      <vt:lpstr>Güvenli ödeme tabanı</vt:lpstr>
      <vt:lpstr>E-ticaret ekibinizi oluştururken bilmeniz gereken</vt:lpstr>
      <vt:lpstr>PowerPoint Sunusu</vt:lpstr>
      <vt:lpstr>PowerPoint Sunusu</vt:lpstr>
      <vt:lpstr> İş yönetim özeti</vt:lpstr>
      <vt:lpstr>Güvenlik</vt:lpstr>
      <vt:lpstr>PowerPoint Sunusu</vt:lpstr>
      <vt:lpstr>PowerPoint Sunusu</vt:lpstr>
      <vt:lpstr>PowerPoint Sunusu</vt:lpstr>
      <vt:lpstr>PowerPoint Sunusu</vt:lpstr>
      <vt:lpstr>Pazarlama stratejilerinin doğru yapılması sayesinde şirketin satışları artar.</vt:lpstr>
      <vt:lpstr>Bunlara yer verdikten sonra pazarlama stratejinizden de bahsetmelisiniz.</vt:lpstr>
      <vt:lpstr>Ekip ve ekip yönetimi</vt:lpstr>
      <vt:lpstr>Operasyon</vt:lpstr>
      <vt:lpstr>Satış raporu</vt:lpstr>
      <vt:lpstr>Satış raporu</vt:lpstr>
      <vt:lpstr>Riskler</vt:lpstr>
      <vt:lpstr>E-ticaret artık tek cihaz üzerinde başlayıp bitmiyor</vt:lpstr>
      <vt:lpstr>Her yerde ulaşılabilir olun</vt:lpstr>
      <vt:lpstr>PowerPoint Sunusu</vt:lpstr>
      <vt:lpstr>PowerPoint Sunusu</vt:lpstr>
      <vt:lpstr>PowerPoint Sunusu</vt:lpstr>
      <vt:lpstr>Hızlı bir hizmet sunun</vt:lpstr>
      <vt:lpstr>PowerPoint Sunusu</vt:lpstr>
      <vt:lpstr>Müşterilerinizi doğru zamanda ve doğru yerde yakalayın</vt:lpstr>
      <vt:lpstr>PowerPoint Sunusu</vt:lpstr>
      <vt:lpstr>Analiz</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Microsoft Office Kullanıcısı</dc:creator>
  <cp:lastModifiedBy>Bahar GUR</cp:lastModifiedBy>
  <cp:revision>25</cp:revision>
  <dcterms:created xsi:type="dcterms:W3CDTF">2017-01-31T18:20:34Z</dcterms:created>
  <dcterms:modified xsi:type="dcterms:W3CDTF">2022-10-26T10:03:17Z</dcterms:modified>
</cp:coreProperties>
</file>