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EE3FEF-C651-472D-9DC1-477251EE5C0C}" type="doc">
      <dgm:prSet loTypeId="urn:microsoft.com/office/officeart/2005/8/layout/hChevron3" loCatId="process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561FC4F1-9EAF-48B5-857B-BE6B9336398D}">
      <dgm:prSet phldrT="[Metin]" custT="1"/>
      <dgm:spPr/>
      <dgm:t>
        <a:bodyPr/>
        <a:lstStyle/>
        <a:p>
          <a:r>
            <a:rPr lang="tr-TR" sz="2400" b="1" dirty="0" smtClean="0">
              <a:solidFill>
                <a:schemeClr val="tx1"/>
              </a:solidFill>
            </a:rPr>
            <a:t>Rolleri belirleyin</a:t>
          </a:r>
          <a:endParaRPr lang="tr-TR" sz="2400" b="1" dirty="0">
            <a:solidFill>
              <a:schemeClr val="tx1"/>
            </a:solidFill>
          </a:endParaRPr>
        </a:p>
      </dgm:t>
    </dgm:pt>
    <dgm:pt modelId="{5B7048BE-197E-4DAF-BCFC-7C2C1779540D}" type="parTrans" cxnId="{C3ABFE32-A136-4CFC-89F6-AB16E1A034A4}">
      <dgm:prSet/>
      <dgm:spPr/>
      <dgm:t>
        <a:bodyPr/>
        <a:lstStyle/>
        <a:p>
          <a:endParaRPr lang="tr-TR"/>
        </a:p>
      </dgm:t>
    </dgm:pt>
    <dgm:pt modelId="{4EC1CE1A-58BF-4F3E-9E3F-D68AB84C0CEB}" type="sibTrans" cxnId="{C3ABFE32-A136-4CFC-89F6-AB16E1A034A4}">
      <dgm:prSet/>
      <dgm:spPr/>
      <dgm:t>
        <a:bodyPr/>
        <a:lstStyle/>
        <a:p>
          <a:endParaRPr lang="tr-TR"/>
        </a:p>
      </dgm:t>
    </dgm:pt>
    <dgm:pt modelId="{CAA454A5-7C25-4F9A-A9E0-7E5D997F5AB3}">
      <dgm:prSet phldrT="[Metin]" custT="1"/>
      <dgm:spPr/>
      <dgm:t>
        <a:bodyPr/>
        <a:lstStyle/>
        <a:p>
          <a:r>
            <a:rPr lang="tr-TR" sz="2000" dirty="0" smtClean="0"/>
            <a:t>Sen bir </a:t>
          </a:r>
          <a:r>
            <a:rPr lang="tr-TR" sz="2000" dirty="0" err="1" smtClean="0"/>
            <a:t>ingilizce</a:t>
          </a:r>
          <a:r>
            <a:rPr lang="tr-TR" sz="2000" dirty="0" smtClean="0"/>
            <a:t> öğretmenisin</a:t>
          </a:r>
          <a:endParaRPr lang="tr-TR" sz="2000" dirty="0"/>
        </a:p>
      </dgm:t>
    </dgm:pt>
    <dgm:pt modelId="{4F1442DF-25E9-4D1B-814E-27465FC80335}" type="parTrans" cxnId="{8F68B344-3259-4D63-81B4-5B7B95346CB4}">
      <dgm:prSet/>
      <dgm:spPr/>
      <dgm:t>
        <a:bodyPr/>
        <a:lstStyle/>
        <a:p>
          <a:endParaRPr lang="tr-TR"/>
        </a:p>
      </dgm:t>
    </dgm:pt>
    <dgm:pt modelId="{D9166F6B-2554-439C-ACDD-AB153DFEFD75}" type="sibTrans" cxnId="{8F68B344-3259-4D63-81B4-5B7B95346CB4}">
      <dgm:prSet/>
      <dgm:spPr/>
      <dgm:t>
        <a:bodyPr/>
        <a:lstStyle/>
        <a:p>
          <a:endParaRPr lang="tr-TR"/>
        </a:p>
      </dgm:t>
    </dgm:pt>
    <dgm:pt modelId="{544290BB-F249-41FE-B6C2-CC1B574E168D}">
      <dgm:prSet phldrT="[Metin]" custT="1"/>
      <dgm:spPr/>
      <dgm:t>
        <a:bodyPr/>
        <a:lstStyle/>
        <a:p>
          <a:r>
            <a:rPr lang="tr-TR" sz="2400" b="1" dirty="0" smtClean="0">
              <a:solidFill>
                <a:schemeClr val="tx1"/>
              </a:solidFill>
            </a:rPr>
            <a:t>Hedeflerinizi belirleyin</a:t>
          </a:r>
          <a:endParaRPr lang="tr-TR" sz="2400" b="1" dirty="0">
            <a:solidFill>
              <a:schemeClr val="tx1"/>
            </a:solidFill>
          </a:endParaRPr>
        </a:p>
      </dgm:t>
    </dgm:pt>
    <dgm:pt modelId="{F86EAE85-AFC4-4B27-95EB-92D4CB3378D6}" type="parTrans" cxnId="{E9A2FC8A-77A1-46CF-AFAA-5BD7D8611473}">
      <dgm:prSet/>
      <dgm:spPr/>
      <dgm:t>
        <a:bodyPr/>
        <a:lstStyle/>
        <a:p>
          <a:endParaRPr lang="tr-TR"/>
        </a:p>
      </dgm:t>
    </dgm:pt>
    <dgm:pt modelId="{E684355C-B233-4407-8DAF-42CF05D95245}" type="sibTrans" cxnId="{E9A2FC8A-77A1-46CF-AFAA-5BD7D8611473}">
      <dgm:prSet/>
      <dgm:spPr/>
      <dgm:t>
        <a:bodyPr/>
        <a:lstStyle/>
        <a:p>
          <a:endParaRPr lang="tr-TR"/>
        </a:p>
      </dgm:t>
    </dgm:pt>
    <dgm:pt modelId="{31EB9689-AFE5-440A-9914-58AC047C7F0D}">
      <dgm:prSet phldrT="[Metin]" custT="1"/>
      <dgm:spPr/>
      <dgm:t>
        <a:bodyPr/>
        <a:lstStyle/>
        <a:p>
          <a:r>
            <a:rPr lang="tr-TR" sz="2000" smtClean="0"/>
            <a:t>Bir web sitesi oluştur</a:t>
          </a:r>
          <a:endParaRPr lang="tr-TR" sz="2000" dirty="0"/>
        </a:p>
      </dgm:t>
    </dgm:pt>
    <dgm:pt modelId="{B52E1612-459E-40D5-AB97-F39D8BDE8B32}" type="parTrans" cxnId="{E6A5849F-E01E-49A5-9AA2-971910E20A67}">
      <dgm:prSet/>
      <dgm:spPr/>
      <dgm:t>
        <a:bodyPr/>
        <a:lstStyle/>
        <a:p>
          <a:endParaRPr lang="tr-TR"/>
        </a:p>
      </dgm:t>
    </dgm:pt>
    <dgm:pt modelId="{2969410B-39F8-4741-9CCC-04FD809CD1E3}" type="sibTrans" cxnId="{E6A5849F-E01E-49A5-9AA2-971910E20A67}">
      <dgm:prSet/>
      <dgm:spPr/>
      <dgm:t>
        <a:bodyPr/>
        <a:lstStyle/>
        <a:p>
          <a:endParaRPr lang="tr-TR"/>
        </a:p>
      </dgm:t>
    </dgm:pt>
    <dgm:pt modelId="{A56EBEC4-B584-4300-8FEE-3A253330FC34}">
      <dgm:prSet phldrT="[Metin]" custT="1"/>
      <dgm:spPr/>
      <dgm:t>
        <a:bodyPr/>
        <a:lstStyle/>
        <a:p>
          <a:r>
            <a:rPr lang="tr-TR" sz="2000" dirty="0" smtClean="0"/>
            <a:t>5 yaşındaymışım gibi anlat</a:t>
          </a:r>
          <a:endParaRPr lang="tr-TR" sz="2000" dirty="0"/>
        </a:p>
      </dgm:t>
    </dgm:pt>
    <dgm:pt modelId="{2D42A8D5-58DA-4430-9A9D-C64FD43043E9}" type="parTrans" cxnId="{383F602C-3A40-4AD5-8D3B-E5D8174F4922}">
      <dgm:prSet/>
      <dgm:spPr/>
      <dgm:t>
        <a:bodyPr/>
        <a:lstStyle/>
        <a:p>
          <a:endParaRPr lang="tr-TR"/>
        </a:p>
      </dgm:t>
    </dgm:pt>
    <dgm:pt modelId="{2504A205-03CC-4F90-9DC7-65FE36719DEA}" type="sibTrans" cxnId="{383F602C-3A40-4AD5-8D3B-E5D8174F4922}">
      <dgm:prSet/>
      <dgm:spPr/>
      <dgm:t>
        <a:bodyPr/>
        <a:lstStyle/>
        <a:p>
          <a:endParaRPr lang="tr-TR"/>
        </a:p>
      </dgm:t>
    </dgm:pt>
    <dgm:pt modelId="{E2E58B67-A1E0-401C-B062-870909AB99CD}">
      <dgm:prSet phldrT="[Metin]" custT="1"/>
      <dgm:spPr/>
      <dgm:t>
        <a:bodyPr/>
        <a:lstStyle/>
        <a:p>
          <a:r>
            <a:rPr lang="tr-TR" sz="2400" b="1" dirty="0" smtClean="0">
              <a:solidFill>
                <a:schemeClr val="tx1"/>
              </a:solidFill>
            </a:rPr>
            <a:t>Sınırlarınızı belirleyin</a:t>
          </a:r>
          <a:endParaRPr lang="tr-TR" sz="2400" b="1" dirty="0">
            <a:solidFill>
              <a:schemeClr val="tx1"/>
            </a:solidFill>
          </a:endParaRPr>
        </a:p>
      </dgm:t>
    </dgm:pt>
    <dgm:pt modelId="{25C28825-E99A-4531-AB17-E4E9945A7FB3}" type="parTrans" cxnId="{35D03DFE-F805-4388-A2CA-03553AA8424C}">
      <dgm:prSet/>
      <dgm:spPr/>
      <dgm:t>
        <a:bodyPr/>
        <a:lstStyle/>
        <a:p>
          <a:endParaRPr lang="tr-TR"/>
        </a:p>
      </dgm:t>
    </dgm:pt>
    <dgm:pt modelId="{43D40756-7CBA-4800-9DC1-783376B8A594}" type="sibTrans" cxnId="{35D03DFE-F805-4388-A2CA-03553AA8424C}">
      <dgm:prSet/>
      <dgm:spPr/>
      <dgm:t>
        <a:bodyPr/>
        <a:lstStyle/>
        <a:p>
          <a:endParaRPr lang="tr-TR"/>
        </a:p>
      </dgm:t>
    </dgm:pt>
    <dgm:pt modelId="{6FF7B3BD-D7A9-46FB-8C52-3132CE606F62}">
      <dgm:prSet phldrT="[Metin]" custT="1"/>
      <dgm:spPr/>
      <dgm:t>
        <a:bodyPr/>
        <a:lstStyle/>
        <a:p>
          <a:r>
            <a:rPr lang="tr-TR" sz="2000" smtClean="0"/>
            <a:t>Kısa cümleler yaz.</a:t>
          </a:r>
          <a:endParaRPr lang="tr-TR" sz="2000" dirty="0"/>
        </a:p>
      </dgm:t>
    </dgm:pt>
    <dgm:pt modelId="{9B413387-71B5-4CB8-AD4D-0F5A5C685549}" type="parTrans" cxnId="{012F2BF0-E859-438A-A323-2B8D82BE6FDC}">
      <dgm:prSet/>
      <dgm:spPr/>
      <dgm:t>
        <a:bodyPr/>
        <a:lstStyle/>
        <a:p>
          <a:endParaRPr lang="tr-TR"/>
        </a:p>
      </dgm:t>
    </dgm:pt>
    <dgm:pt modelId="{44A58FF7-9AE8-4F8B-B07A-8CF4271B8DE2}" type="sibTrans" cxnId="{012F2BF0-E859-438A-A323-2B8D82BE6FDC}">
      <dgm:prSet/>
      <dgm:spPr/>
      <dgm:t>
        <a:bodyPr/>
        <a:lstStyle/>
        <a:p>
          <a:endParaRPr lang="tr-TR"/>
        </a:p>
      </dgm:t>
    </dgm:pt>
    <dgm:pt modelId="{4D6D3C38-5C31-4B7E-A90D-85FBB3E41D9F}">
      <dgm:prSet phldrT="[Metin]" custT="1"/>
      <dgm:spPr/>
      <dgm:t>
        <a:bodyPr/>
        <a:lstStyle/>
        <a:p>
          <a:r>
            <a:rPr lang="tr-TR" sz="2000" smtClean="0"/>
            <a:t>Yalnızca bilimsel kaynakları kullan</a:t>
          </a:r>
          <a:endParaRPr lang="tr-TR" sz="2000" dirty="0"/>
        </a:p>
      </dgm:t>
    </dgm:pt>
    <dgm:pt modelId="{53434978-AB0A-4172-966E-E394F00A0254}" type="parTrans" cxnId="{7592A681-AA04-4C52-9B3D-F437658B5C54}">
      <dgm:prSet/>
      <dgm:spPr/>
      <dgm:t>
        <a:bodyPr/>
        <a:lstStyle/>
        <a:p>
          <a:endParaRPr lang="tr-TR"/>
        </a:p>
      </dgm:t>
    </dgm:pt>
    <dgm:pt modelId="{B86DBEB0-7CD9-400A-8896-1C7B06942FC7}" type="sibTrans" cxnId="{7592A681-AA04-4C52-9B3D-F437658B5C54}">
      <dgm:prSet/>
      <dgm:spPr/>
      <dgm:t>
        <a:bodyPr/>
        <a:lstStyle/>
        <a:p>
          <a:endParaRPr lang="tr-TR"/>
        </a:p>
      </dgm:t>
    </dgm:pt>
    <dgm:pt modelId="{9598CEF5-FC8B-413B-BCDA-EC8E2F192308}">
      <dgm:prSet phldrT="[Metin]" custT="1"/>
      <dgm:spPr/>
      <dgm:t>
        <a:bodyPr/>
        <a:lstStyle/>
        <a:p>
          <a:r>
            <a:rPr lang="tr-TR" sz="2400" b="1" dirty="0" smtClean="0">
              <a:solidFill>
                <a:schemeClr val="tx1"/>
              </a:solidFill>
            </a:rPr>
            <a:t>Sonuç biçimlerini belirleyin</a:t>
          </a:r>
          <a:endParaRPr lang="tr-TR" sz="2400" b="1" dirty="0">
            <a:solidFill>
              <a:schemeClr val="tx1"/>
            </a:solidFill>
          </a:endParaRPr>
        </a:p>
      </dgm:t>
    </dgm:pt>
    <dgm:pt modelId="{28E8EA10-C212-43C3-92BE-91AB14471312}" type="parTrans" cxnId="{E345C32C-6BA7-4082-A05B-4BD0F9D564E9}">
      <dgm:prSet/>
      <dgm:spPr/>
      <dgm:t>
        <a:bodyPr/>
        <a:lstStyle/>
        <a:p>
          <a:endParaRPr lang="tr-TR"/>
        </a:p>
      </dgm:t>
    </dgm:pt>
    <dgm:pt modelId="{B3C3FEF9-F62C-4541-9FCF-342CA42015CF}" type="sibTrans" cxnId="{E345C32C-6BA7-4082-A05B-4BD0F9D564E9}">
      <dgm:prSet/>
      <dgm:spPr/>
      <dgm:t>
        <a:bodyPr/>
        <a:lstStyle/>
        <a:p>
          <a:endParaRPr lang="tr-TR"/>
        </a:p>
      </dgm:t>
    </dgm:pt>
    <dgm:pt modelId="{B192B7E4-5543-40D5-8D92-0C7647DAC0C5}">
      <dgm:prSet phldrT="[Metin]" custT="1"/>
      <dgm:spPr/>
      <dgm:t>
        <a:bodyPr/>
        <a:lstStyle/>
        <a:p>
          <a:r>
            <a:rPr lang="tr-TR" sz="2000" smtClean="0"/>
            <a:t>Emoji ile cevapla</a:t>
          </a:r>
          <a:endParaRPr lang="tr-TR" sz="2000" dirty="0"/>
        </a:p>
      </dgm:t>
    </dgm:pt>
    <dgm:pt modelId="{E14DA7F8-1144-4A71-918A-3693928BCE76}" type="parTrans" cxnId="{DFF045FD-8002-4878-AB43-4D92D8C4BE03}">
      <dgm:prSet/>
      <dgm:spPr/>
      <dgm:t>
        <a:bodyPr/>
        <a:lstStyle/>
        <a:p>
          <a:endParaRPr lang="tr-TR"/>
        </a:p>
      </dgm:t>
    </dgm:pt>
    <dgm:pt modelId="{34CCEE60-939E-43F7-BAE7-AD312194503F}" type="sibTrans" cxnId="{DFF045FD-8002-4878-AB43-4D92D8C4BE03}">
      <dgm:prSet/>
      <dgm:spPr/>
      <dgm:t>
        <a:bodyPr/>
        <a:lstStyle/>
        <a:p>
          <a:endParaRPr lang="tr-TR"/>
        </a:p>
      </dgm:t>
    </dgm:pt>
    <dgm:pt modelId="{2BF5BBC3-EC92-4DBC-B674-B07CBA85D77F}">
      <dgm:prSet phldrT="[Metin]" custT="1"/>
      <dgm:spPr/>
      <dgm:t>
        <a:bodyPr/>
        <a:lstStyle/>
        <a:p>
          <a:r>
            <a:rPr lang="tr-TR" sz="2000" smtClean="0"/>
            <a:t>Maddeler halinde cevapla</a:t>
          </a:r>
          <a:endParaRPr lang="tr-TR" sz="2000" dirty="0"/>
        </a:p>
      </dgm:t>
    </dgm:pt>
    <dgm:pt modelId="{09EF6252-FE7D-4E42-8D24-371B95F578A2}" type="parTrans" cxnId="{B81B6410-917D-4E79-BE85-763A5F285EBA}">
      <dgm:prSet/>
      <dgm:spPr/>
      <dgm:t>
        <a:bodyPr/>
        <a:lstStyle/>
        <a:p>
          <a:endParaRPr lang="tr-TR"/>
        </a:p>
      </dgm:t>
    </dgm:pt>
    <dgm:pt modelId="{77E4CC42-8217-4695-900F-FDF4247338D1}" type="sibTrans" cxnId="{B81B6410-917D-4E79-BE85-763A5F285EBA}">
      <dgm:prSet/>
      <dgm:spPr/>
      <dgm:t>
        <a:bodyPr/>
        <a:lstStyle/>
        <a:p>
          <a:endParaRPr lang="tr-TR"/>
        </a:p>
      </dgm:t>
    </dgm:pt>
    <dgm:pt modelId="{A360F4E0-F137-49DD-8651-3001B5E4E3C8}" type="pres">
      <dgm:prSet presAssocID="{40EE3FEF-C651-472D-9DC1-477251EE5C0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CC9BD8F2-C0FF-4EA7-BAF5-1B5FB84D3183}" type="pres">
      <dgm:prSet presAssocID="{561FC4F1-9EAF-48B5-857B-BE6B9336398D}" presName="parAndChTx" presStyleLbl="node1" presStyleIdx="0" presStyleCnt="4" custScaleX="7062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D52E1A8-E0C5-459C-8A54-85FD3B6A3DBE}" type="pres">
      <dgm:prSet presAssocID="{4EC1CE1A-58BF-4F3E-9E3F-D68AB84C0CEB}" presName="parAndChSpace" presStyleCnt="0"/>
      <dgm:spPr/>
      <dgm:t>
        <a:bodyPr/>
        <a:lstStyle/>
        <a:p>
          <a:endParaRPr lang="tr-TR"/>
        </a:p>
      </dgm:t>
    </dgm:pt>
    <dgm:pt modelId="{CF43D6D1-BF59-494C-8772-3EF4DE551422}" type="pres">
      <dgm:prSet presAssocID="{544290BB-F249-41FE-B6C2-CC1B574E168D}" presName="parAndChTx" presStyleLbl="node1" presStyleIdx="1" presStyleCnt="4" custScaleX="99728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AB4270F-5628-4927-9716-C61815152E16}" type="pres">
      <dgm:prSet presAssocID="{E684355C-B233-4407-8DAF-42CF05D95245}" presName="parAndChSpace" presStyleCnt="0"/>
      <dgm:spPr/>
      <dgm:t>
        <a:bodyPr/>
        <a:lstStyle/>
        <a:p>
          <a:endParaRPr lang="tr-TR"/>
        </a:p>
      </dgm:t>
    </dgm:pt>
    <dgm:pt modelId="{14CE830E-CD96-4CA5-A6DC-69EB35DB890E}" type="pres">
      <dgm:prSet presAssocID="{E2E58B67-A1E0-401C-B062-870909AB99CD}" presName="parAndChTx" presStyleLbl="node1" presStyleIdx="2" presStyleCnt="4" custScaleX="95579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83E773B-D9C6-407D-A07F-F41DC62B44AA}" type="pres">
      <dgm:prSet presAssocID="{43D40756-7CBA-4800-9DC1-783376B8A594}" presName="parAndChSpace" presStyleCnt="0"/>
      <dgm:spPr/>
      <dgm:t>
        <a:bodyPr/>
        <a:lstStyle/>
        <a:p>
          <a:endParaRPr lang="tr-TR"/>
        </a:p>
      </dgm:t>
    </dgm:pt>
    <dgm:pt modelId="{CB206D0E-4096-4A3F-9B1A-119F4597CBC5}" type="pres">
      <dgm:prSet presAssocID="{9598CEF5-FC8B-413B-BCDA-EC8E2F192308}" presName="parAndChTx" presStyleLbl="node1" presStyleIdx="3" presStyleCnt="4" custLinFactNeighborX="4205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B81B6410-917D-4E79-BE85-763A5F285EBA}" srcId="{9598CEF5-FC8B-413B-BCDA-EC8E2F192308}" destId="{2BF5BBC3-EC92-4DBC-B674-B07CBA85D77F}" srcOrd="1" destOrd="0" parTransId="{09EF6252-FE7D-4E42-8D24-371B95F578A2}" sibTransId="{77E4CC42-8217-4695-900F-FDF4247338D1}"/>
    <dgm:cxn modelId="{383F602C-3A40-4AD5-8D3B-E5D8174F4922}" srcId="{544290BB-F249-41FE-B6C2-CC1B574E168D}" destId="{A56EBEC4-B584-4300-8FEE-3A253330FC34}" srcOrd="1" destOrd="0" parTransId="{2D42A8D5-58DA-4430-9A9D-C64FD43043E9}" sibTransId="{2504A205-03CC-4F90-9DC7-65FE36719DEA}"/>
    <dgm:cxn modelId="{620E97D7-F1A0-41F9-ACAE-8D617F7BBB3A}" type="presOf" srcId="{E2E58B67-A1E0-401C-B062-870909AB99CD}" destId="{14CE830E-CD96-4CA5-A6DC-69EB35DB890E}" srcOrd="0" destOrd="0" presId="urn:microsoft.com/office/officeart/2005/8/layout/hChevron3"/>
    <dgm:cxn modelId="{5EDC68A9-3A1F-4717-8EEC-5DD0583E6229}" type="presOf" srcId="{31EB9689-AFE5-440A-9914-58AC047C7F0D}" destId="{CF43D6D1-BF59-494C-8772-3EF4DE551422}" srcOrd="0" destOrd="1" presId="urn:microsoft.com/office/officeart/2005/8/layout/hChevron3"/>
    <dgm:cxn modelId="{7592A681-AA04-4C52-9B3D-F437658B5C54}" srcId="{E2E58B67-A1E0-401C-B062-870909AB99CD}" destId="{4D6D3C38-5C31-4B7E-A90D-85FBB3E41D9F}" srcOrd="1" destOrd="0" parTransId="{53434978-AB0A-4172-966E-E394F00A0254}" sibTransId="{B86DBEB0-7CD9-400A-8896-1C7B06942FC7}"/>
    <dgm:cxn modelId="{E6A5849F-E01E-49A5-9AA2-971910E20A67}" srcId="{544290BB-F249-41FE-B6C2-CC1B574E168D}" destId="{31EB9689-AFE5-440A-9914-58AC047C7F0D}" srcOrd="0" destOrd="0" parTransId="{B52E1612-459E-40D5-AB97-F39D8BDE8B32}" sibTransId="{2969410B-39F8-4741-9CCC-04FD809CD1E3}"/>
    <dgm:cxn modelId="{E345C32C-6BA7-4082-A05B-4BD0F9D564E9}" srcId="{40EE3FEF-C651-472D-9DC1-477251EE5C0C}" destId="{9598CEF5-FC8B-413B-BCDA-EC8E2F192308}" srcOrd="3" destOrd="0" parTransId="{28E8EA10-C212-43C3-92BE-91AB14471312}" sibTransId="{B3C3FEF9-F62C-4541-9FCF-342CA42015CF}"/>
    <dgm:cxn modelId="{839F653F-6C05-46AA-8E4B-D1838056AFE8}" type="presOf" srcId="{B192B7E4-5543-40D5-8D92-0C7647DAC0C5}" destId="{CB206D0E-4096-4A3F-9B1A-119F4597CBC5}" srcOrd="0" destOrd="1" presId="urn:microsoft.com/office/officeart/2005/8/layout/hChevron3"/>
    <dgm:cxn modelId="{E9A2FC8A-77A1-46CF-AFAA-5BD7D8611473}" srcId="{40EE3FEF-C651-472D-9DC1-477251EE5C0C}" destId="{544290BB-F249-41FE-B6C2-CC1B574E168D}" srcOrd="1" destOrd="0" parTransId="{F86EAE85-AFC4-4B27-95EB-92D4CB3378D6}" sibTransId="{E684355C-B233-4407-8DAF-42CF05D95245}"/>
    <dgm:cxn modelId="{8D9D88B6-7543-46D0-AB22-82A1D577F6E5}" type="presOf" srcId="{544290BB-F249-41FE-B6C2-CC1B574E168D}" destId="{CF43D6D1-BF59-494C-8772-3EF4DE551422}" srcOrd="0" destOrd="0" presId="urn:microsoft.com/office/officeart/2005/8/layout/hChevron3"/>
    <dgm:cxn modelId="{2D4E747A-821C-4A97-9368-1E526B358720}" type="presOf" srcId="{561FC4F1-9EAF-48B5-857B-BE6B9336398D}" destId="{CC9BD8F2-C0FF-4EA7-BAF5-1B5FB84D3183}" srcOrd="0" destOrd="0" presId="urn:microsoft.com/office/officeart/2005/8/layout/hChevron3"/>
    <dgm:cxn modelId="{8F68B344-3259-4D63-81B4-5B7B95346CB4}" srcId="{561FC4F1-9EAF-48B5-857B-BE6B9336398D}" destId="{CAA454A5-7C25-4F9A-A9E0-7E5D997F5AB3}" srcOrd="0" destOrd="0" parTransId="{4F1442DF-25E9-4D1B-814E-27465FC80335}" sibTransId="{D9166F6B-2554-439C-ACDD-AB153DFEFD75}"/>
    <dgm:cxn modelId="{D8202B1A-F96F-44D3-BE21-6876DC823F1F}" type="presOf" srcId="{9598CEF5-FC8B-413B-BCDA-EC8E2F192308}" destId="{CB206D0E-4096-4A3F-9B1A-119F4597CBC5}" srcOrd="0" destOrd="0" presId="urn:microsoft.com/office/officeart/2005/8/layout/hChevron3"/>
    <dgm:cxn modelId="{AD2A9343-363B-464C-822E-71DB0EBA24D0}" type="presOf" srcId="{CAA454A5-7C25-4F9A-A9E0-7E5D997F5AB3}" destId="{CC9BD8F2-C0FF-4EA7-BAF5-1B5FB84D3183}" srcOrd="0" destOrd="1" presId="urn:microsoft.com/office/officeart/2005/8/layout/hChevron3"/>
    <dgm:cxn modelId="{DFF045FD-8002-4878-AB43-4D92D8C4BE03}" srcId="{9598CEF5-FC8B-413B-BCDA-EC8E2F192308}" destId="{B192B7E4-5543-40D5-8D92-0C7647DAC0C5}" srcOrd="0" destOrd="0" parTransId="{E14DA7F8-1144-4A71-918A-3693928BCE76}" sibTransId="{34CCEE60-939E-43F7-BAE7-AD312194503F}"/>
    <dgm:cxn modelId="{35D03DFE-F805-4388-A2CA-03553AA8424C}" srcId="{40EE3FEF-C651-472D-9DC1-477251EE5C0C}" destId="{E2E58B67-A1E0-401C-B062-870909AB99CD}" srcOrd="2" destOrd="0" parTransId="{25C28825-E99A-4531-AB17-E4E9945A7FB3}" sibTransId="{43D40756-7CBA-4800-9DC1-783376B8A594}"/>
    <dgm:cxn modelId="{D065EE03-08CC-4867-861A-A60370C4B4D7}" type="presOf" srcId="{2BF5BBC3-EC92-4DBC-B674-B07CBA85D77F}" destId="{CB206D0E-4096-4A3F-9B1A-119F4597CBC5}" srcOrd="0" destOrd="2" presId="urn:microsoft.com/office/officeart/2005/8/layout/hChevron3"/>
    <dgm:cxn modelId="{1C574731-6057-4894-84A0-1355BEA6F24F}" type="presOf" srcId="{6FF7B3BD-D7A9-46FB-8C52-3132CE606F62}" destId="{14CE830E-CD96-4CA5-A6DC-69EB35DB890E}" srcOrd="0" destOrd="1" presId="urn:microsoft.com/office/officeart/2005/8/layout/hChevron3"/>
    <dgm:cxn modelId="{012F2BF0-E859-438A-A323-2B8D82BE6FDC}" srcId="{E2E58B67-A1E0-401C-B062-870909AB99CD}" destId="{6FF7B3BD-D7A9-46FB-8C52-3132CE606F62}" srcOrd="0" destOrd="0" parTransId="{9B413387-71B5-4CB8-AD4D-0F5A5C685549}" sibTransId="{44A58FF7-9AE8-4F8B-B07A-8CF4271B8DE2}"/>
    <dgm:cxn modelId="{7342CDEF-B1ED-4C8E-9654-E36F3A8FD53C}" type="presOf" srcId="{40EE3FEF-C651-472D-9DC1-477251EE5C0C}" destId="{A360F4E0-F137-49DD-8651-3001B5E4E3C8}" srcOrd="0" destOrd="0" presId="urn:microsoft.com/office/officeart/2005/8/layout/hChevron3"/>
    <dgm:cxn modelId="{FAB5431B-66C9-4AE9-9549-F21579A501CC}" type="presOf" srcId="{A56EBEC4-B584-4300-8FEE-3A253330FC34}" destId="{CF43D6D1-BF59-494C-8772-3EF4DE551422}" srcOrd="0" destOrd="2" presId="urn:microsoft.com/office/officeart/2005/8/layout/hChevron3"/>
    <dgm:cxn modelId="{7B52A4F8-91B0-4158-AA09-3E66E1570229}" type="presOf" srcId="{4D6D3C38-5C31-4B7E-A90D-85FBB3E41D9F}" destId="{14CE830E-CD96-4CA5-A6DC-69EB35DB890E}" srcOrd="0" destOrd="2" presId="urn:microsoft.com/office/officeart/2005/8/layout/hChevron3"/>
    <dgm:cxn modelId="{C3ABFE32-A136-4CFC-89F6-AB16E1A034A4}" srcId="{40EE3FEF-C651-472D-9DC1-477251EE5C0C}" destId="{561FC4F1-9EAF-48B5-857B-BE6B9336398D}" srcOrd="0" destOrd="0" parTransId="{5B7048BE-197E-4DAF-BCFC-7C2C1779540D}" sibTransId="{4EC1CE1A-58BF-4F3E-9E3F-D68AB84C0CEB}"/>
    <dgm:cxn modelId="{D3CDB9BE-75AE-4E5C-9AFA-8A8A3D9AF3D4}" type="presParOf" srcId="{A360F4E0-F137-49DD-8651-3001B5E4E3C8}" destId="{CC9BD8F2-C0FF-4EA7-BAF5-1B5FB84D3183}" srcOrd="0" destOrd="0" presId="urn:microsoft.com/office/officeart/2005/8/layout/hChevron3"/>
    <dgm:cxn modelId="{76FAC75A-4393-4155-8B5C-980DFA5CBB49}" type="presParOf" srcId="{A360F4E0-F137-49DD-8651-3001B5E4E3C8}" destId="{0D52E1A8-E0C5-459C-8A54-85FD3B6A3DBE}" srcOrd="1" destOrd="0" presId="urn:microsoft.com/office/officeart/2005/8/layout/hChevron3"/>
    <dgm:cxn modelId="{F73E19C1-624D-491A-B2AA-02F4D5DC2AAB}" type="presParOf" srcId="{A360F4E0-F137-49DD-8651-3001B5E4E3C8}" destId="{CF43D6D1-BF59-494C-8772-3EF4DE551422}" srcOrd="2" destOrd="0" presId="urn:microsoft.com/office/officeart/2005/8/layout/hChevron3"/>
    <dgm:cxn modelId="{4583DAF7-4E94-4BBD-9217-8E62C962E323}" type="presParOf" srcId="{A360F4E0-F137-49DD-8651-3001B5E4E3C8}" destId="{AAB4270F-5628-4927-9716-C61815152E16}" srcOrd="3" destOrd="0" presId="urn:microsoft.com/office/officeart/2005/8/layout/hChevron3"/>
    <dgm:cxn modelId="{C2E8DE04-57FF-4FDA-9514-3EC016DF6502}" type="presParOf" srcId="{A360F4E0-F137-49DD-8651-3001B5E4E3C8}" destId="{14CE830E-CD96-4CA5-A6DC-69EB35DB890E}" srcOrd="4" destOrd="0" presId="urn:microsoft.com/office/officeart/2005/8/layout/hChevron3"/>
    <dgm:cxn modelId="{B7ED91BF-1730-43A1-BA79-22342BA53323}" type="presParOf" srcId="{A360F4E0-F137-49DD-8651-3001B5E4E3C8}" destId="{283E773B-D9C6-407D-A07F-F41DC62B44AA}" srcOrd="5" destOrd="0" presId="urn:microsoft.com/office/officeart/2005/8/layout/hChevron3"/>
    <dgm:cxn modelId="{CD285E6E-BD89-441A-907F-0833F7585366}" type="presParOf" srcId="{A360F4E0-F137-49DD-8651-3001B5E4E3C8}" destId="{CB206D0E-4096-4A3F-9B1A-119F4597CBC5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BD8F2-C0FF-4EA7-BAF5-1B5FB84D3183}">
      <dsp:nvSpPr>
        <dsp:cNvPr id="0" name=""/>
        <dsp:cNvSpPr/>
      </dsp:nvSpPr>
      <dsp:spPr>
        <a:xfrm>
          <a:off x="3704" y="0"/>
          <a:ext cx="2662403" cy="1702676"/>
        </a:xfrm>
        <a:prstGeom prst="homePlate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989" tIns="60960" rIns="531957" bIns="6096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>
              <a:solidFill>
                <a:schemeClr val="tx1"/>
              </a:solidFill>
            </a:rPr>
            <a:t>Rolleri belirleyin</a:t>
          </a:r>
          <a:endParaRPr lang="tr-TR" sz="2400" b="1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000" kern="1200" dirty="0" smtClean="0"/>
            <a:t>Sen bir </a:t>
          </a:r>
          <a:r>
            <a:rPr lang="tr-TR" sz="2000" kern="1200" dirty="0" err="1" smtClean="0"/>
            <a:t>ingilizce</a:t>
          </a:r>
          <a:r>
            <a:rPr lang="tr-TR" sz="2000" kern="1200" dirty="0" smtClean="0"/>
            <a:t> öğretmenisin</a:t>
          </a:r>
          <a:endParaRPr lang="tr-TR" sz="2000" kern="1200" dirty="0"/>
        </a:p>
      </dsp:txBody>
      <dsp:txXfrm>
        <a:off x="3704" y="0"/>
        <a:ext cx="2449569" cy="1702676"/>
      </dsp:txXfrm>
    </dsp:sp>
    <dsp:sp modelId="{CF43D6D1-BF59-494C-8772-3EF4DE551422}">
      <dsp:nvSpPr>
        <dsp:cNvPr id="0" name=""/>
        <dsp:cNvSpPr/>
      </dsp:nvSpPr>
      <dsp:spPr>
        <a:xfrm>
          <a:off x="1912153" y="0"/>
          <a:ext cx="3759521" cy="1702676"/>
        </a:xfrm>
        <a:prstGeom prst="chevron">
          <a:avLst>
            <a:gd name="adj" fmla="val 25000"/>
          </a:avLst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989" tIns="60960" rIns="132989" bIns="6096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>
              <a:solidFill>
                <a:schemeClr val="tx1"/>
              </a:solidFill>
            </a:rPr>
            <a:t>Hedeflerinizi belirleyin</a:t>
          </a:r>
          <a:endParaRPr lang="tr-TR" sz="2400" b="1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000" kern="1200" smtClean="0"/>
            <a:t>Bir web sitesi oluştur</a:t>
          </a:r>
          <a:endParaRPr lang="tr-T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000" kern="1200" dirty="0" smtClean="0"/>
            <a:t>5 yaşındaymışım gibi anlat</a:t>
          </a:r>
          <a:endParaRPr lang="tr-TR" sz="2000" kern="1200" dirty="0"/>
        </a:p>
      </dsp:txBody>
      <dsp:txXfrm>
        <a:off x="2337822" y="0"/>
        <a:ext cx="2908183" cy="1702676"/>
      </dsp:txXfrm>
    </dsp:sp>
    <dsp:sp modelId="{14CE830E-CD96-4CA5-A6DC-69EB35DB890E}">
      <dsp:nvSpPr>
        <dsp:cNvPr id="0" name=""/>
        <dsp:cNvSpPr/>
      </dsp:nvSpPr>
      <dsp:spPr>
        <a:xfrm>
          <a:off x="4917720" y="0"/>
          <a:ext cx="3603113" cy="1702676"/>
        </a:xfrm>
        <a:prstGeom prst="chevron">
          <a:avLst>
            <a:gd name="adj" fmla="val 25000"/>
          </a:avLst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989" tIns="60960" rIns="132989" bIns="6096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>
              <a:solidFill>
                <a:schemeClr val="tx1"/>
              </a:solidFill>
            </a:rPr>
            <a:t>Sınırlarınızı belirleyin</a:t>
          </a:r>
          <a:endParaRPr lang="tr-TR" sz="2400" b="1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000" kern="1200" smtClean="0"/>
            <a:t>Kısa cümleler yaz.</a:t>
          </a:r>
          <a:endParaRPr lang="tr-T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000" kern="1200" smtClean="0"/>
            <a:t>Yalnızca bilimsel kaynakları kullan</a:t>
          </a:r>
          <a:endParaRPr lang="tr-TR" sz="2000" kern="1200" dirty="0"/>
        </a:p>
      </dsp:txBody>
      <dsp:txXfrm>
        <a:off x="5343389" y="0"/>
        <a:ext cx="2751775" cy="1702676"/>
      </dsp:txXfrm>
    </dsp:sp>
    <dsp:sp modelId="{CB206D0E-4096-4A3F-9B1A-119F4597CBC5}">
      <dsp:nvSpPr>
        <dsp:cNvPr id="0" name=""/>
        <dsp:cNvSpPr/>
      </dsp:nvSpPr>
      <dsp:spPr>
        <a:xfrm>
          <a:off x="7770583" y="0"/>
          <a:ext cx="3769775" cy="1702676"/>
        </a:xfrm>
        <a:prstGeom prst="chevron">
          <a:avLst>
            <a:gd name="adj" fmla="val 25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989" tIns="60960" rIns="132989" bIns="6096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400" b="1" kern="1200" dirty="0" smtClean="0">
              <a:solidFill>
                <a:schemeClr val="tx1"/>
              </a:solidFill>
            </a:rPr>
            <a:t>Sonuç biçimlerini belirleyin</a:t>
          </a:r>
          <a:endParaRPr lang="tr-TR" sz="2400" b="1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000" kern="1200" smtClean="0"/>
            <a:t>Emoji ile cevapla</a:t>
          </a:r>
          <a:endParaRPr lang="tr-T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r-TR" sz="2000" kern="1200" smtClean="0"/>
            <a:t>Maddeler halinde cevapla</a:t>
          </a:r>
          <a:endParaRPr lang="tr-TR" sz="2000" kern="1200" dirty="0"/>
        </a:p>
      </dsp:txBody>
      <dsp:txXfrm>
        <a:off x="8196252" y="0"/>
        <a:ext cx="2918437" cy="1702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363A-2D40-4EB5-8F25-ADD14D535139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F481-C6E7-4286-8133-7125C703B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842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363A-2D40-4EB5-8F25-ADD14D535139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F481-C6E7-4286-8133-7125C703B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23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363A-2D40-4EB5-8F25-ADD14D535139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F481-C6E7-4286-8133-7125C703B2F1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2429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363A-2D40-4EB5-8F25-ADD14D535139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F481-C6E7-4286-8133-7125C703B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0580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363A-2D40-4EB5-8F25-ADD14D535139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F481-C6E7-4286-8133-7125C703B2F1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8680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363A-2D40-4EB5-8F25-ADD14D535139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F481-C6E7-4286-8133-7125C703B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0180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363A-2D40-4EB5-8F25-ADD14D535139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F481-C6E7-4286-8133-7125C703B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1548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363A-2D40-4EB5-8F25-ADD14D535139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F481-C6E7-4286-8133-7125C703B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197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363A-2D40-4EB5-8F25-ADD14D535139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F481-C6E7-4286-8133-7125C703B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178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363A-2D40-4EB5-8F25-ADD14D535139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F481-C6E7-4286-8133-7125C703B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622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363A-2D40-4EB5-8F25-ADD14D535139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F481-C6E7-4286-8133-7125C703B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086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363A-2D40-4EB5-8F25-ADD14D535139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F481-C6E7-4286-8133-7125C703B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521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363A-2D40-4EB5-8F25-ADD14D535139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F481-C6E7-4286-8133-7125C703B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712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363A-2D40-4EB5-8F25-ADD14D535139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F481-C6E7-4286-8133-7125C703B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056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363A-2D40-4EB5-8F25-ADD14D535139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F481-C6E7-4286-8133-7125C703B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350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363A-2D40-4EB5-8F25-ADD14D535139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DF481-C6E7-4286-8133-7125C703B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9363A-2D40-4EB5-8F25-ADD14D535139}" type="datetimeFigureOut">
              <a:rPr lang="tr-TR" smtClean="0"/>
              <a:t>9.05.2023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FDF481-C6E7-4286-8133-7125C703B2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506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decktopus.com/share/jJfdtQGfZ/s/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TEORİDEN UYGULAMAYA EĞİTİMDE YAPAY ZEKA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Öğr</a:t>
            </a:r>
            <a:r>
              <a:rPr lang="tr-TR" dirty="0" smtClean="0"/>
              <a:t>. Gör. Daha ORHAN</a:t>
            </a:r>
          </a:p>
          <a:p>
            <a:r>
              <a:rPr lang="tr-TR" dirty="0" err="1" smtClean="0"/>
              <a:t>Öğr</a:t>
            </a:r>
            <a:r>
              <a:rPr lang="tr-TR" dirty="0" smtClean="0"/>
              <a:t>. Gör. Ebubekir KABA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2310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Yapay </a:t>
            </a:r>
            <a:r>
              <a:rPr lang="tr-TR" dirty="0" smtClean="0"/>
              <a:t>zeka </a:t>
            </a:r>
            <a:r>
              <a:rPr lang="tr-TR" dirty="0"/>
              <a:t>(</a:t>
            </a:r>
            <a:r>
              <a:rPr lang="tr-TR" dirty="0" err="1"/>
              <a:t>Artificial</a:t>
            </a:r>
            <a:r>
              <a:rPr lang="tr-TR" dirty="0"/>
              <a:t> </a:t>
            </a:r>
            <a:r>
              <a:rPr lang="tr-TR" dirty="0" err="1"/>
              <a:t>Intelligence</a:t>
            </a:r>
            <a:r>
              <a:rPr lang="tr-TR" dirty="0"/>
              <a:t>- AI)</a:t>
            </a:r>
            <a:r>
              <a:rPr lang="tr-TR" dirty="0" smtClean="0"/>
              <a:t>, </a:t>
            </a:r>
            <a:r>
              <a:rPr lang="tr-TR" dirty="0"/>
              <a:t>en basit şekilde belirli görevleri yerine getirmek için insan zekasını taklit eden ve topladıkları bilgileri yineleyerek kendilerini geliştirebilen sistemler olarak tanımlanır. </a:t>
            </a:r>
            <a:endParaRPr lang="tr-TR" dirty="0" smtClean="0"/>
          </a:p>
          <a:p>
            <a:r>
              <a:rPr lang="tr-TR" dirty="0"/>
              <a:t>Yapay zekâ günümüzde spor müsabakaları, sağlık, otomotiv, video oyunları, finans ve ekonomi alanlarında oldukça sık kullanılmaktadır. Yapay zekânın en önemli uygulama alanları ses tanıma, görüntü işleme, doğal dil işleme, </a:t>
            </a:r>
            <a:r>
              <a:rPr lang="tr-TR" b="1" dirty="0"/>
              <a:t>sanal asistanlar, sohbet botları, akıllı arabalar, oyunlar, dinleme ve izleme öneri robotları olarak sıralanabilir.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517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Zekanın Sınıflandırılması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tr-TR" dirty="0" smtClean="0"/>
              <a:t>ZAYIF YAPAY ZEKÂ</a:t>
            </a:r>
          </a:p>
          <a:p>
            <a:r>
              <a:rPr lang="tr-TR" dirty="0" smtClean="0"/>
              <a:t>Zayıf yapay zeka genellikle </a:t>
            </a:r>
            <a:r>
              <a:rPr lang="tr-TR" dirty="0"/>
              <a:t>tek bir görevi iyi bir şekilde yerine getirmeye odaklanır ve bu makineler akıllı görünse de en temel insan zekâsından bile çok daha fazla kısıtlama altında çalışırlar. </a:t>
            </a:r>
          </a:p>
          <a:p>
            <a:r>
              <a:rPr lang="tr-TR" dirty="0"/>
              <a:t>Birkaç zayıf AI örneği: </a:t>
            </a:r>
          </a:p>
          <a:p>
            <a:r>
              <a:rPr lang="tr-TR" dirty="0"/>
              <a:t>- Google arama</a:t>
            </a:r>
            <a:br>
              <a:rPr lang="tr-TR" dirty="0"/>
            </a:br>
            <a:r>
              <a:rPr lang="tr-TR" dirty="0"/>
              <a:t>- Görüntü tanıma yazılımı</a:t>
            </a:r>
            <a:br>
              <a:rPr lang="tr-TR" dirty="0"/>
            </a:br>
            <a:r>
              <a:rPr lang="tr-TR" dirty="0"/>
              <a:t>- </a:t>
            </a:r>
            <a:r>
              <a:rPr lang="tr-TR" dirty="0" err="1"/>
              <a:t>Siri</a:t>
            </a:r>
            <a:r>
              <a:rPr lang="tr-TR" dirty="0"/>
              <a:t>, </a:t>
            </a:r>
            <a:r>
              <a:rPr lang="tr-TR" dirty="0" err="1"/>
              <a:t>Alexa</a:t>
            </a:r>
            <a:r>
              <a:rPr lang="tr-TR" dirty="0"/>
              <a:t> ve diğer kişisel asistanlar</a:t>
            </a:r>
            <a:br>
              <a:rPr lang="tr-TR" dirty="0"/>
            </a:br>
            <a:r>
              <a:rPr lang="tr-TR" dirty="0"/>
              <a:t>- Otomatik sürüş sistemli </a:t>
            </a:r>
            <a:r>
              <a:rPr lang="tr-TR" dirty="0" smtClean="0"/>
              <a:t>arabalar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850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Yapay Zekanın Sınıflandırılması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dirty="0" smtClean="0"/>
              <a:t>GÜÇLÜ YAPAY ZEKÂ</a:t>
            </a:r>
          </a:p>
          <a:p>
            <a:r>
              <a:rPr lang="tr-TR" b="1" dirty="0"/>
              <a:t>Güçlü yapay zekâ sistemleri,</a:t>
            </a:r>
            <a:r>
              <a:rPr lang="tr-TR" dirty="0"/>
              <a:t> insan gibi düşünen ve görevleri yerine bu şekilde getiren sistemlerdir. Bunlar karmaşık sistemler olma eğilimindedir. Bir kişinin müdahalesi olmadan problem çözmesi gerekebilecek durumları ele almak için programlanmıştır. </a:t>
            </a:r>
            <a:endParaRPr lang="tr-TR" dirty="0" smtClean="0"/>
          </a:p>
          <a:p>
            <a:r>
              <a:rPr lang="tr-TR" dirty="0" smtClean="0"/>
              <a:t>-</a:t>
            </a:r>
            <a:r>
              <a:rPr lang="tr-TR" dirty="0"/>
              <a:t> </a:t>
            </a:r>
            <a:r>
              <a:rPr lang="tr-TR" b="1" dirty="0"/>
              <a:t>K-</a:t>
            </a:r>
            <a:r>
              <a:rPr lang="tr-TR" b="1" dirty="0" err="1"/>
              <a:t>Nearest</a:t>
            </a:r>
            <a:r>
              <a:rPr lang="tr-TR" b="1" dirty="0"/>
              <a:t> </a:t>
            </a:r>
            <a:r>
              <a:rPr lang="tr-TR" b="1" dirty="0" err="1"/>
              <a:t>Neighbors</a:t>
            </a:r>
            <a:r>
              <a:rPr lang="tr-TR" b="1" dirty="0"/>
              <a:t> (KNN- En Yakın Komşuluk) 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- </a:t>
            </a:r>
            <a:r>
              <a:rPr lang="tr-TR" b="1" dirty="0" err="1"/>
              <a:t>Artificial</a:t>
            </a:r>
            <a:r>
              <a:rPr lang="tr-TR" b="1" dirty="0"/>
              <a:t> </a:t>
            </a:r>
            <a:r>
              <a:rPr lang="tr-TR" b="1" dirty="0" err="1"/>
              <a:t>Neural</a:t>
            </a:r>
            <a:r>
              <a:rPr lang="tr-TR" b="1" dirty="0"/>
              <a:t> Network (ANN- Yapay Sinir Ağları</a:t>
            </a:r>
            <a:r>
              <a:rPr lang="tr-TR" b="1" dirty="0" smtClean="0"/>
              <a:t>)</a:t>
            </a:r>
          </a:p>
          <a:p>
            <a:r>
              <a:rPr lang="tr-TR" dirty="0"/>
              <a:t>- </a:t>
            </a:r>
            <a:r>
              <a:rPr lang="tr-TR" b="1" dirty="0"/>
              <a:t>Clustering </a:t>
            </a:r>
            <a:r>
              <a:rPr lang="tr-TR" b="1" dirty="0" err="1"/>
              <a:t>Algorithms</a:t>
            </a:r>
            <a:r>
              <a:rPr lang="tr-TR" b="1" dirty="0"/>
              <a:t> (Kümeleme Algoritmaları)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>- </a:t>
            </a:r>
            <a:r>
              <a:rPr lang="tr-TR" b="1" dirty="0" err="1"/>
              <a:t>Principal</a:t>
            </a:r>
            <a:r>
              <a:rPr lang="tr-TR" b="1" dirty="0"/>
              <a:t> Component Analysis (Temel Bileşenler Analizi)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917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Yapay zeka </a:t>
            </a:r>
            <a:r>
              <a:rPr lang="tr-TR" dirty="0" smtClean="0"/>
              <a:t>araçları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Kişisel öğretmen: </a:t>
            </a:r>
            <a:r>
              <a:rPr lang="tr-TR" dirty="0" smtClean="0"/>
              <a:t>Explainkeimfive.io</a:t>
            </a:r>
          </a:p>
          <a:p>
            <a:r>
              <a:rPr lang="tr-TR" dirty="0"/>
              <a:t>Hikaye anlatımı: </a:t>
            </a:r>
            <a:r>
              <a:rPr lang="tr-TR" dirty="0" smtClean="0"/>
              <a:t>Tldv.io</a:t>
            </a:r>
          </a:p>
          <a:p>
            <a:r>
              <a:rPr lang="tr-TR" dirty="0"/>
              <a:t>Düşüncelerinizi kodlayın: </a:t>
            </a:r>
            <a:r>
              <a:rPr lang="tr-TR" dirty="0" smtClean="0"/>
              <a:t>Codesquire.ai</a:t>
            </a:r>
          </a:p>
          <a:p>
            <a:r>
              <a:rPr lang="tr-TR" dirty="0"/>
              <a:t>Elektronik tablolar: </a:t>
            </a:r>
            <a:r>
              <a:rPr lang="tr-TR" dirty="0" smtClean="0"/>
              <a:t>sheetplus.ai</a:t>
            </a:r>
          </a:p>
          <a:p>
            <a:r>
              <a:rPr lang="tr-TR" dirty="0"/>
              <a:t>Güzel sunumlar: </a:t>
            </a:r>
            <a:r>
              <a:rPr lang="tr-TR" dirty="0" smtClean="0"/>
              <a:t>decktopus.com</a:t>
            </a:r>
          </a:p>
          <a:p>
            <a:pPr marL="800100" lvl="3" indent="-342900"/>
            <a:r>
              <a:rPr lang="tr-TR" sz="1600" dirty="0"/>
              <a:t>Yapay zekanın yapay zeka </a:t>
            </a:r>
            <a:r>
              <a:rPr lang="tr-TR" sz="1600" dirty="0">
                <a:hlinkClick r:id="rId2"/>
              </a:rPr>
              <a:t>sunumu.</a:t>
            </a:r>
            <a:endParaRPr lang="tr-TR" sz="1600" dirty="0"/>
          </a:p>
          <a:p>
            <a:pPr marL="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78346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3975538" cy="4351338"/>
          </a:xfrm>
        </p:spPr>
        <p:txBody>
          <a:bodyPr/>
          <a:lstStyle/>
          <a:p>
            <a:r>
              <a:rPr lang="tr-TR" dirty="0" err="1" smtClean="0"/>
              <a:t>Chatgpt</a:t>
            </a:r>
            <a:endParaRPr lang="tr-TR" dirty="0" smtClean="0"/>
          </a:p>
          <a:p>
            <a:r>
              <a:rPr lang="tr-TR" dirty="0"/>
              <a:t> </a:t>
            </a:r>
            <a:r>
              <a:rPr lang="tr-TR" dirty="0" err="1"/>
              <a:t>OpenAI</a:t>
            </a:r>
            <a:r>
              <a:rPr lang="tr-TR" dirty="0"/>
              <a:t> tarafından geliştirilen</a:t>
            </a:r>
            <a:r>
              <a:rPr lang="tr-TR" dirty="0" smtClean="0"/>
              <a:t>,</a:t>
            </a:r>
            <a:r>
              <a:rPr lang="tr-TR" dirty="0"/>
              <a:t> insan benzeri metinler üretmek için derin öğrenmeyi kullanan</a:t>
            </a:r>
            <a:r>
              <a:rPr lang="tr-TR" dirty="0" smtClean="0"/>
              <a:t> ve yapay </a:t>
            </a:r>
            <a:r>
              <a:rPr lang="tr-TR" dirty="0"/>
              <a:t>zekâya dayalı bir sohbet </a:t>
            </a:r>
            <a:r>
              <a:rPr lang="tr-TR" dirty="0" smtClean="0"/>
              <a:t>robotudur.</a:t>
            </a:r>
            <a:r>
              <a:rPr lang="tr-TR" b="1" dirty="0" smtClean="0"/>
              <a:t> </a:t>
            </a:r>
            <a:r>
              <a:rPr lang="tr-TR" dirty="0"/>
              <a:t> </a:t>
            </a:r>
          </a:p>
        </p:txBody>
      </p:sp>
      <p:grpSp>
        <p:nvGrpSpPr>
          <p:cNvPr id="6" name="Grup 5"/>
          <p:cNvGrpSpPr/>
          <p:nvPr/>
        </p:nvGrpSpPr>
        <p:grpSpPr>
          <a:xfrm>
            <a:off x="5550900" y="2081049"/>
            <a:ext cx="3641027" cy="3415862"/>
            <a:chOff x="6822651" y="2081049"/>
            <a:chExt cx="3641027" cy="3415862"/>
          </a:xfrm>
        </p:grpSpPr>
        <p:pic>
          <p:nvPicPr>
            <p:cNvPr id="4" name="Resim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374"/>
            <a:stretch/>
          </p:blipFill>
          <p:spPr>
            <a:xfrm>
              <a:off x="6822651" y="2081049"/>
              <a:ext cx="3641027" cy="3415862"/>
            </a:xfrm>
            <a:prstGeom prst="rect">
              <a:avLst/>
            </a:prstGeom>
          </p:spPr>
        </p:pic>
        <p:sp>
          <p:nvSpPr>
            <p:cNvPr id="5" name="Gülen Yüz 4"/>
            <p:cNvSpPr/>
            <p:nvPr/>
          </p:nvSpPr>
          <p:spPr>
            <a:xfrm>
              <a:off x="6915807" y="3111063"/>
              <a:ext cx="357351" cy="367862"/>
            </a:xfrm>
            <a:prstGeom prst="smileyFac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22273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Sohbet robotunuzdan en iyi sonuçları almak için:</a:t>
            </a:r>
          </a:p>
          <a:p>
            <a:endParaRPr lang="tr-TR" dirty="0"/>
          </a:p>
        </p:txBody>
      </p:sp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3701942917"/>
              </p:ext>
            </p:extLst>
          </p:nvPr>
        </p:nvGraphicFramePr>
        <p:xfrm>
          <a:off x="294290" y="3247697"/>
          <a:ext cx="11540359" cy="1702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625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Yapay Zekanın Potansiyel Tehlikeleri Nelerdir?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İstihbarat kaybı</a:t>
            </a:r>
          </a:p>
          <a:p>
            <a:r>
              <a:rPr lang="tr-TR" dirty="0" smtClean="0"/>
              <a:t>İnsan işsizliği</a:t>
            </a:r>
            <a:endParaRPr lang="tr-TR" dirty="0"/>
          </a:p>
          <a:p>
            <a:r>
              <a:rPr lang="tr-TR" dirty="0"/>
              <a:t>Etik </a:t>
            </a:r>
            <a:r>
              <a:rPr lang="tr-TR" dirty="0" smtClean="0"/>
              <a:t>sorunlar</a:t>
            </a:r>
          </a:p>
          <a:p>
            <a:r>
              <a:rPr lang="tr-TR" dirty="0" smtClean="0"/>
              <a:t>Gizlilik ihlalleri</a:t>
            </a:r>
          </a:p>
          <a:p>
            <a:r>
              <a:rPr lang="tr-TR" dirty="0" smtClean="0"/>
              <a:t>Yapay </a:t>
            </a:r>
            <a:r>
              <a:rPr lang="tr-TR" dirty="0"/>
              <a:t>zeka </a:t>
            </a:r>
            <a:r>
              <a:rPr lang="tr-TR" dirty="0" smtClean="0"/>
              <a:t>yarışı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Yapay zeka ile sınav soruları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19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</TotalTime>
  <Words>191</Words>
  <Application>Microsoft Office PowerPoint</Application>
  <PresentationFormat>Geniş ekran</PresentationFormat>
  <Paragraphs>45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Yüzeyler</vt:lpstr>
      <vt:lpstr>TEORİDEN UYGULAMAYA EĞİTİMDE YAPAY ZEKA</vt:lpstr>
      <vt:lpstr>Yapay Zeka Nedir?</vt:lpstr>
      <vt:lpstr>Yapay Zekanın Sınıflandırılması</vt:lpstr>
      <vt:lpstr>Yapay Zekanın Sınıflandırılması</vt:lpstr>
      <vt:lpstr>Yapay zeka araçları</vt:lpstr>
      <vt:lpstr>PowerPoint Sunusu</vt:lpstr>
      <vt:lpstr>PowerPoint Sunusu</vt:lpstr>
      <vt:lpstr>Yapay Zekanın Potansiyel Tehlikeleri Nelerdir?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hp</dc:creator>
  <cp:lastModifiedBy>hp</cp:lastModifiedBy>
  <cp:revision>14</cp:revision>
  <dcterms:created xsi:type="dcterms:W3CDTF">2023-05-07T08:48:16Z</dcterms:created>
  <dcterms:modified xsi:type="dcterms:W3CDTF">2023-05-09T20:43:20Z</dcterms:modified>
</cp:coreProperties>
</file>