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9" r:id="rId3"/>
    <p:sldId id="302" r:id="rId4"/>
    <p:sldId id="304" r:id="rId5"/>
    <p:sldId id="312" r:id="rId6"/>
    <p:sldId id="269" r:id="rId7"/>
    <p:sldId id="311" r:id="rId8"/>
    <p:sldId id="306" r:id="rId9"/>
    <p:sldId id="307" r:id="rId10"/>
    <p:sldId id="308" r:id="rId11"/>
    <p:sldId id="314" r:id="rId12"/>
    <p:sldId id="263" r:id="rId13"/>
    <p:sldId id="261" r:id="rId14"/>
    <p:sldId id="260" r:id="rId15"/>
    <p:sldId id="265" r:id="rId16"/>
    <p:sldId id="262" r:id="rId17"/>
    <p:sldId id="267" r:id="rId18"/>
    <p:sldId id="305" r:id="rId19"/>
    <p:sldId id="268" r:id="rId20"/>
    <p:sldId id="309" r:id="rId21"/>
    <p:sldId id="313" r:id="rId22"/>
    <p:sldId id="301" r:id="rId23"/>
    <p:sldId id="300" r:id="rId24"/>
    <p:sldId id="310" r:id="rId25"/>
    <p:sldId id="296" r:id="rId26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3" autoAdjust="0"/>
    <p:restoredTop sz="91741" autoAdjust="0"/>
  </p:normalViewPr>
  <p:slideViewPr>
    <p:cSldViewPr>
      <p:cViewPr>
        <p:scale>
          <a:sx n="91" d="100"/>
          <a:sy n="91" d="100"/>
        </p:scale>
        <p:origin x="-1392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182C-1DC0-4D55-8867-2EC90D0EC9CF}" type="datetimeFigureOut">
              <a:rPr lang="tr-TR" smtClean="0"/>
              <a:pPr/>
              <a:t>25.02.2020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C4352-405A-4F96-9563-02514405DF3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D8F6F-0E1B-4F2E-94EC-4AB00BBC14D3}" type="datetimeFigureOut">
              <a:rPr lang="tr-TR" smtClean="0"/>
              <a:pPr/>
              <a:t>25.02.2020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B0C0-4DF4-4EBF-86EA-6663FEFF8904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8B0C0-4DF4-4EBF-86EA-6663FEFF8904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Serbest 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Serbest 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8" name="Serbest 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Düz Bağlayıcı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Başlık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7" name="Alt Başlık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11" name="Veri Yer Tutucus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BB86704-51CC-4199-89CC-81CF52714149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12" name="Altbilgi Yer Tutucusu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13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D99FC54-C497-4A8B-8DAA-983A361602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17880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730E8-0536-4582-9472-F9E821197C32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5" name="Altbilgi Yer Tutucusu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75295-5CD2-48CA-8CA6-1343F78AE0C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7906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3E1DC-9F10-4E58-A7FC-E21099872737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5" name="Altbilgi Yer Tutucusu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C7BDC-835D-46A9-80DF-169191EB231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676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Başlık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5BA57-664D-4001-9109-B83E4264F457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5" name="Altbilgi Yer Tutucusu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A3599-51B4-4D71-A04A-35419AF1A1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3820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öşeli Çift Ayraç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Köşeli Çift Ayraç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AAC0088-50F5-4031-AE2D-524684653003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7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6984A7-8948-4E2D-BAA9-910F457302D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880210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DD07AA9-79F1-43D9-90EA-A305A438C407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98505-2890-4446-A947-7D00E7015E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84561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481C76-568D-4F03-9DF3-AAB1762ADD73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2020E13-BDEA-48EF-94D1-0EEE4E13596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47402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1CE0C5-1ED4-44F3-9A5A-7D48296FAC17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900AFB-A5C4-414E-B7FC-2AEB7808537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9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1C908-4372-4184-A0A2-5B11775577AF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3" name="Altbilgi Yer Tutucusu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Slayt Numarası Yer Tutucus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A1BA0-0157-4DEC-84D8-65911E2C66B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43299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0828D7-9AF8-4693-96E7-73F31F0EA067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7F22A2-BC0F-421E-AE1C-FFD80549F6CC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9667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rbest 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erbest 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Dik Üçgen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Düz Bağlayıcı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Köşeli Çift Ayraç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Köşeli Çift Ayraç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tr-TR" noProof="0" smtClean="0"/>
              <a:t>Resim eklemek için simgeyi tıklatın</a:t>
            </a:r>
            <a:endParaRPr lang="en-US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1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195AC5A-7A11-493C-A48D-3AE2A2C9DD22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12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13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DBC9359-1B25-43BC-B576-C48F54133166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470404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rbest 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Serbest 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4" name="Dik Üçgen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Düz Bağlayıcı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Başlık Yer Tutucu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33" name="Metin Yer Tutucus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  <a:endParaRPr lang="en-US" altLang="tr-TR" smtClean="0"/>
          </a:p>
        </p:txBody>
      </p:sp>
      <p:sp>
        <p:nvSpPr>
          <p:cNvPr id="10" name="Veri Yer Tutucusu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43BD4BD7-9213-4277-AA8F-8EC653CFC7D2}" type="datetimeFigureOut">
              <a:rPr lang="tr-TR"/>
              <a:pPr>
                <a:defRPr/>
              </a:pPr>
              <a:t>25.02.2020</a:t>
            </a:fld>
            <a:endParaRPr lang="tr-TR"/>
          </a:p>
        </p:txBody>
      </p:sp>
      <p:sp>
        <p:nvSpPr>
          <p:cNvPr id="22" name="Altbilgi Yer Tutucusu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tr-TR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A49CD42-4FF5-4A82-B722-537503CA0CF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3" r:id="rId2"/>
    <p:sldLayoutId id="2147483768" r:id="rId3"/>
    <p:sldLayoutId id="2147483769" r:id="rId4"/>
    <p:sldLayoutId id="2147483770" r:id="rId5"/>
    <p:sldLayoutId id="2147483771" r:id="rId6"/>
    <p:sldLayoutId id="2147483764" r:id="rId7"/>
    <p:sldLayoutId id="2147483772" r:id="rId8"/>
    <p:sldLayoutId id="2147483773" r:id="rId9"/>
    <p:sldLayoutId id="2147483765" r:id="rId10"/>
    <p:sldLayoutId id="214748376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829761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YARATICILIK </a:t>
            </a:r>
            <a:br>
              <a:rPr lang="tr-TR" sz="4400" dirty="0" smtClean="0">
                <a:solidFill>
                  <a:schemeClr val="tx1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</a:br>
            <a:endParaRPr lang="tr-TR" sz="4400" dirty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9219" name="Alt Başlık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algn="ctr"/>
            <a:endParaRPr lang="tr-TR" altLang="tr-TR" b="1" dirty="0" smtClean="0">
              <a:solidFill>
                <a:schemeClr val="tx1"/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  <p:pic>
        <p:nvPicPr>
          <p:cNvPr id="4" name="Picture 10" descr="C:\Users\asus\Desktop\yaraticilik-nedi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92317" y="1412776"/>
            <a:ext cx="6580188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e) Yüklü program engelleri</a:t>
            </a:r>
            <a:r>
              <a:rPr lang="tr-TR" altLang="tr-TR" dirty="0" smtClean="0"/>
              <a:t>: Kalıplaşmış konulardan oluşan ve </a:t>
            </a:r>
            <a:r>
              <a:rPr lang="tr-TR" altLang="tr-TR" dirty="0"/>
              <a:t>belli </a:t>
            </a:r>
            <a:r>
              <a:rPr lang="tr-TR" altLang="tr-TR" dirty="0" smtClean="0"/>
              <a:t>süre </a:t>
            </a:r>
            <a:r>
              <a:rPr lang="tr-TR" altLang="tr-TR" dirty="0" smtClean="0"/>
              <a:t>içinde tamamlanılması gereken eğitimler</a:t>
            </a:r>
            <a:endParaRPr lang="tr-TR" alt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048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28600" y="706855"/>
            <a:ext cx="8464640" cy="436146"/>
          </a:xfrm>
          <a:prstGeom prst="rect">
            <a:avLst/>
          </a:prstGeom>
        </p:spPr>
        <p:txBody>
          <a:bodyPr vert="horz" wrap="square" lIns="90000" tIns="46800" rIns="90000" bIns="468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tr-TR" sz="2400" b="1" dirty="0" err="1" smtClean="0"/>
              <a:t>Yaratıcılığın</a:t>
            </a:r>
            <a:r>
              <a:rPr lang="en-GB" altLang="tr-TR" sz="2400" b="1" dirty="0" smtClean="0"/>
              <a:t> </a:t>
            </a:r>
            <a:r>
              <a:rPr lang="en-GB" altLang="tr-TR" sz="2400" b="1" dirty="0" err="1" smtClean="0"/>
              <a:t>önündeki</a:t>
            </a:r>
            <a:r>
              <a:rPr lang="en-GB" altLang="tr-TR" sz="2400" b="1" dirty="0" smtClean="0"/>
              <a:t> </a:t>
            </a:r>
            <a:r>
              <a:rPr lang="en-GB" altLang="tr-TR" sz="2400" b="1" dirty="0" err="1" smtClean="0"/>
              <a:t>engeller</a:t>
            </a:r>
            <a:endParaRPr lang="en-GB" altLang="tr-TR" sz="2400" b="1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0918" y="1401650"/>
            <a:ext cx="6379822" cy="3574954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dirty="0" smtClean="0"/>
              <a:t>Tek </a:t>
            </a:r>
            <a:r>
              <a:rPr lang="en-GB" altLang="tr-TR" sz="2000" b="1" dirty="0" err="1" smtClean="0"/>
              <a:t>bir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doğru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aramak</a:t>
            </a:r>
            <a:endParaRPr lang="en-GB" altLang="tr-TR" sz="2000" b="1" dirty="0" smtClean="0"/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dirty="0" err="1" smtClean="0"/>
              <a:t>Mantıklı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olmaya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odaklanmak</a:t>
            </a:r>
            <a:endParaRPr lang="en-GB" altLang="tr-TR" sz="2000" b="1" dirty="0" smtClean="0"/>
          </a:p>
          <a:p>
            <a:pPr marL="457200" indent="-457200" defTabSz="449263">
              <a:spcBef>
                <a:spcPts val="700"/>
              </a:spcBef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dirty="0" err="1" smtClean="0"/>
              <a:t>Körü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körüne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kuralları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izlemek</a:t>
            </a:r>
            <a:endParaRPr lang="en-GB" altLang="tr-TR" sz="2000" b="1" dirty="0" smtClean="0"/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dirty="0" err="1" smtClean="0"/>
              <a:t>Çok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fazla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uzmanlaşmak</a:t>
            </a:r>
            <a:endParaRPr lang="en-GB" altLang="tr-TR" sz="2000" b="1" dirty="0" smtClean="0"/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sz="2000" b="1" i="1" dirty="0" smtClean="0"/>
              <a:t>Oyun ve eğlenceyi </a:t>
            </a:r>
            <a:r>
              <a:rPr lang="en-GB" altLang="tr-TR" sz="2000" b="1" i="1" dirty="0" err="1" smtClean="0"/>
              <a:t>saçmalık</a:t>
            </a:r>
            <a:r>
              <a:rPr lang="en-GB" altLang="tr-TR" sz="2000" b="1" i="1" dirty="0" smtClean="0"/>
              <a:t> </a:t>
            </a:r>
            <a:r>
              <a:rPr lang="en-GB" altLang="tr-TR" sz="2000" b="1" i="1" dirty="0" err="1" smtClean="0"/>
              <a:t>olarak</a:t>
            </a:r>
            <a:r>
              <a:rPr lang="en-GB" altLang="tr-TR" sz="2000" b="1" i="1" dirty="0" smtClean="0"/>
              <a:t> </a:t>
            </a:r>
            <a:r>
              <a:rPr lang="en-GB" altLang="tr-TR" sz="2000" b="1" i="1" dirty="0" err="1" smtClean="0"/>
              <a:t>görmek</a:t>
            </a:r>
            <a:r>
              <a:rPr lang="en-GB" altLang="tr-TR" sz="2000" b="1" i="1" dirty="0" smtClean="0"/>
              <a:t> </a:t>
            </a:r>
            <a:endParaRPr lang="tr-TR" altLang="tr-TR" sz="2000" b="1" i="1" dirty="0" smtClean="0"/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i="1" dirty="0" err="1" smtClean="0"/>
              <a:t>Belirsizlikten</a:t>
            </a:r>
            <a:r>
              <a:rPr lang="en-GB" altLang="tr-TR" sz="2000" b="1" i="1" dirty="0" smtClean="0"/>
              <a:t> </a:t>
            </a:r>
            <a:r>
              <a:rPr lang="tr-TR" altLang="tr-TR" sz="2000" b="1" i="1" dirty="0" smtClean="0"/>
              <a:t>ve </a:t>
            </a:r>
            <a:r>
              <a:rPr lang="tr-TR" altLang="tr-TR" sz="2000" b="1" i="1" dirty="0"/>
              <a:t>h</a:t>
            </a:r>
            <a:r>
              <a:rPr lang="en-GB" altLang="tr-TR" sz="2000" b="1" i="1" dirty="0" err="1" smtClean="0"/>
              <a:t>ata</a:t>
            </a:r>
            <a:r>
              <a:rPr lang="tr-TR" altLang="tr-TR" sz="2000" b="1" i="1" dirty="0" smtClean="0"/>
              <a:t> yapmaktan </a:t>
            </a:r>
            <a:r>
              <a:rPr lang="en-GB" altLang="tr-TR" sz="2000" b="1" i="1" dirty="0" err="1" smtClean="0"/>
              <a:t>korkmak</a:t>
            </a:r>
            <a:endParaRPr lang="en-GB" altLang="tr-TR" sz="2000" b="1" i="1" dirty="0" smtClean="0"/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i="1" dirty="0" err="1" smtClean="0"/>
              <a:t>Aptal</a:t>
            </a:r>
            <a:r>
              <a:rPr lang="en-GB" altLang="tr-TR" sz="2000" b="1" i="1" dirty="0" smtClean="0"/>
              <a:t> </a:t>
            </a:r>
            <a:r>
              <a:rPr lang="en-GB" altLang="tr-TR" sz="2000" b="1" i="1" dirty="0" err="1" smtClean="0"/>
              <a:t>gözükmekten</a:t>
            </a:r>
            <a:r>
              <a:rPr lang="en-GB" altLang="tr-TR" sz="2000" b="1" i="1" dirty="0" smtClean="0"/>
              <a:t> </a:t>
            </a:r>
            <a:r>
              <a:rPr lang="en-GB" altLang="tr-TR" sz="2000" b="1" i="1" dirty="0" err="1" smtClean="0"/>
              <a:t>korkmak</a:t>
            </a:r>
            <a:endParaRPr lang="en-GB" altLang="tr-TR" sz="2000" b="1" i="1" dirty="0" smtClean="0"/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sz="2000" b="1" i="1" dirty="0" smtClean="0"/>
              <a:t>Kendine </a:t>
            </a:r>
            <a:r>
              <a:rPr lang="tr-TR" altLang="tr-TR" sz="2000" b="1" i="1" dirty="0" smtClean="0"/>
              <a:t>güvenmemek</a:t>
            </a:r>
          </a:p>
          <a:p>
            <a:pPr marL="457200" indent="-457200" defTabSz="449263">
              <a:buClr>
                <a:schemeClr val="accent6"/>
              </a:buClr>
              <a:buSzPct val="200000"/>
              <a:buFont typeface="Wingdings" panose="05000000000000000000" pitchFamily="2" charset="2"/>
              <a:buChar char="ü"/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sz="2000" b="1" i="1" dirty="0" smtClean="0"/>
              <a:t>Ayrıca toplumsal  ve  kültürel engeller de var </a:t>
            </a:r>
            <a:endParaRPr lang="en-GB" altLang="tr-TR" sz="2000" b="1" i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0741" y="2273122"/>
            <a:ext cx="191809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854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sz="quarter" idx="2"/>
          </p:nvPr>
        </p:nvSpPr>
        <p:spPr>
          <a:xfrm>
            <a:off x="457200" y="620713"/>
            <a:ext cx="4186238" cy="4765675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	Yaratıcılıkta sorulması gereken sorular: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‘’Bunu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niye yapıyoruz?”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 başka türlü nasıl yapılabilir?”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 konuda ne kadar seçenek var?”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 konuda ne yapmaya çalışıyoruz?</a:t>
            </a:r>
            <a:br>
              <a:rPr lang="tr-TR" sz="2000" dirty="0">
                <a:latin typeface="Times New Roman" pitchFamily="18" charset="0"/>
                <a:cs typeface="Times New Roman" pitchFamily="18" charset="0"/>
              </a:rPr>
            </a:b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>
                <a:latin typeface="Times New Roman" pitchFamily="18" charset="0"/>
                <a:cs typeface="Times New Roman" pitchFamily="18" charset="0"/>
              </a:rPr>
            </a:b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4"/>
          </p:nvPr>
        </p:nvSpPr>
        <p:spPr>
          <a:xfrm>
            <a:off x="5003800" y="692150"/>
            <a:ext cx="3683000" cy="5345113"/>
          </a:xfrm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dirty="0"/>
          </a:p>
        </p:txBody>
      </p:sp>
      <p:pic>
        <p:nvPicPr>
          <p:cNvPr id="15364" name="Picture 2" descr="C:\Users\Hande\Desktop\Yaratıcılık-Yenilikçilik\RESİMLER\image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5237163"/>
            <a:ext cx="28575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481138"/>
            <a:ext cx="8362950" cy="5043487"/>
          </a:xfrm>
        </p:spPr>
        <p:txBody>
          <a:bodyPr>
            <a:normAutofit/>
          </a:bodyPr>
          <a:lstStyle/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Hızla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artan ve küreselleşen rekabet ile birlikte piyasa şartlarının hızla değişmesi,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Kar oranlarının azalması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Müşteri beklentilerindeki değişim, 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Ürün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yaşam süresindeki kısalmalar, 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Teknolojik değişim ve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gelişmeler, </a:t>
            </a:r>
          </a:p>
          <a:p>
            <a:pPr marL="365760" indent="-256032" algn="just" fontAlgn="auto">
              <a:spcAft>
                <a:spcPts val="0"/>
              </a:spcAft>
              <a:buNone/>
              <a:defRPr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tr-TR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Yaratıcılığın Önemi-özellikle örgütler açısından</a:t>
            </a: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Hazırlık</a:t>
            </a:r>
          </a:p>
          <a:p>
            <a:pPr algn="just"/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Konunun, sorunun tanımlanması, sınırlarının çizilmesi, boyutlarının ve özelliklerinin belirlenmesi şeklinde yapılan çalışmaları kapsar. </a:t>
            </a:r>
          </a:p>
          <a:p>
            <a:pPr algn="just">
              <a:buFont typeface="Wingdings" pitchFamily="2" charset="2"/>
              <a:buChar char="v"/>
            </a:pP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Kuluçka</a:t>
            </a:r>
          </a:p>
          <a:p>
            <a:pPr algn="just">
              <a:buFont typeface="Wingdings" pitchFamily="2" charset="2"/>
              <a:buChar char="Ø"/>
            </a:pP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Konu ya da sorun hakkında yaratıcı düşüncelerin üremesi için bekleme süresi olarak görülür. (bilinçaltında yeni çözümlerin meydana gelmesine olanak sağlayacak biçimde, düşüncelerin sınıflandırılır-elenir.)</a:t>
            </a:r>
          </a:p>
          <a:p>
            <a:pPr algn="just">
              <a:buFont typeface="Wingdings" pitchFamily="2" charset="2"/>
              <a:buChar char="v"/>
            </a:pP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Aydınlanma</a:t>
            </a:r>
          </a:p>
          <a:p>
            <a:pPr algn="just"/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Konu ve sorun hakkında yaratıcı sonuçların ortaya çıktığı aşamadır.</a:t>
            </a:r>
          </a:p>
          <a:p>
            <a:pPr algn="just">
              <a:buFont typeface="Wingdings" pitchFamily="2" charset="2"/>
              <a:buChar char="v"/>
            </a:pP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Doğrulama (Gerçekleştirme)</a:t>
            </a:r>
          </a:p>
          <a:p>
            <a:pPr algn="just"/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Üretilen yaratıcı düşüncelerin değerlendirilmesi, denenmesi, uygulanabilirliklerinin ölçülmesi sonra da seçilmesi aşamasıdır. </a:t>
            </a:r>
            <a:b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</a:br>
            <a:endParaRPr lang="tr-TR" alt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Yaratıcılık Süreci</a:t>
            </a: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60" name="Picture 2" descr="C:\Users\Hande\Desktop\Yaratıcılık-Yenilikçilik\RESİMLER\asamala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33375"/>
            <a:ext cx="1403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Beyin Fırtınası</a:t>
            </a:r>
          </a:p>
          <a:p>
            <a:r>
              <a:rPr lang="tr-TR" altLang="tr-TR" sz="2000" b="1" dirty="0" err="1" smtClean="0">
                <a:latin typeface="Times New Roman" pitchFamily="18" charset="0"/>
                <a:cs typeface="Times New Roman" pitchFamily="18" charset="0"/>
              </a:rPr>
              <a:t>Gordon</a:t>
            </a: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 tekniği (anahtar kelime) </a:t>
            </a:r>
          </a:p>
          <a:p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Odak (</a:t>
            </a:r>
            <a:r>
              <a:rPr lang="tr-TR" altLang="tr-TR" sz="2000" b="1" dirty="0" err="1" smtClean="0">
                <a:latin typeface="Times New Roman" pitchFamily="18" charset="0"/>
                <a:cs typeface="Times New Roman" pitchFamily="18" charset="0"/>
              </a:rPr>
              <a:t>Focus</a:t>
            </a: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) grup Görüşmeleri Tekniği </a:t>
            </a:r>
          </a:p>
          <a:p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Nominal </a:t>
            </a: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Grup Görüşmesi Tekniği </a:t>
            </a:r>
            <a:endParaRPr lang="tr-TR" altLang="tr-TR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Senaryo Oluşturma</a:t>
            </a:r>
          </a:p>
          <a:p>
            <a:r>
              <a:rPr lang="tr-TR" altLang="tr-TR" sz="2000" b="1" dirty="0" err="1" smtClean="0">
                <a:latin typeface="Times New Roman" pitchFamily="18" charset="0"/>
                <a:cs typeface="Times New Roman" pitchFamily="18" charset="0"/>
              </a:rPr>
              <a:t>Delphi</a:t>
            </a:r>
            <a:r>
              <a:rPr lang="tr-TR" altLang="tr-TR" sz="2000" b="1" dirty="0" smtClean="0">
                <a:latin typeface="Times New Roman" pitchFamily="18" charset="0"/>
                <a:cs typeface="Times New Roman" pitchFamily="18" charset="0"/>
              </a:rPr>
              <a:t> Tekniği</a:t>
            </a: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tr-TR" alt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alt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Yaratıcılık Teknikleri</a:t>
            </a: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1800" dirty="0" smtClean="0">
                <a:latin typeface="Times New Roman" panose="02020603050405020304" pitchFamily="18" charset="0"/>
                <a:cs typeface="Times New Roman" pitchFamily="18" charset="0"/>
              </a:rPr>
              <a:t>Bu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teknik </a:t>
            </a:r>
            <a:r>
              <a:rPr lang="tr-TR" sz="1800" dirty="0" err="1">
                <a:latin typeface="Times New Roman" pitchFamily="18" charset="0"/>
                <a:cs typeface="Times New Roman" pitchFamily="18" charset="0"/>
              </a:rPr>
              <a:t>Alex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1800" dirty="0" err="1" smtClean="0">
                <a:latin typeface="Times New Roman" pitchFamily="18" charset="0"/>
                <a:cs typeface="Times New Roman" pitchFamily="18" charset="0"/>
              </a:rPr>
              <a:t>Osborn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 (1930lu yıllar) tarafından geliştirilmiştir.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Bir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grubun üyelerinin belli bir zaman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zarfında bir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konuya çözüm getirmek, karar vermek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ve hayal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yoluyla düşünce ve fikir üretmek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için kullandıkları </a:t>
            </a: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yaratıcı bir tekniktir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1. Problem belirleme 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2. Çözümle ilgili akla geleni söyleme 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3. Söylenenleri yazma 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>
                <a:latin typeface="Times New Roman" pitchFamily="18" charset="0"/>
                <a:cs typeface="Times New Roman" pitchFamily="18" charset="0"/>
              </a:rPr>
              <a:t>4. Sınıflandırma, ilişkilendirme ve </a:t>
            </a: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değerlendirme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1800" b="1" i="1" dirty="0" smtClean="0">
                <a:latin typeface="Times New Roman" pitchFamily="18" charset="0"/>
                <a:cs typeface="Times New Roman" pitchFamily="18" charset="0"/>
              </a:rPr>
              <a:t>Özellikleri 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fikir içeri, 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Eleştiri dışarı, </a:t>
            </a: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 (30-60 </a:t>
            </a:r>
            <a:r>
              <a:rPr 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dk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grup (8-12), </a:t>
            </a:r>
          </a:p>
          <a:p>
            <a:pPr marL="109728" indent="0" algn="just" fontAlgn="auto">
              <a:spcAft>
                <a:spcPts val="0"/>
              </a:spcAft>
              <a:buFont typeface="Wingdings 3"/>
              <a:buNone/>
              <a:defRPr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Olabildiğince çok görüş (Her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görüşten yeni görüş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üretme)</a:t>
            </a:r>
          </a:p>
          <a:p>
            <a:pPr marL="365760" indent="-256032" algn="just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tr-TR" sz="2000" dirty="0" smtClean="0">
                <a:latin typeface="Times New Roman" pitchFamily="18" charset="0"/>
                <a:cs typeface="Times New Roman" pitchFamily="18" charset="0"/>
              </a:rPr>
            </a:br>
            <a:endParaRPr lang="tr-TR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Beyin Fırtınası</a:t>
            </a: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8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11125"/>
            <a:ext cx="26289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84712"/>
          </a:xfrm>
        </p:spPr>
        <p:txBody>
          <a:bodyPr>
            <a:normAutofit/>
          </a:bodyPr>
          <a:lstStyle/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dirty="0" smtClean="0">
                <a:latin typeface="Times New Roman" panose="02020603050405020304" pitchFamily="18" charset="0"/>
                <a:cs typeface="Times New Roman" pitchFamily="18" charset="0"/>
              </a:rPr>
              <a:t>Örgütsel yaratıcılık; karmaşık sosyal sistemlerde birlikte çalışan bireyler tarafından oluşturulan, değerli, faydalı, kullanılabilir yeni ürün, hizmet, fikir, süreçler </a:t>
            </a:r>
            <a:r>
              <a:rPr lang="tr-TR" sz="2400" dirty="0" smtClean="0">
                <a:latin typeface="Times New Roman" panose="02020603050405020304" pitchFamily="18" charset="0"/>
                <a:cs typeface="Times New Roman" pitchFamily="18" charset="0"/>
              </a:rPr>
              <a:t>oluşturma ve uygulamaya koyma (planlama, örgütleme, yürütme, koordinasyon, kontrol) </a:t>
            </a:r>
            <a:endParaRPr lang="tr-TR" sz="24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Örgütsel yaratıcılık, örgütlerin bütün süreçlerinde ve birimlerinde bir bütün olarak yaratıcı düşüncenin uygulanmasıdır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65760" indent="-256032" algn="just" fontAlgn="auto">
              <a:spcAft>
                <a:spcPts val="0"/>
              </a:spcAft>
              <a:buFont typeface="Wingdings 3"/>
              <a:buChar char=""/>
              <a:defRPr/>
            </a:pP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Örgütsel Yaratıcılık</a:t>
            </a: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27059" y="2172568"/>
            <a:ext cx="8229600" cy="4525962"/>
          </a:xfrm>
        </p:spPr>
        <p:txBody>
          <a:bodyPr/>
          <a:lstStyle/>
          <a:p>
            <a:pPr marL="109728" indent="0" fontAlgn="auto">
              <a:spcAft>
                <a:spcPts val="0"/>
              </a:spcAft>
              <a:buNone/>
              <a:defRPr/>
            </a:pPr>
            <a:r>
              <a:rPr lang="tr-TR" sz="2800" b="1" i="1" dirty="0">
                <a:latin typeface="Times New Roman" pitchFamily="18" charset="0"/>
                <a:cs typeface="Times New Roman" pitchFamily="18" charset="0"/>
              </a:rPr>
              <a:t>Örgütsel yaratıcılıkta yönetsel tutum ve davranışlar: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Meydan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okuma (zorluklara karşı)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Özgürlük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Kaynaklar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Sıcak Takımlar (Çalışma grubu)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Teşvik</a:t>
            </a:r>
          </a:p>
          <a:p>
            <a:pPr marL="365760" indent="-25603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Örgütsel destek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3" descr="C:\Users\Hande\Desktop\Yaratıcılık-Yenilikçilik\RESİMLER\images (1)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8009" y="-40381"/>
            <a:ext cx="31686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28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İçerik Yer Tutucusu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00612"/>
          </a:xfrm>
        </p:spPr>
        <p:txBody>
          <a:bodyPr/>
          <a:lstStyle/>
          <a:p>
            <a:pPr algn="just"/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Yaratıcılığın zekayla ilişkisi var mıdır? Zeka yaratıcılık için gerekli, fakat tek başına yeterli değildir </a:t>
            </a:r>
            <a:endParaRPr lang="tr-TR" alt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1800" dirty="0" err="1" smtClean="0">
                <a:latin typeface="Times New Roman" pitchFamily="18" charset="0"/>
                <a:cs typeface="Times New Roman" pitchFamily="18" charset="0"/>
              </a:rPr>
              <a:t>Zhou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-George 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(2003), çalışanların yaratıcılık kabiliyetlerini geliştirici örgütsel faktörlerden lider faktörüne eğilmişler ve liderlerin </a:t>
            </a:r>
            <a:r>
              <a:rPr lang="tr-TR" altLang="tr-TR" sz="1800" i="1" dirty="0" smtClean="0">
                <a:latin typeface="Times New Roman" pitchFamily="18" charset="0"/>
                <a:cs typeface="Times New Roman" pitchFamily="18" charset="0"/>
              </a:rPr>
              <a:t>duygusal zekâlarının, 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çalışanların yaratıcılık özelliklerini ortaya çıkarmada önemli bir etken olduğunu bulmuşlardır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tr-TR" alt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Bir çalışmada, zeka katsayısının 120’nin üstünde olmasıyla yaratıcılık arasında bir ilişki bulunamamıştır. Zeki insanların yaratıcılık konusunda diğer insanlardan farkı, yaratıcılığın </a:t>
            </a:r>
            <a:r>
              <a:rPr lang="tr-TR" altLang="tr-TR" sz="1800" i="1" dirty="0" smtClean="0">
                <a:latin typeface="Times New Roman" pitchFamily="18" charset="0"/>
                <a:cs typeface="Times New Roman" pitchFamily="18" charset="0"/>
              </a:rPr>
              <a:t>daha kolay geliştirilebilmesi 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olabilir şeklinde açıklanmıştır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tr-TR" alt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Hatta,</a:t>
            </a:r>
          </a:p>
          <a:p>
            <a:pPr algn="just"/>
            <a:r>
              <a:rPr lang="de-DE" altLang="tr-TR" sz="1800" dirty="0" smtClean="0">
                <a:latin typeface="Times New Roman" pitchFamily="18" charset="0"/>
                <a:cs typeface="Times New Roman" pitchFamily="18" charset="0"/>
              </a:rPr>
              <a:t>Merten </a:t>
            </a:r>
            <a:r>
              <a:rPr lang="de-DE" altLang="tr-TR" sz="1800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de-DE" altLang="tr-TR" sz="1800" dirty="0" smtClean="0">
                <a:latin typeface="Times New Roman" pitchFamily="18" charset="0"/>
                <a:cs typeface="Times New Roman" pitchFamily="18" charset="0"/>
              </a:rPr>
              <a:t> Fischer (1999)’e göre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altLang="tr-TR" sz="1800" dirty="0" err="1" smtClean="0">
                <a:latin typeface="Times New Roman" pitchFamily="18" charset="0"/>
                <a:cs typeface="Times New Roman" pitchFamily="18" charset="0"/>
              </a:rPr>
              <a:t>yaratıcılıkla</a:t>
            </a:r>
            <a:r>
              <a:rPr lang="de-DE" alt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tr-TR" sz="1800" dirty="0" err="1" smtClean="0">
                <a:latin typeface="Times New Roman" pitchFamily="18" charset="0"/>
                <a:cs typeface="Times New Roman" pitchFamily="18" charset="0"/>
              </a:rPr>
              <a:t>akıl</a:t>
            </a:r>
            <a:r>
              <a:rPr lang="de-DE" altLang="tr-TR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altLang="tr-TR" sz="1800" dirty="0" err="1" smtClean="0">
                <a:latin typeface="Times New Roman" pitchFamily="18" charset="0"/>
                <a:cs typeface="Times New Roman" pitchFamily="18" charset="0"/>
              </a:rPr>
              <a:t>hastalıkları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 ve psikozun boyutlarını oluşturan davranış karakteristikleri arasında yakın bir ilişki vardır (bazı ressamlar 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ve besteciler için </a:t>
            </a:r>
            <a:r>
              <a:rPr lang="tr-TR" altLang="tr-TR" sz="1800" dirty="0" smtClean="0">
                <a:latin typeface="Times New Roman" pitchFamily="18" charset="0"/>
                <a:cs typeface="Times New Roman" pitchFamily="18" charset="0"/>
              </a:rPr>
              <a:t>bu ifade edilir)</a:t>
            </a:r>
          </a:p>
          <a:p>
            <a:pPr algn="just"/>
            <a:endParaRPr lang="tr-TR" altLang="tr-TR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Yaratıcılıkla İlgili Yapılmış bazı ilginç Çalışmalar:</a:t>
            </a:r>
            <a:endParaRPr lang="tr-TR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72050"/>
          </a:xfrm>
        </p:spPr>
        <p:txBody>
          <a:bodyPr>
            <a:normAutofit fontScale="85000" lnSpcReduction="20000"/>
          </a:bodyPr>
          <a:lstStyle/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Latince </a:t>
            </a:r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tr-TR" sz="2400" i="1" dirty="0" err="1" smtClean="0">
                <a:latin typeface="Times New Roman" pitchFamily="18" charset="0"/>
                <a:cs typeface="Times New Roman" pitchFamily="18" charset="0"/>
              </a:rPr>
              <a:t>creare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kelimesinden gelir; </a:t>
            </a:r>
            <a:r>
              <a:rPr lang="tr-TR" sz="2400" i="1" dirty="0" smtClean="0">
                <a:latin typeface="Times New Roman" pitchFamily="18" charset="0"/>
                <a:cs typeface="Times New Roman" pitchFamily="18" charset="0"/>
              </a:rPr>
              <a:t>“doğurmak</a:t>
            </a:r>
            <a:r>
              <a:rPr lang="tr-TR" sz="2400" i="1" dirty="0">
                <a:latin typeface="Times New Roman" pitchFamily="18" charset="0"/>
                <a:cs typeface="Times New Roman" pitchFamily="18" charset="0"/>
              </a:rPr>
              <a:t>, yaratmak, meydana getirmek”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anlamındadır.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sz="2400" dirty="0"/>
              <a:t>İnsan olmanın yegane karakteristiği 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sz="2400" dirty="0"/>
              <a:t>Hayal edebilme, farklı yollar geliştirebilme, yeni fikirler geliştirebilme yeteneğidir</a:t>
            </a:r>
            <a:r>
              <a:rPr lang="tr-TR" altLang="tr-TR" sz="2400" dirty="0" smtClean="0"/>
              <a:t>.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Başkalarıyla aynı şeye bakmak ama farklı </a:t>
            </a:r>
            <a:r>
              <a:rPr lang="tr-TR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bir 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şeyi görmek ,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Sorunlara getirilecek alışılmadık </a:t>
            </a:r>
            <a:r>
              <a:rPr lang="tr-TR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ya da 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orijinal bir </a:t>
            </a:r>
            <a:r>
              <a:rPr lang="tr-TR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aklaşım,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Sentez yapma (beste..</a:t>
            </a:r>
            <a:r>
              <a:rPr lang="tr-TR" sz="24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zil+saat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  <a:r>
              <a:rPr lang="tr-TR" sz="2400" b="1" i="1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çalarsaat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, saplı yer paspası)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altLang="tr-TR" sz="2400" dirty="0"/>
              <a:t> Yaratıcılık var olan değerlerden katma değer elde etmenin en etkin </a:t>
            </a:r>
            <a:r>
              <a:rPr lang="tr-TR" altLang="tr-TR" sz="2400" dirty="0" smtClean="0"/>
              <a:t>yoludur</a:t>
            </a:r>
            <a:endParaRPr lang="tr-TR" sz="2400" b="1" i="1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Yeni </a:t>
            </a:r>
            <a:r>
              <a:rPr lang="tr-TR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ve 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işe yarar bir şeyin meydana </a:t>
            </a:r>
            <a:r>
              <a:rPr lang="tr-TR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sz="2400" b="1" i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etirilmesidir.-sinerji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tr-TR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Yaratıcılık:</a:t>
            </a: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3" descr="C:\Users\Hande\Desktop\Yaratıcılık-Yenilikçilik\RESİMLER\14768925-hand-pointing-at-a-creativity-word-cloud-on-white-backgrou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80288" y="0"/>
            <a:ext cx="17272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000" dirty="0">
                <a:latin typeface="Times New Roman" pitchFamily="18" charset="0"/>
                <a:cs typeface="Times New Roman" pitchFamily="18" charset="0"/>
              </a:rPr>
              <a:t>Yaratıcılıkta zihinsel bir süreç söz konusu olup fikirlerin üretildiği aşamadır. </a:t>
            </a:r>
          </a:p>
          <a:p>
            <a:pPr algn="just"/>
            <a:r>
              <a:rPr lang="tr-TR" altLang="tr-TR" sz="2000" dirty="0">
                <a:latin typeface="Times New Roman" pitchFamily="18" charset="0"/>
                <a:cs typeface="Times New Roman" pitchFamily="18" charset="0"/>
              </a:rPr>
              <a:t>Yenilik sürecinde ise bir problemin çözümü için ortaya çıkarılmış fikirlerden yararlanılmakta ve problemlerin çözümünde yaratıcılık sonucunda elde edilen fikirler uygulanmaktadır. </a:t>
            </a:r>
          </a:p>
          <a:p>
            <a:pPr algn="just"/>
            <a:r>
              <a:rPr lang="tr-TR" altLang="tr-TR" sz="2000" dirty="0">
                <a:latin typeface="Times New Roman" pitchFamily="18" charset="0"/>
                <a:cs typeface="Times New Roman" pitchFamily="18" charset="0"/>
              </a:rPr>
              <a:t>Yaratıcılık bir örgüt içerisinde meydana gelebileceği gibi örgüt olmaksızın da meydana gelebilecek bireysel bir süreç iken, </a:t>
            </a:r>
            <a:r>
              <a:rPr lang="tr-TR" altLang="tr-TR" sz="2000" i="1" dirty="0">
                <a:latin typeface="Times New Roman" pitchFamily="18" charset="0"/>
                <a:cs typeface="Times New Roman" pitchFamily="18" charset="0"/>
              </a:rPr>
              <a:t>yenilik çalışanların yaratıcılığını teşvik etmeyi ve yönetmeyi amaçlayan </a:t>
            </a:r>
            <a:r>
              <a:rPr lang="tr-TR" altLang="tr-TR" sz="2000" i="1" u="sng" dirty="0">
                <a:latin typeface="Times New Roman" pitchFamily="18" charset="0"/>
                <a:cs typeface="Times New Roman" pitchFamily="18" charset="0"/>
              </a:rPr>
              <a:t>örgütsel</a:t>
            </a:r>
            <a:r>
              <a:rPr lang="tr-TR" altLang="tr-TR" sz="2000" i="1" dirty="0">
                <a:latin typeface="Times New Roman" pitchFamily="18" charset="0"/>
                <a:cs typeface="Times New Roman" pitchFamily="18" charset="0"/>
              </a:rPr>
              <a:t> bir faaliyettir</a:t>
            </a:r>
            <a:r>
              <a:rPr lang="tr-TR" altLang="tr-TR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tr-TR" altLang="tr-TR" sz="2000" dirty="0">
                <a:latin typeface="Times New Roman" pitchFamily="18" charset="0"/>
                <a:cs typeface="Times New Roman" pitchFamily="18" charset="0"/>
              </a:rPr>
              <a:t>Yenilik, bir ürün, üretim süreci, hizmet ya da teknolojide yapılan değişiklikler veya ekonomik olan yaratıcı düşüncelerdir. </a:t>
            </a:r>
          </a:p>
          <a:p>
            <a:pPr algn="just"/>
            <a:r>
              <a:rPr lang="tr-TR" altLang="tr-TR" sz="2000" dirty="0">
                <a:latin typeface="Times New Roman" pitchFamily="18" charset="0"/>
                <a:cs typeface="Times New Roman" pitchFamily="18" charset="0"/>
              </a:rPr>
              <a:t>Ticarileşen ve yarattığı fayda ile verimliliği arttıran herhangi bir yaratıcı düşünce yenilik olarak değerlendirilmektedir.</a:t>
            </a:r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Yenilik ve Yaratıcılık Farkı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250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270456" y="1056306"/>
            <a:ext cx="8538693" cy="436146"/>
          </a:xfrm>
          <a:prstGeom prst="rect">
            <a:avLst/>
          </a:prstGeom>
        </p:spPr>
        <p:txBody>
          <a:bodyPr vert="horz" wrap="square" lIns="90000" tIns="46800" rIns="90000" bIns="4680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tr-TR" sz="2400" b="1" dirty="0" err="1" smtClean="0"/>
              <a:t>Girişimcilikte</a:t>
            </a:r>
            <a:r>
              <a:rPr lang="en-GB" altLang="tr-TR" sz="2400" b="1" dirty="0" smtClean="0"/>
              <a:t> </a:t>
            </a:r>
            <a:r>
              <a:rPr lang="en-GB" altLang="tr-TR" sz="2400" b="1" dirty="0" err="1" smtClean="0"/>
              <a:t>Yenilik</a:t>
            </a:r>
            <a:r>
              <a:rPr lang="en-GB" altLang="tr-TR" sz="2400" b="1" dirty="0" smtClean="0"/>
              <a:t> </a:t>
            </a:r>
            <a:r>
              <a:rPr lang="en-GB" altLang="tr-TR" sz="2400" b="1" dirty="0" err="1" smtClean="0"/>
              <a:t>ve</a:t>
            </a:r>
            <a:r>
              <a:rPr lang="en-GB" altLang="tr-TR" sz="2400" b="1" dirty="0" smtClean="0"/>
              <a:t> </a:t>
            </a:r>
            <a:r>
              <a:rPr lang="en-GB" altLang="tr-TR" sz="2400" b="1" dirty="0" err="1" smtClean="0"/>
              <a:t>Yaratıcılığın</a:t>
            </a:r>
            <a:r>
              <a:rPr lang="en-GB" altLang="tr-TR" sz="2400" b="1" dirty="0" smtClean="0"/>
              <a:t> </a:t>
            </a:r>
            <a:r>
              <a:rPr lang="en-GB" altLang="tr-TR" sz="2400" b="1" dirty="0" err="1" smtClean="0"/>
              <a:t>Rolü</a:t>
            </a:r>
            <a:endParaRPr lang="en-GB" altLang="tr-TR" sz="24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4350" y="1800225"/>
            <a:ext cx="8497642" cy="1936044"/>
          </a:xfrm>
          <a:prstGeom prst="rect">
            <a:avLst/>
          </a:prstGeom>
        </p:spPr>
        <p:txBody>
          <a:bodyPr vert="horz" wrap="square" lIns="90000" tIns="46800" rIns="90000" bIns="4680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3375" indent="-333375" algn="l" defTabSz="449263">
              <a:spcBef>
                <a:spcPts val="725"/>
              </a:spcBef>
              <a:buClr>
                <a:srgbClr val="FF0066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tr-TR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enilik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yaratıcılığın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disiplinli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sistematik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süreçle</a:t>
            </a:r>
            <a:r>
              <a:rPr lang="tr-TR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uygulanması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sonucu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tr-TR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</a:t>
            </a:r>
            <a:r>
              <a:rPr lang="en-GB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tr-TR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</a:t>
            </a:r>
            <a:r>
              <a:rPr lang="en-GB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Ş</a:t>
            </a:r>
            <a:r>
              <a:rPr lang="tr-TR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</a:t>
            </a:r>
            <a:r>
              <a:rPr lang="en-GB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MC</a:t>
            </a:r>
            <a:r>
              <a:rPr lang="tr-TR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</a:t>
            </a:r>
            <a:r>
              <a:rPr lang="en-GB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tr-TR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</a:t>
            </a:r>
            <a:r>
              <a:rPr lang="en-GB" altLang="tr-TR" sz="2000" b="1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GB" altLang="tr-T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tr-TR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çıkar</a:t>
            </a:r>
            <a:r>
              <a:rPr lang="en-GB" alt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altLang="tr-T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3375" indent="-333375" algn="l" defTabSz="449263">
              <a:spcBef>
                <a:spcPts val="725"/>
              </a:spcBef>
              <a:buClr>
                <a:srgbClr val="FF0066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endParaRPr lang="en-GB" altLang="tr-TR" sz="2000" b="1" dirty="0" smtClean="0"/>
          </a:p>
          <a:p>
            <a:pPr marL="333375" indent="-333375" algn="l" defTabSz="449263">
              <a:spcBef>
                <a:spcPts val="725"/>
              </a:spcBef>
              <a:buClr>
                <a:srgbClr val="009999"/>
              </a:buClr>
              <a:tabLst>
                <a:tab pos="903288" algn="l"/>
                <a:tab pos="1817688" algn="l"/>
                <a:tab pos="2732088" algn="l"/>
                <a:tab pos="3646488" algn="l"/>
                <a:tab pos="4560888" algn="l"/>
                <a:tab pos="5475288" algn="l"/>
                <a:tab pos="6389688" algn="l"/>
                <a:tab pos="7304088" algn="l"/>
                <a:tab pos="8218488" algn="l"/>
                <a:tab pos="9132888" algn="l"/>
                <a:tab pos="10047288" algn="l"/>
              </a:tabLst>
            </a:pPr>
            <a:r>
              <a:rPr lang="en-GB" altLang="tr-TR" sz="2000" b="1" dirty="0" err="1" smtClean="0">
                <a:solidFill>
                  <a:srgbClr val="FF0000"/>
                </a:solidFill>
              </a:rPr>
              <a:t>Başarılı</a:t>
            </a:r>
            <a:r>
              <a:rPr lang="en-GB" altLang="tr-TR" sz="2000" b="1" dirty="0" smtClean="0">
                <a:solidFill>
                  <a:srgbClr val="FF0000"/>
                </a:solidFill>
              </a:rPr>
              <a:t> </a:t>
            </a:r>
            <a:r>
              <a:rPr lang="en-GB" altLang="tr-TR" sz="2000" b="1" dirty="0" err="1" smtClean="0">
                <a:solidFill>
                  <a:srgbClr val="FF0000"/>
                </a:solidFill>
              </a:rPr>
              <a:t>girişimciler</a:t>
            </a:r>
            <a:r>
              <a:rPr lang="en-GB" altLang="tr-TR" sz="2000" b="1" dirty="0" smtClean="0">
                <a:solidFill>
                  <a:srgbClr val="FF0000"/>
                </a:solidFill>
              </a:rPr>
              <a:t> </a:t>
            </a:r>
            <a:r>
              <a:rPr lang="en-GB" altLang="tr-TR" sz="2000" b="1" dirty="0" err="1" smtClean="0"/>
              <a:t>aynı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anda</a:t>
            </a:r>
            <a:r>
              <a:rPr lang="en-GB" altLang="tr-TR" sz="2000" b="1" dirty="0" smtClean="0"/>
              <a:t> hem </a:t>
            </a:r>
            <a:r>
              <a:rPr lang="en-GB" altLang="tr-TR" sz="2000" b="1" dirty="0" err="1" smtClean="0"/>
              <a:t>yaratıcı</a:t>
            </a:r>
            <a:r>
              <a:rPr lang="en-GB" altLang="tr-TR" sz="2000" b="1" dirty="0" smtClean="0"/>
              <a:t> hem de </a:t>
            </a:r>
            <a:r>
              <a:rPr lang="en-GB" altLang="tr-TR" sz="2000" b="1" dirty="0" err="1" smtClean="0"/>
              <a:t>rasyonel</a:t>
            </a:r>
            <a:r>
              <a:rPr lang="en-GB" altLang="tr-TR" sz="2000" b="1" dirty="0" smtClean="0"/>
              <a:t> (</a:t>
            </a:r>
            <a:r>
              <a:rPr lang="en-GB" altLang="tr-TR" sz="2000" b="1" dirty="0" err="1" smtClean="0"/>
              <a:t>mantıklı-makul</a:t>
            </a:r>
            <a:r>
              <a:rPr lang="en-GB" altLang="tr-TR" sz="2000" b="1" dirty="0" smtClean="0"/>
              <a:t>) </a:t>
            </a:r>
            <a:r>
              <a:rPr lang="en-GB" altLang="tr-TR" sz="2000" b="1" dirty="0" err="1" smtClean="0"/>
              <a:t>olabilirler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ve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yaratıcı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fikirlerini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işletmenin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stratejik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faaliyetlerine</a:t>
            </a:r>
            <a:r>
              <a:rPr lang="en-GB" altLang="tr-TR" sz="2000" b="1" dirty="0" smtClean="0"/>
              <a:t> </a:t>
            </a:r>
            <a:r>
              <a:rPr lang="en-GB" altLang="tr-TR" sz="2000" b="1" dirty="0" err="1" smtClean="0"/>
              <a:t>uygulayabilirler</a:t>
            </a:r>
            <a:endParaRPr lang="en-GB" altLang="tr-TR" sz="2000" b="1" dirty="0"/>
          </a:p>
        </p:txBody>
      </p:sp>
    </p:spTree>
    <p:extLst>
      <p:ext uri="{BB962C8B-B14F-4D97-AF65-F5344CB8AC3E}">
        <p14:creationId xmlns:p14="http://schemas.microsoft.com/office/powerpoint/2010/main" xmlns="" val="8897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Yaratıcı ve yenilikçi fikirlere örnekler</a:t>
            </a:r>
            <a:endParaRPr lang="tr-TR" alt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Facebook</a:t>
            </a: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 (Mark </a:t>
            </a:r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Zuckerberg</a:t>
            </a: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Elon</a:t>
            </a: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Musk</a:t>
            </a:r>
            <a:endParaRPr lang="tr-TR" alt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Acun</a:t>
            </a:r>
          </a:p>
          <a:p>
            <a:pPr algn="just"/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Mc</a:t>
            </a: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Donalds</a:t>
            </a:r>
            <a:endParaRPr lang="tr-TR" alt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Uber</a:t>
            </a:r>
            <a:endParaRPr lang="tr-TR" alt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tr-TR" altLang="tr-TR" sz="2000" dirty="0" err="1" smtClean="0">
                <a:latin typeface="Times New Roman" pitchFamily="18" charset="0"/>
                <a:cs typeface="Times New Roman" pitchFamily="18" charset="0"/>
              </a:rPr>
              <a:t>Nescafe</a:t>
            </a:r>
            <a:r>
              <a:rPr lang="tr-TR" altLang="tr-TR" sz="2000" dirty="0" smtClean="0">
                <a:latin typeface="Times New Roman" pitchFamily="18" charset="0"/>
                <a:cs typeface="Times New Roman" pitchFamily="18" charset="0"/>
              </a:rPr>
              <a:t> (3 ü bir arada )</a:t>
            </a:r>
          </a:p>
          <a:p>
            <a:pPr algn="just"/>
            <a:endParaRPr lang="tr-TR" altLang="tr-TR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tr-TR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6" name="Picture 2" descr="C:\Users\Hande\Desktop\Yaratıcılık-Yenilikçilik\RESİMLER\Chat-Nedir-Nasıl-Yapılı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7513" y="5300663"/>
            <a:ext cx="2376487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charset="0"/>
              <a:buNone/>
            </a:pPr>
            <a:endParaRPr lang="tr-TR" altLang="tr-TR" b="1" dirty="0" smtClean="0">
              <a:latin typeface="Brush Script MT" pitchFamily="66" charset="0"/>
              <a:ea typeface="Batang" pitchFamily="18" charset="-127"/>
            </a:endParaRPr>
          </a:p>
          <a:p>
            <a:pPr algn="ctr">
              <a:buFont typeface="Arial" charset="0"/>
              <a:buNone/>
            </a:pPr>
            <a:endParaRPr lang="tr-TR" altLang="tr-TR" b="1" dirty="0" smtClean="0">
              <a:latin typeface="Brush Script MT" pitchFamily="66" charset="0"/>
              <a:ea typeface="Batang" pitchFamily="18" charset="-127"/>
            </a:endParaRPr>
          </a:p>
          <a:p>
            <a:pPr algn="ctr">
              <a:buFont typeface="Arial" charset="0"/>
              <a:buNone/>
            </a:pPr>
            <a:endParaRPr lang="tr-TR" altLang="tr-TR" b="1" dirty="0" smtClean="0">
              <a:latin typeface="Brush Script MT" pitchFamily="66" charset="0"/>
              <a:ea typeface="Batang" pitchFamily="18" charset="-127"/>
            </a:endParaRPr>
          </a:p>
          <a:p>
            <a:pPr algn="ctr">
              <a:buFont typeface="Arial" charset="0"/>
              <a:buNone/>
            </a:pPr>
            <a:endParaRPr lang="tr-TR" altLang="tr-TR" b="1" dirty="0" smtClean="0">
              <a:latin typeface="Brush Script MT" pitchFamily="66" charset="0"/>
              <a:ea typeface="Batang" pitchFamily="18" charset="-127"/>
            </a:endParaRPr>
          </a:p>
          <a:p>
            <a:pPr algn="ctr">
              <a:buFont typeface="Arial" charset="0"/>
              <a:buNone/>
            </a:pPr>
            <a:endParaRPr lang="tr-TR" altLang="tr-TR" b="1" dirty="0" smtClean="0">
              <a:latin typeface="Brush Script MT" pitchFamily="66" charset="0"/>
              <a:ea typeface="Batang" pitchFamily="18" charset="-127"/>
            </a:endParaRPr>
          </a:p>
          <a:p>
            <a:pPr algn="ctr">
              <a:buFont typeface="Arial" charset="0"/>
              <a:buNone/>
            </a:pPr>
            <a:r>
              <a:rPr lang="tr-TR" altLang="tr-TR" b="1" dirty="0" smtClean="0">
                <a:latin typeface="Brush Script MT" pitchFamily="66" charset="0"/>
                <a:ea typeface="Batang" pitchFamily="18" charset="-127"/>
              </a:rPr>
              <a:t>Bundan 20 yıl sonra yapmadığınız şeylerden dolayı yaptıklarınızdan daha fazla pişman olacaksınız.  Öyleyse demir alın ve güvenli limanlardan çıkın, rüzgarı arkanıza alın, hayal edin ve keşfedin.</a:t>
            </a:r>
          </a:p>
          <a:p>
            <a:pPr algn="r">
              <a:buFont typeface="Arial" charset="0"/>
              <a:buNone/>
            </a:pPr>
            <a:r>
              <a:rPr lang="tr-TR" altLang="tr-TR" b="1" dirty="0" smtClean="0">
                <a:latin typeface="Brush Script MT" pitchFamily="66" charset="0"/>
              </a:rPr>
              <a:t>M. Twain</a:t>
            </a:r>
          </a:p>
          <a:p>
            <a:endParaRPr lang="tr-TR" altLang="tr-TR" dirty="0" smtClean="0"/>
          </a:p>
        </p:txBody>
      </p:sp>
      <p:pic>
        <p:nvPicPr>
          <p:cNvPr id="51203" name="Picture 2" descr="C:\Users\Hande\Desktop\Yaratıcılık-Yenilikçilik\RESİMLER\hayall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8913"/>
            <a:ext cx="8572500" cy="345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Hiçbir şey yapılmadı, her şey yapılmak için sizi bekliyor…(en güzel resim yapılmadı, en iyi şirket kurulmadı…)</a:t>
            </a:r>
          </a:p>
          <a:p>
            <a:r>
              <a:rPr lang="tr-TR" dirty="0" smtClean="0"/>
              <a:t>Henry Ford: İster yapabileceğinizi ister yapamayacağınızı düşünün, haklısınız.</a:t>
            </a:r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5578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1068568" y="5661248"/>
            <a:ext cx="8075432" cy="56267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b="1" i="1" dirty="0" smtClean="0"/>
              <a:t>Dinlediğiniz için Teşekkür ederim..</a:t>
            </a:r>
            <a:endParaRPr lang="tr-TR" b="1" i="1" dirty="0"/>
          </a:p>
        </p:txBody>
      </p:sp>
      <p:pic>
        <p:nvPicPr>
          <p:cNvPr id="8" name="Resim Yer Tutucusu 7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755" b="16755"/>
          <a:stretch>
            <a:fillRect/>
          </a:stretch>
        </p:blipFill>
        <p:spPr>
          <a:xfrm>
            <a:off x="0" y="0"/>
            <a:ext cx="9144000" cy="479184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altLang="tr-TR" sz="1800" dirty="0" smtClean="0"/>
          </a:p>
          <a:p>
            <a:endParaRPr lang="tr-TR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tr-TR" altLang="tr-TR" sz="1800" dirty="0" smtClean="0"/>
          </a:p>
          <a:p>
            <a:r>
              <a:rPr lang="tr-TR" altLang="tr-TR" sz="1800" dirty="0" smtClean="0"/>
              <a:t>Gereksinimler (İhtiyaçlar) yaratıcılığı tetikler </a:t>
            </a:r>
          </a:p>
          <a:p>
            <a:pPr eaLnBrk="1" hangingPunct="1"/>
            <a:r>
              <a:rPr lang="tr-TR" altLang="tr-TR" sz="1800" dirty="0" smtClean="0"/>
              <a:t>Uyuşmaz </a:t>
            </a:r>
            <a:r>
              <a:rPr lang="tr-TR" altLang="tr-TR" sz="1800" dirty="0"/>
              <a:t>bilişsel unsurların ya da fikirlerin bir araya getirilmesi </a:t>
            </a:r>
          </a:p>
          <a:p>
            <a:pPr eaLnBrk="1" hangingPunct="1"/>
            <a:r>
              <a:rPr lang="tr-TR" altLang="tr-TR" sz="1800" dirty="0"/>
              <a:t>Karmaşık bir sistem olan beynin kendi kendine ortaya çıkan bir özelliği </a:t>
            </a:r>
          </a:p>
          <a:p>
            <a:endParaRPr lang="tr-TR" altLang="tr-TR" dirty="0" smtClean="0"/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066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Sadece doğuştan gelen bir yetenek değildir…</a:t>
            </a:r>
          </a:p>
          <a:p>
            <a:pPr marL="365760" indent="-256032" algn="just" fontAlgn="auto">
              <a:lnSpc>
                <a:spcPct val="15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Sadece bilim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adamı, sanatçılara veya mizaha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mahsus değildir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tr-TR" sz="2400" dirty="0" smtClean="0"/>
              <a:t>Yaratıcı düşünce sadece mantık yolundan hareketle bulunamaz</a:t>
            </a:r>
          </a:p>
          <a:p>
            <a:r>
              <a:rPr lang="tr-TR" sz="2400" dirty="0" smtClean="0"/>
              <a:t>Sadece olağandışı koşullarda ortaya çıkmaz</a:t>
            </a:r>
          </a:p>
          <a:p>
            <a:r>
              <a:rPr lang="tr-TR" sz="2400" dirty="0" smtClean="0"/>
              <a:t>Şans eseri veya rastlantısal ortaya çıkmaz (Birikimler sonucu ortaya çıkar)</a:t>
            </a:r>
          </a:p>
          <a:p>
            <a:r>
              <a:rPr lang="tr-TR" sz="2400" dirty="0" smtClean="0"/>
              <a:t>Hayalcilik ve uçuk-kaçıklık değildir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4569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0"/>
            <a:ext cx="8297215" cy="13843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tr-TR" altLang="tr-TR" sz="2000" b="1" dirty="0" smtClean="0"/>
              <a:t>YARATMAK KOLAY BİR ŞEY MİDİR ?</a:t>
            </a:r>
            <a:br>
              <a:rPr lang="tr-TR" altLang="tr-TR" sz="2000" b="1" dirty="0" smtClean="0"/>
            </a:br>
            <a:endParaRPr lang="tr-TR" altLang="tr-TR" sz="20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27584" y="764704"/>
            <a:ext cx="65151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 algn="l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 algn="l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 algn="l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 algn="l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tr-TR" altLang="tr-TR" sz="2000" b="1" dirty="0" smtClean="0">
                <a:solidFill>
                  <a:schemeClr val="tx1"/>
                </a:solidFill>
              </a:rPr>
              <a:t>Bu Sorunun Cevabı, Yaratıcılıktan Ne Anladığınıza Bağlı ….</a:t>
            </a:r>
            <a:br>
              <a:rPr lang="tr-TR" altLang="tr-TR" sz="2000" b="1" dirty="0" smtClean="0">
                <a:solidFill>
                  <a:schemeClr val="tx1"/>
                </a:solidFill>
              </a:rPr>
            </a:br>
            <a:endParaRPr lang="tr-TR" altLang="tr-TR" sz="20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7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859600526"/>
              </p:ext>
            </p:extLst>
          </p:nvPr>
        </p:nvGraphicFramePr>
        <p:xfrm>
          <a:off x="395536" y="1844825"/>
          <a:ext cx="8369659" cy="273630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29578"/>
                <a:gridCol w="3596633"/>
                <a:gridCol w="2943448"/>
              </a:tblGrid>
              <a:tr h="90819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Seviye</a:t>
                      </a:r>
                      <a:endParaRPr kumimoji="0" lang="en-US" alt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Yaratıcılık</a:t>
                      </a:r>
                      <a:r>
                        <a:rPr kumimoji="0" lang="en-US" altLang="tr-TR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Derecesi</a:t>
                      </a:r>
                      <a:endParaRPr kumimoji="0" lang="en-US" alt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Bütün</a:t>
                      </a:r>
                      <a:r>
                        <a:rPr kumimoji="0" lang="en-US" altLang="tr-TR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Çözümler</a:t>
                      </a:r>
                      <a:endParaRPr kumimoji="0" lang="en-US" altLang="tr-TR" sz="120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İçindeki</a:t>
                      </a:r>
                      <a:r>
                        <a:rPr kumimoji="0" lang="en-US" altLang="tr-TR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% </a:t>
                      </a: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Değeri</a:t>
                      </a:r>
                      <a:endParaRPr kumimoji="0" lang="en-US" alt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</a:tr>
              <a:tr h="3656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Bilinen</a:t>
                      </a:r>
                      <a:r>
                        <a:rPr kumimoji="0" lang="en-US" altLang="tr-TR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kumimoji="0" lang="en-US" altLang="tr-TR" sz="120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Çözüm</a:t>
                      </a:r>
                      <a:endParaRPr kumimoji="0" lang="en-US" alt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% 32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</a:tr>
              <a:tr h="3656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Küçük Yenilikler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% 45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</a:tr>
              <a:tr h="3656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Büyük Yenilikler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% 18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</a:tr>
              <a:tr h="3656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Yeni Kavram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% 4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</a:tr>
              <a:tr h="365622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Buluş</a:t>
                      </a:r>
                      <a:endParaRPr kumimoji="0" lang="en-US" altLang="tr-TR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20000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buFont typeface="Tahoma" panose="020B0604030504040204" pitchFamily="34" charset="0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2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% 1</a:t>
                      </a:r>
                      <a:endParaRPr kumimoji="0" lang="en-US" altLang="tr-T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2202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İçerik Yer Tutucusu 7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27587"/>
          </a:xfrm>
        </p:spPr>
        <p:txBody>
          <a:bodyPr>
            <a:normAutofit fontScale="85000" lnSpcReduction="20000"/>
          </a:bodyPr>
          <a:lstStyle/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Hayal gücü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Olumlu anlamda heyecan duyma ve duygusal zeka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Bağımsızlık-tek başına da olabilme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Çaba-ısrar (deneme)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Oyun ve eğlence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Doğal olma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Önyargılı olmama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Merak ve Farklı düşünme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Değişik düşünme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Girişimci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Güçlü sezgi </a:t>
            </a:r>
          </a:p>
        </p:txBody>
      </p:sp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tr-T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Yaratıcı Bireylerin Özellikleri</a:t>
            </a:r>
          </a:p>
        </p:txBody>
      </p:sp>
      <p:pic>
        <p:nvPicPr>
          <p:cNvPr id="14340" name="Resi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89688" y="4786313"/>
            <a:ext cx="2743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alabilme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Özgünlük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Olumlu benlik algısı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Sıra dışı bağlantılar kurmak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Sorgulayan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Empati kurabilir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Odaklanabilir 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Bütün ve parça arasında farkı görebilme</a:t>
            </a:r>
          </a:p>
          <a:p>
            <a:pPr marL="109728" indent="0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Sentez yapabilme</a:t>
            </a:r>
          </a:p>
          <a:p>
            <a:endParaRPr lang="tr-TR" sz="2000" dirty="0"/>
          </a:p>
        </p:txBody>
      </p:sp>
      <p:sp>
        <p:nvSpPr>
          <p:cNvPr id="3" name="2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4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Yaratıcı Bireylerin Özellikleri (devamı)</a:t>
            </a:r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Wingdings" pitchFamily="2" charset="2"/>
              <a:buNone/>
            </a:pPr>
            <a:r>
              <a:rPr lang="tr-TR" altLang="tr-TR" sz="2400" dirty="0"/>
              <a:t>a)Duygusal engeller</a:t>
            </a:r>
            <a:r>
              <a:rPr lang="tr-TR" altLang="tr-TR" sz="2400" dirty="0" smtClean="0"/>
              <a:t>: Utangaçlık</a:t>
            </a:r>
            <a:r>
              <a:rPr lang="tr-TR" altLang="tr-TR" sz="2400" dirty="0"/>
              <a:t>, aptal yerine koyulma korkusu, yanlış yapma korkusu, </a:t>
            </a:r>
            <a:r>
              <a:rPr lang="tr-TR" altLang="tr-TR" sz="2400" dirty="0" smtClean="0"/>
              <a:t>belirsizliklere </a:t>
            </a:r>
            <a:r>
              <a:rPr lang="tr-TR" altLang="tr-TR" sz="2400" dirty="0"/>
              <a:t>karşı hoşgörü yetersizliği ve aşırı özeleştiri bu gruba girer. </a:t>
            </a:r>
          </a:p>
          <a:p>
            <a:pPr marL="457200" indent="-457200" eaLnBrk="1" hangingPunct="1">
              <a:buFont typeface="Wingdings" pitchFamily="2" charset="2"/>
              <a:buAutoNum type="alphaLcParenR"/>
            </a:pPr>
            <a:endParaRPr lang="tr-TR" altLang="tr-TR" sz="2400" dirty="0"/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tr-TR" altLang="tr-TR" sz="2400" dirty="0"/>
              <a:t>b) Kültürel engeller</a:t>
            </a:r>
            <a:r>
              <a:rPr lang="tr-TR" altLang="tr-TR" sz="2400" dirty="0" smtClean="0"/>
              <a:t>: Toplumsal </a:t>
            </a:r>
            <a:r>
              <a:rPr lang="tr-TR" altLang="tr-TR" sz="2400" dirty="0"/>
              <a:t>değerler bir kültürden diğerine değişmektedir. Bazıları yaratıcılığı desteklediği gibi bazıları da engellemektedir. Hayal etmenin boşa harcanan zaman olarak kabul </a:t>
            </a:r>
            <a:r>
              <a:rPr lang="tr-TR" altLang="tr-TR" sz="2400" dirty="0" smtClean="0"/>
              <a:t>edilmesi, Oyun </a:t>
            </a:r>
            <a:r>
              <a:rPr lang="tr-TR" altLang="tr-TR" sz="2400" dirty="0" smtClean="0"/>
              <a:t>ve eğlencenin </a:t>
            </a:r>
            <a:r>
              <a:rPr lang="tr-TR" altLang="tr-TR" sz="2400" dirty="0"/>
              <a:t>sadece çocuklar için olduğunun düşünülmesi, </a:t>
            </a:r>
            <a:r>
              <a:rPr lang="tr-TR" altLang="tr-TR" sz="2400" dirty="0" smtClean="0"/>
              <a:t>vs...  </a:t>
            </a:r>
            <a:r>
              <a:rPr lang="tr-TR" altLang="tr-TR" dirty="0"/>
              <a:t/>
            </a:r>
            <a:br>
              <a:rPr lang="tr-TR" altLang="tr-TR" dirty="0"/>
            </a:br>
            <a:r>
              <a:rPr lang="tr-TR" altLang="tr-TR" dirty="0"/>
              <a:t/>
            </a:r>
            <a:br>
              <a:rPr lang="tr-TR" altLang="tr-TR" dirty="0"/>
            </a:br>
            <a:endParaRPr lang="tr-TR" alt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YARATICILIĞI ETKİLEYEN FAKTÖRLER</a:t>
            </a:r>
          </a:p>
        </p:txBody>
      </p:sp>
    </p:spTree>
    <p:extLst>
      <p:ext uri="{BB962C8B-B14F-4D97-AF65-F5344CB8AC3E}">
        <p14:creationId xmlns:p14="http://schemas.microsoft.com/office/powerpoint/2010/main" xmlns="" val="39916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altLang="tr-TR" dirty="0" smtClean="0"/>
              <a:t>c)Öğrenilen </a:t>
            </a:r>
            <a:r>
              <a:rPr lang="tr-TR" altLang="tr-TR" dirty="0"/>
              <a:t>engeller</a:t>
            </a:r>
            <a:r>
              <a:rPr lang="tr-TR" altLang="tr-TR" dirty="0" smtClean="0"/>
              <a:t>: Eşyaların </a:t>
            </a:r>
            <a:r>
              <a:rPr lang="tr-TR" altLang="tr-TR" dirty="0"/>
              <a:t>kullanımı (fonksiyonel kalıplaşma), anlamların verilmesi, ihtimallerin beklenilmesi ve kutsallaşmış tabularla ilgili gelenek engellerini kapsamaktadır. 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buFont typeface="Wingdings" pitchFamily="2" charset="2"/>
              <a:buNone/>
            </a:pPr>
            <a:r>
              <a:rPr lang="tr-TR" altLang="tr-TR" dirty="0"/>
              <a:t>d) Algılama </a:t>
            </a:r>
            <a:r>
              <a:rPr lang="tr-TR" altLang="tr-TR" dirty="0" smtClean="0"/>
              <a:t>engelleri:Adetler, gelenekler, </a:t>
            </a:r>
            <a:r>
              <a:rPr lang="tr-TR" altLang="tr-TR" dirty="0"/>
              <a:t>problemlerin önemli olan ögelerini tanımada başarısızlığa yol açabilir. </a:t>
            </a:r>
            <a:br>
              <a:rPr lang="tr-TR" altLang="tr-TR" dirty="0"/>
            </a:br>
            <a:r>
              <a:rPr lang="tr-TR" altLang="tr-TR" dirty="0"/>
              <a:t/>
            </a:r>
            <a:br>
              <a:rPr lang="tr-TR" altLang="tr-TR" dirty="0"/>
            </a:br>
            <a:endParaRPr lang="tr-TR" altLang="tr-TR" dirty="0"/>
          </a:p>
          <a:p>
            <a:endParaRPr lang="tr-TR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63944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labalık">
  <a:themeElements>
    <a:clrScheme name="Kalabalık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Kalabalı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Kalabalı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labalık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Kalabalık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Kalabalık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Kalabalık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1520</TotalTime>
  <Words>1012</Words>
  <Application>Microsoft Office PowerPoint</Application>
  <PresentationFormat>Ekran Gösterisi (4:3)</PresentationFormat>
  <Paragraphs>178</Paragraphs>
  <Slides>25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Kalabalık</vt:lpstr>
      <vt:lpstr>YARATICILIK  </vt:lpstr>
      <vt:lpstr>Yaratıcılık:</vt:lpstr>
      <vt:lpstr>Slayt 3</vt:lpstr>
      <vt:lpstr>Slayt 4</vt:lpstr>
      <vt:lpstr>Slayt 5</vt:lpstr>
      <vt:lpstr>Yaratıcı Bireylerin Özellikleri</vt:lpstr>
      <vt:lpstr>Yaratıcı Bireylerin Özellikleri (devamı)</vt:lpstr>
      <vt:lpstr>YARATICILIĞI ETKİLEYEN FAKTÖRLER</vt:lpstr>
      <vt:lpstr>Slayt 9</vt:lpstr>
      <vt:lpstr>Slayt 10</vt:lpstr>
      <vt:lpstr>Slayt 11</vt:lpstr>
      <vt:lpstr>Slayt 12</vt:lpstr>
      <vt:lpstr>Yaratıcılığın Önemi-özellikle örgütler açısından</vt:lpstr>
      <vt:lpstr>Yaratıcılık Süreci</vt:lpstr>
      <vt:lpstr>Yaratıcılık Teknikleri</vt:lpstr>
      <vt:lpstr>Beyin Fırtınası</vt:lpstr>
      <vt:lpstr>Örgütsel Yaratıcılık</vt:lpstr>
      <vt:lpstr>Slayt 18</vt:lpstr>
      <vt:lpstr>Yaratıcılıkla İlgili Yapılmış bazı ilginç Çalışmalar:</vt:lpstr>
      <vt:lpstr>Yenilik ve Yaratıcılık Farkı</vt:lpstr>
      <vt:lpstr>Slayt 21</vt:lpstr>
      <vt:lpstr>Slayt 22</vt:lpstr>
      <vt:lpstr>Slayt 23</vt:lpstr>
      <vt:lpstr>Slayt 24</vt:lpstr>
      <vt:lpstr>Dinlediğiniz için Teşekkür ederim..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YARATICILIK VE YENİLİKÇİLİK</dc:title>
  <dc:creator>derya.gul</dc:creator>
  <cp:lastModifiedBy>oem</cp:lastModifiedBy>
  <cp:revision>132</cp:revision>
  <dcterms:created xsi:type="dcterms:W3CDTF">2015-10-19T07:57:53Z</dcterms:created>
  <dcterms:modified xsi:type="dcterms:W3CDTF">2020-02-25T08:18:59Z</dcterms:modified>
</cp:coreProperties>
</file>