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4" r:id="rId1"/>
  </p:sldMasterIdLst>
  <p:notesMasterIdLst>
    <p:notesMasterId r:id="rId51"/>
  </p:notesMasterIdLst>
  <p:sldIdLst>
    <p:sldId id="256" r:id="rId2"/>
    <p:sldId id="298" r:id="rId3"/>
    <p:sldId id="299" r:id="rId4"/>
    <p:sldId id="257" r:id="rId5"/>
    <p:sldId id="288" r:id="rId6"/>
    <p:sldId id="273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7" r:id="rId15"/>
    <p:sldId id="308" r:id="rId16"/>
    <p:sldId id="275" r:id="rId17"/>
    <p:sldId id="297" r:id="rId18"/>
    <p:sldId id="274" r:id="rId19"/>
    <p:sldId id="289" r:id="rId20"/>
    <p:sldId id="290" r:id="rId21"/>
    <p:sldId id="291" r:id="rId22"/>
    <p:sldId id="267" r:id="rId23"/>
    <p:sldId id="287" r:id="rId24"/>
    <p:sldId id="258" r:id="rId25"/>
    <p:sldId id="263" r:id="rId26"/>
    <p:sldId id="292" r:id="rId27"/>
    <p:sldId id="295" r:id="rId28"/>
    <p:sldId id="293" r:id="rId29"/>
    <p:sldId id="294" r:id="rId30"/>
    <p:sldId id="270" r:id="rId31"/>
    <p:sldId id="259" r:id="rId32"/>
    <p:sldId id="277" r:id="rId33"/>
    <p:sldId id="272" r:id="rId34"/>
    <p:sldId id="281" r:id="rId35"/>
    <p:sldId id="264" r:id="rId36"/>
    <p:sldId id="282" r:id="rId37"/>
    <p:sldId id="283" r:id="rId38"/>
    <p:sldId id="284" r:id="rId39"/>
    <p:sldId id="285" r:id="rId40"/>
    <p:sldId id="278" r:id="rId41"/>
    <p:sldId id="276" r:id="rId42"/>
    <p:sldId id="296" r:id="rId43"/>
    <p:sldId id="260" r:id="rId44"/>
    <p:sldId id="266" r:id="rId45"/>
    <p:sldId id="286" r:id="rId46"/>
    <p:sldId id="310" r:id="rId47"/>
    <p:sldId id="311" r:id="rId48"/>
    <p:sldId id="312" r:id="rId49"/>
    <p:sldId id="313" r:id="rId50"/>
  </p:sldIdLst>
  <p:sldSz cx="9144000" cy="6858000" type="screen4x3"/>
  <p:notesSz cx="6858000" cy="9144000"/>
  <p:defaultTextStyle>
    <a:defPPr>
      <a:defRPr lang="tr-T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FAAFF"/>
    <a:srgbClr val="4F79FF"/>
    <a:srgbClr val="000066"/>
    <a:srgbClr val="EF07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74" autoAdjust="0"/>
  </p:normalViewPr>
  <p:slideViewPr>
    <p:cSldViewPr>
      <p:cViewPr varScale="1">
        <p:scale>
          <a:sx n="99" d="100"/>
          <a:sy n="99" d="100"/>
        </p:scale>
        <p:origin x="1944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1135E855-26DF-7925-6755-3A63FCBA1259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77225F25-0A9A-38BA-C2CD-7BD6985C36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53252" name="Rectangle 4">
            <a:extLst>
              <a:ext uri="{FF2B5EF4-FFF2-40B4-BE49-F238E27FC236}">
                <a16:creationId xmlns:a16="http://schemas.microsoft.com/office/drawing/2014/main" id="{FCCC7576-BB31-B2E7-A39B-FCA6F0AE0BB8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8FA52170-8A16-AF30-3DD3-95D5A7A5011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r-TR" altLang="tr-TR" noProof="0"/>
              <a:t>Asıl metin stillerini düzenlemek için tıklatın</a:t>
            </a:r>
          </a:p>
          <a:p>
            <a:pPr lvl="1"/>
            <a:r>
              <a:rPr lang="tr-TR" altLang="tr-TR" noProof="0"/>
              <a:t>İkinci düzey</a:t>
            </a:r>
          </a:p>
          <a:p>
            <a:pPr lvl="2"/>
            <a:r>
              <a:rPr lang="tr-TR" altLang="tr-TR" noProof="0"/>
              <a:t>Üçüncü düzey</a:t>
            </a:r>
          </a:p>
          <a:p>
            <a:pPr lvl="3"/>
            <a:r>
              <a:rPr lang="tr-TR" altLang="tr-TR" noProof="0"/>
              <a:t>Dördüncü düzey</a:t>
            </a:r>
          </a:p>
          <a:p>
            <a:pPr lvl="4"/>
            <a:r>
              <a:rPr lang="tr-TR" altLang="tr-TR" noProof="0"/>
              <a:t>Beşinci düzey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AB9485A4-3CFC-CA16-1D4C-3B2EF35E4A9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tr-TR" altLang="tr-TR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999D5D26-A829-4A88-F990-42966D763F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C268C301-7014-4883-B4BC-DA75CEEC19E1}" type="slidenum">
              <a:rPr lang="tr-TR" altLang="tr-TR"/>
              <a:pPr/>
              <a:t>‹#›</a:t>
            </a:fld>
            <a:endParaRPr lang="tr-TR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>
            <a:extLst>
              <a:ext uri="{FF2B5EF4-FFF2-40B4-BE49-F238E27FC236}">
                <a16:creationId xmlns:a16="http://schemas.microsoft.com/office/drawing/2014/main" id="{F69EDB92-2A72-E940-7094-FD841CA4F8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69C60C6-8BE4-4C1B-BD68-BB3242865C07}" type="slidenum">
              <a:rPr lang="tr-TR" altLang="tr-TR" sz="1200">
                <a:latin typeface="Arial" panose="020B0604020202020204" pitchFamily="34" charset="0"/>
              </a:rPr>
              <a:pPr/>
              <a:t>4</a:t>
            </a:fld>
            <a:endParaRPr lang="tr-TR" altLang="tr-TR" sz="1200">
              <a:latin typeface="Arial" panose="020B0604020202020204" pitchFamily="34" charset="0"/>
            </a:endParaRPr>
          </a:p>
        </p:txBody>
      </p:sp>
      <p:sp>
        <p:nvSpPr>
          <p:cNvPr id="54275" name="Rectangle 2">
            <a:extLst>
              <a:ext uri="{FF2B5EF4-FFF2-40B4-BE49-F238E27FC236}">
                <a16:creationId xmlns:a16="http://schemas.microsoft.com/office/drawing/2014/main" id="{29FD5D34-4E60-E257-6BF9-42415D334FB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>
            <a:extLst>
              <a:ext uri="{FF2B5EF4-FFF2-40B4-BE49-F238E27FC236}">
                <a16:creationId xmlns:a16="http://schemas.microsoft.com/office/drawing/2014/main" id="{AC16BE13-C53F-79B1-0FD3-77EB864E0C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tr-TR" altLang="tr-T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>
            <a:extLst>
              <a:ext uri="{FF2B5EF4-FFF2-40B4-BE49-F238E27FC236}">
                <a16:creationId xmlns:a16="http://schemas.microsoft.com/office/drawing/2014/main" id="{D28EC162-EAFE-89D1-6D18-91FB7EA048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C9C1BE7-466B-4CA1-969A-EEE5334F2A28}" type="slidenum">
              <a:rPr lang="tr-TR" altLang="tr-TR" sz="1200">
                <a:latin typeface="Arial" panose="020B0604020202020204" pitchFamily="34" charset="0"/>
              </a:rPr>
              <a:pPr/>
              <a:t>16</a:t>
            </a:fld>
            <a:endParaRPr lang="tr-TR" altLang="tr-TR" sz="1200">
              <a:latin typeface="Arial" panose="020B0604020202020204" pitchFamily="34" charset="0"/>
            </a:endParaRPr>
          </a:p>
        </p:txBody>
      </p:sp>
      <p:sp>
        <p:nvSpPr>
          <p:cNvPr id="55299" name="Rectangle 2">
            <a:extLst>
              <a:ext uri="{FF2B5EF4-FFF2-40B4-BE49-F238E27FC236}">
                <a16:creationId xmlns:a16="http://schemas.microsoft.com/office/drawing/2014/main" id="{25F9B6FF-2D4F-620C-22E2-7592877278B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>
            <a:extLst>
              <a:ext uri="{FF2B5EF4-FFF2-40B4-BE49-F238E27FC236}">
                <a16:creationId xmlns:a16="http://schemas.microsoft.com/office/drawing/2014/main" id="{FBC0FDD3-9C84-627F-7914-668D0DB4247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tr-TR" altLang="tr-TR"/>
              <a:t>1.Süreçler tanımlanmalı, girdileri, çıktıları, süreç aşamaları, süreç müşterileri ve şartları ve sınırları belirlenmelidir.</a:t>
            </a:r>
          </a:p>
          <a:p>
            <a:pPr eaLnBrk="1" hangingPunct="1"/>
            <a:r>
              <a:rPr lang="tr-TR" altLang="tr-TR"/>
              <a:t>2. Süreçler tanımlanırken başlangıç ve bitiş sınırları tanımlanmalıdır.</a:t>
            </a:r>
          </a:p>
          <a:p>
            <a:pPr eaLnBrk="1" hangingPunct="1"/>
            <a:r>
              <a:rPr lang="tr-TR" altLang="tr-TR"/>
              <a:t>3. Departmanlar arası engeller ve kopukluklar süreç performansını olumsuz yönde etkileyebilir. Bu olumsuzluğun ortaya çıkmasını engellemek amacıyla bütün sürecin sorumluluğu bir yöneticiye verilmelidir.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tr-TR" noProof="0"/>
              <a:t>Asıl başlık stili için tıklatın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altLang="tr-TR" noProof="0"/>
              <a:t>Asıl alt başlık stilini düzenlemek için tıklatın</a:t>
            </a:r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05369F98-612D-A5D2-4C28-50807236DE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1219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1DD5353-E470-EF9E-C7FA-0D815CD229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31392F4-6260-B13B-5194-8078311F71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019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E2BC757-2291-4404-BC88-CD4B1995D68A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18666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1B7A6F-53CE-CA84-973F-7685F1F1C6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8698DB9-B7E2-BFD3-6AC5-0B5F7D09E49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7E416-152C-6B48-69FC-30CF32E23E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900F6B-D1C6-4666-898B-58D3099232E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41893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6743700" y="76200"/>
            <a:ext cx="1866900" cy="5791200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1143000" y="76200"/>
            <a:ext cx="5448300" cy="57912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31E92EB-5EEE-FEE7-425D-FB7845B503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6A2BCA-4D48-8507-F46A-290180EA395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EB2C503-747A-5F76-6828-E40E1C3752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501646-CA3A-4508-A536-8C0166F3B36B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6033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FA25C5B-31FB-06C4-4440-F4FAE9E0E4C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8EAF5D-ADDB-B89B-C9F1-9FFF2465526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E7E93F9-C096-602A-D364-012C5C1721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45921B-9C58-43CB-ABC5-E78A338CAD0E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18315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590DD11-5EB5-6F02-FFF0-2B679599F3D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5A96B6-831B-2387-1349-02D65D8D05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8264321-4498-749B-1372-E6BA7D107B0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441919-A2CA-48BD-AB7A-67D499BCB2B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5667662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1143000" y="1524000"/>
            <a:ext cx="3505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800600" y="1524000"/>
            <a:ext cx="35052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BF728AC-C3A0-ADB0-7DC3-ABD6FC7417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9D298B-E576-7A76-2EF7-06EBDE07B50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8CA2F3-A493-DDA6-9625-3D16CCF9845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D5127B-8EFB-4697-944E-885BB499E583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862279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8E9D0127-A1F9-3472-4F0E-BD2CED1C2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F7EF4E1A-4D5E-49C1-2839-360F2ED4ACC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5CBC461-2506-5944-E2A6-A3F8A00E9AE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0C2055-BDED-4A8B-BFF0-C73D808378A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917921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10CBC-AF97-2F79-9F16-24B9D2D3AD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1EC391C-5500-A5DE-4757-8B664CF4B19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964EBE4-6241-E35D-390D-245A369D12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FA891F1-FF02-4CC2-BC32-3E5E4FB23909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359052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A2C1730C-6279-D28B-CE47-9C3EA34131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2650041-7A65-F8F4-47B2-CE48AC97DDB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B25AAEF-FFEA-1434-FE34-E93AE44B72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D812FA-4B59-4BD9-B4C3-9175F18D1A02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2249507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495011-6F56-DBBF-9265-B3B4661785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93D6154-1960-01B2-C085-F6A888E345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32FAB6-D2FE-2660-A66B-074F00B220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2B0AB-117F-4134-86EF-02B39DCC7188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563895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r-TR" noProof="0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9F880-0893-6DEE-9175-885258744F7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6046AC-DE47-B9BB-A5B7-0A7805F6C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5EC30A-19CD-387A-607A-8235C208F72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B93CBC8-AD0F-488A-8D7F-5EADB864FFDD}" type="slidenum">
              <a:rPr lang="en-US" altLang="tr-TR"/>
              <a:pPr/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332596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2F67C7A-A2C5-2A33-413F-4077DECECC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600200" y="76200"/>
            <a:ext cx="70104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Asıl başlık stili için tıklatın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32FACD8-6A77-F86D-C81A-E1700A13A9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43000" y="1524000"/>
            <a:ext cx="7162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tr-TR"/>
              <a:t>Asıl metin stillerini düzenlemek için tıklatın</a:t>
            </a:r>
          </a:p>
          <a:p>
            <a:pPr lvl="1"/>
            <a:r>
              <a:rPr lang="en-US" altLang="tr-TR"/>
              <a:t>İkinci düzey</a:t>
            </a:r>
          </a:p>
          <a:p>
            <a:pPr lvl="2"/>
            <a:r>
              <a:rPr lang="en-US" altLang="tr-TR"/>
              <a:t>Üçüncü düzey</a:t>
            </a:r>
          </a:p>
          <a:p>
            <a:pPr lvl="3"/>
            <a:r>
              <a:rPr lang="en-US" altLang="tr-TR"/>
              <a:t>Dördüncü düzey</a:t>
            </a:r>
          </a:p>
          <a:p>
            <a:pPr lvl="4"/>
            <a:r>
              <a:rPr lang="en-US" altLang="tr-TR"/>
              <a:t>Beşinci düzey</a:t>
            </a:r>
          </a:p>
        </p:txBody>
      </p:sp>
      <p:sp>
        <p:nvSpPr>
          <p:cNvPr id="82948" name="Rectangle 4">
            <a:extLst>
              <a:ext uri="{FF2B5EF4-FFF2-40B4-BE49-F238E27FC236}">
                <a16:creationId xmlns:a16="http://schemas.microsoft.com/office/drawing/2014/main" id="{CCE423B7-8628-7650-2922-BAFA7E539BE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43000" y="60960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tr-TR" altLang="tr-TR"/>
              <a:t>02.09.2004</a:t>
            </a:r>
            <a:endParaRPr lang="en-US" altLang="tr-TR"/>
          </a:p>
        </p:txBody>
      </p:sp>
      <p:sp>
        <p:nvSpPr>
          <p:cNvPr id="82949" name="Rectangle 5">
            <a:extLst>
              <a:ext uri="{FF2B5EF4-FFF2-40B4-BE49-F238E27FC236}">
                <a16:creationId xmlns:a16="http://schemas.microsoft.com/office/drawing/2014/main" id="{C8D93CF5-B220-96E7-C617-3D784987F16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0960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altLang="tr-TR"/>
              <a:t>Mert Topoyan</a:t>
            </a:r>
          </a:p>
        </p:txBody>
      </p:sp>
      <p:sp>
        <p:nvSpPr>
          <p:cNvPr id="82950" name="Rectangle 6">
            <a:extLst>
              <a:ext uri="{FF2B5EF4-FFF2-40B4-BE49-F238E27FC236}">
                <a16:creationId xmlns:a16="http://schemas.microsoft.com/office/drawing/2014/main" id="{0D434461-897F-ADD7-40F6-D1F4227064E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00800" y="60960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2273624-BE3D-4D39-ABF1-8855A125C07F}" type="slidenum">
              <a:rPr lang="en-US" altLang="tr-TR"/>
              <a:pPr/>
              <a:t>‹#›</a:t>
            </a:fld>
            <a:endParaRPr lang="en-US" altLang="tr-T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3">
            <a:extLst>
              <a:ext uri="{FF2B5EF4-FFF2-40B4-BE49-F238E27FC236}">
                <a16:creationId xmlns:a16="http://schemas.microsoft.com/office/drawing/2014/main" id="{8DF0C9EB-CE8B-E215-5AD9-6920BEA5E6A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tr-TR" altLang="tr-TR">
              <a:solidFill>
                <a:srgbClr val="000066"/>
              </a:solidFill>
            </a:endParaRPr>
          </a:p>
        </p:txBody>
      </p:sp>
      <p:sp>
        <p:nvSpPr>
          <p:cNvPr id="3075" name="WordArt 5">
            <a:extLst>
              <a:ext uri="{FF2B5EF4-FFF2-40B4-BE49-F238E27FC236}">
                <a16:creationId xmlns:a16="http://schemas.microsoft.com/office/drawing/2014/main" id="{3F11C696-A891-ACBE-EB9F-24239ED9A670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539750" y="1484313"/>
            <a:ext cx="6480175" cy="28860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100000"/>
              </a:avLst>
            </a:prstTxWarp>
            <a:scene3d>
              <a:camera prst="legacyPerspectiveFront">
                <a:rot lat="20519995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tr-TR" sz="3600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Süreç Yönetimi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A1541AEE-2854-D156-43CF-95FE1633B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5157788"/>
            <a:ext cx="6048375" cy="100488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tr-TR" alt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Doç.Dr. Özlem İpekgil Doğan</a:t>
            </a:r>
          </a:p>
          <a:p>
            <a:pPr>
              <a:spcBef>
                <a:spcPct val="50000"/>
              </a:spcBef>
              <a:defRPr/>
            </a:pPr>
            <a:r>
              <a:rPr lang="tr-TR" altLang="tr-TR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</a:rPr>
              <a:t>Araş Gör. Mert Topoyan</a:t>
            </a:r>
          </a:p>
        </p:txBody>
      </p:sp>
      <p:sp>
        <p:nvSpPr>
          <p:cNvPr id="3077" name="Rectangle 7">
            <a:extLst>
              <a:ext uri="{FF2B5EF4-FFF2-40B4-BE49-F238E27FC236}">
                <a16:creationId xmlns:a16="http://schemas.microsoft.com/office/drawing/2014/main" id="{822F47D9-008B-090D-CDFF-2B37BCC70B3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endParaRPr lang="tr-TR" altLang="tr-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D7BD477F-08C4-41A5-4A35-A737556B75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Tanımlanabilirlik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69794B41-47E8-960C-99CB-BBBFDD5D7E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800">
                <a:solidFill>
                  <a:srgbClr val="000066"/>
                </a:solidFill>
              </a:rPr>
              <a:t>Tedarikçiler,</a:t>
            </a:r>
          </a:p>
          <a:p>
            <a:pPr>
              <a:lnSpc>
                <a:spcPct val="90000"/>
              </a:lnSpc>
            </a:pPr>
            <a:r>
              <a:rPr lang="tr-TR" altLang="tr-TR" sz="2800">
                <a:solidFill>
                  <a:srgbClr val="000066"/>
                </a:solidFill>
              </a:rPr>
              <a:t>Girdiler,</a:t>
            </a:r>
          </a:p>
          <a:p>
            <a:pPr>
              <a:lnSpc>
                <a:spcPct val="90000"/>
              </a:lnSpc>
            </a:pPr>
            <a:r>
              <a:rPr lang="tr-TR" altLang="tr-TR" sz="2800">
                <a:solidFill>
                  <a:srgbClr val="000066"/>
                </a:solidFill>
              </a:rPr>
              <a:t>Çıktılar (ürün/hizmet),</a:t>
            </a:r>
          </a:p>
          <a:p>
            <a:pPr>
              <a:lnSpc>
                <a:spcPct val="90000"/>
              </a:lnSpc>
            </a:pPr>
            <a:r>
              <a:rPr lang="tr-TR" altLang="tr-TR" sz="2800">
                <a:solidFill>
                  <a:srgbClr val="000066"/>
                </a:solidFill>
              </a:rPr>
              <a:t>Müşteriler,</a:t>
            </a:r>
          </a:p>
          <a:p>
            <a:pPr>
              <a:lnSpc>
                <a:spcPct val="90000"/>
              </a:lnSpc>
            </a:pPr>
            <a:r>
              <a:rPr lang="tr-TR" altLang="tr-TR" sz="2800">
                <a:solidFill>
                  <a:srgbClr val="000066"/>
                </a:solidFill>
              </a:rPr>
              <a:t>Müşteri istekleri (müşteri beklenti ve ihtiyaçları),</a:t>
            </a:r>
          </a:p>
          <a:p>
            <a:pPr>
              <a:lnSpc>
                <a:spcPct val="90000"/>
              </a:lnSpc>
            </a:pPr>
            <a:r>
              <a:rPr lang="tr-TR" altLang="tr-TR" sz="2800">
                <a:solidFill>
                  <a:srgbClr val="000066"/>
                </a:solidFill>
              </a:rPr>
              <a:t>Sürecin sesi (sürecin performans ölçümü),</a:t>
            </a:r>
          </a:p>
          <a:p>
            <a:pPr>
              <a:lnSpc>
                <a:spcPct val="90000"/>
              </a:lnSpc>
            </a:pPr>
            <a:r>
              <a:rPr lang="tr-TR" altLang="tr-TR" sz="2800">
                <a:solidFill>
                  <a:srgbClr val="000066"/>
                </a:solidFill>
              </a:rPr>
              <a:t>Süreci oluşturan faaliyetler belgelenebilir ve tanımlanabilir olmalıdır.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97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97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97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97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97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972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97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/>
      <p:bldP spid="9728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>
            <a:extLst>
              <a:ext uri="{FF2B5EF4-FFF2-40B4-BE49-F238E27FC236}">
                <a16:creationId xmlns:a16="http://schemas.microsoft.com/office/drawing/2014/main" id="{D94CFFB9-D27E-46F0-FF04-279E688138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Yinelenebilirlik</a:t>
            </a:r>
          </a:p>
        </p:txBody>
      </p:sp>
      <p:sp>
        <p:nvSpPr>
          <p:cNvPr id="98307" name="Rectangle 3">
            <a:extLst>
              <a:ext uri="{FF2B5EF4-FFF2-40B4-BE49-F238E27FC236}">
                <a16:creationId xmlns:a16="http://schemas.microsoft.com/office/drawing/2014/main" id="{21CDDCA0-308E-5041-92DE-B09E46D4F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Süreçler yinelenen faaliyetler dizisidir. </a:t>
            </a:r>
          </a:p>
          <a:p>
            <a:r>
              <a:rPr lang="tr-TR" altLang="tr-TR">
                <a:solidFill>
                  <a:srgbClr val="000066"/>
                </a:solidFill>
              </a:rPr>
              <a:t>Söz konusu faaliyetler açıkça tanımlanmalı; uygulayıcılar tarafından bilinmeli, anlaşılmalı; tutarlı ve sürekli bir şekilde yinelenebilmelidir.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2000"/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2000"/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07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>
            <a:extLst>
              <a:ext uri="{FF2B5EF4-FFF2-40B4-BE49-F238E27FC236}">
                <a16:creationId xmlns:a16="http://schemas.microsoft.com/office/drawing/2014/main" id="{E64375C4-3FDC-B393-9BC9-B18D08BED2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Tutarlılık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id="{704AB150-AA75-8B21-2A8F-6147138974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Süreçler istatistiksel anlamda kontrol altında tutulabilmelidir.</a:t>
            </a:r>
          </a:p>
          <a:p>
            <a:r>
              <a:rPr lang="tr-TR" altLang="tr-TR">
                <a:solidFill>
                  <a:srgbClr val="000066"/>
                </a:solidFill>
              </a:rPr>
              <a:t>Süreçte oluşabilecek sapmalar önceden belirlenen sınırlar içinde kalmalıdır.</a:t>
            </a:r>
          </a:p>
          <a:p>
            <a:r>
              <a:rPr lang="tr-TR" altLang="tr-TR">
                <a:solidFill>
                  <a:srgbClr val="000066"/>
                </a:solidFill>
              </a:rPr>
              <a:t>Arzulanan çıktıların her defasında sağlanabilmesi ancak böylelikle mümkün olabilir.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9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0" grpId="0"/>
      <p:bldP spid="99331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BE73202E-597B-7255-BD18-A53E09E431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Ölçülebilirlik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2DB51D1-E7B0-0BBB-D076-154A6AAAD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 faaliyetleri ve bunlardan elde edilen sonuçlar ölçülebilir olmalıdır.</a:t>
            </a:r>
          </a:p>
          <a:p>
            <a:r>
              <a:rPr lang="tr-TR" altLang="tr-TR">
                <a:solidFill>
                  <a:srgbClr val="000066"/>
                </a:solidFill>
              </a:rPr>
              <a:t>Ölçülebilirlik, sürecin mevcut durumunun ve iyileştirme olanaklarının saptanmasında, süreç performansının belirlenmesinde kullanılacak olan verilerin tanımlanması açısından önem taşımaktadır.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4" grpId="0"/>
      <p:bldP spid="100355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id="{27FD4C73-DD53-3D9D-FFB9-C4D4C607A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Kontrol Edilebilirlik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id="{406856AD-FD96-BE3A-3546-A46D9C604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 sorumlularının sürecin performansı hakkında her zaman için bilgi sahibi olabilmesi ve gerektiğinde düzeltici faaliyetlerin yerine getirilmesi özelliğidir.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1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1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78" grpId="0"/>
      <p:bldP spid="101379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>
            <a:extLst>
              <a:ext uri="{FF2B5EF4-FFF2-40B4-BE49-F238E27FC236}">
                <a16:creationId xmlns:a16="http://schemas.microsoft.com/office/drawing/2014/main" id="{A31F6E96-0D5A-9F2C-4F82-D9A9654E05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Katma Değer Yaratma</a:t>
            </a:r>
          </a:p>
        </p:txBody>
      </p:sp>
      <p:sp>
        <p:nvSpPr>
          <p:cNvPr id="102403" name="Rectangle 3">
            <a:extLst>
              <a:ext uri="{FF2B5EF4-FFF2-40B4-BE49-F238E27FC236}">
                <a16:creationId xmlns:a16="http://schemas.microsoft.com/office/drawing/2014/main" id="{C5F1CCE3-759B-5F94-6890-643B2A61DD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Sürecin, çıktının kalitesi ve çıktıyı kullanan müşterinin tatmini üzerinde olumlu etki yaratabilme özelliğidir.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2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2" grpId="0"/>
      <p:bldP spid="1024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23750401-B3D3-2839-B972-60C47855D5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Sürecin Oluşturulması</a:t>
            </a:r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9A8800E2-8530-B375-1E87-26D04F149A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000" y="1630363"/>
            <a:ext cx="7786688" cy="3598862"/>
          </a:xfrm>
        </p:spPr>
        <p:txBody>
          <a:bodyPr/>
          <a:lstStyle/>
          <a:p>
            <a:pPr marL="609600" indent="-609600">
              <a:buClr>
                <a:srgbClr val="000066"/>
              </a:buClr>
              <a:buFontTx/>
              <a:buAutoNum type="arabicPeriod"/>
            </a:pPr>
            <a:r>
              <a:rPr lang="tr-TR" altLang="tr-TR">
                <a:solidFill>
                  <a:srgbClr val="000066"/>
                </a:solidFill>
              </a:rPr>
              <a:t>Sürecin Tanımlanması</a:t>
            </a:r>
          </a:p>
          <a:p>
            <a:pPr marL="609600" indent="-609600">
              <a:buClr>
                <a:srgbClr val="000066"/>
              </a:buClr>
              <a:buFontTx/>
              <a:buAutoNum type="arabicPeriod"/>
            </a:pPr>
            <a:r>
              <a:rPr lang="tr-TR" altLang="tr-TR">
                <a:solidFill>
                  <a:srgbClr val="000066"/>
                </a:solidFill>
              </a:rPr>
              <a:t>Süreç Sınırlarının ve Etkileşim Noktalarının Belirlenmesi</a:t>
            </a:r>
          </a:p>
          <a:p>
            <a:pPr marL="609600" indent="-609600">
              <a:buClr>
                <a:srgbClr val="000066"/>
              </a:buClr>
              <a:buFontTx/>
              <a:buAutoNum type="arabicPeriod"/>
            </a:pPr>
            <a:r>
              <a:rPr lang="tr-TR" altLang="tr-TR">
                <a:solidFill>
                  <a:srgbClr val="000066"/>
                </a:solidFill>
              </a:rPr>
              <a:t>Süreç Sahibinin Belirlenmesi</a:t>
            </a:r>
          </a:p>
          <a:p>
            <a:pPr marL="609600" indent="-609600">
              <a:buClr>
                <a:srgbClr val="000066"/>
              </a:buClr>
              <a:buFontTx/>
              <a:buAutoNum type="arabicPeriod"/>
            </a:pPr>
            <a:r>
              <a:rPr lang="tr-TR" altLang="tr-TR">
                <a:solidFill>
                  <a:srgbClr val="000066"/>
                </a:solidFill>
              </a:rPr>
              <a:t>Süreç İçin Gerekli Kaynakların ve Ekibin Belirlenmesi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/>
      <p:bldP spid="3481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id="{A984E574-6D8D-F4C3-4B29-BC87640AF2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Sürecin Oluşturulması</a:t>
            </a:r>
          </a:p>
        </p:txBody>
      </p:sp>
      <p:sp>
        <p:nvSpPr>
          <p:cNvPr id="86019" name="Rectangle 3">
            <a:extLst>
              <a:ext uri="{FF2B5EF4-FFF2-40B4-BE49-F238E27FC236}">
                <a16:creationId xmlns:a16="http://schemas.microsoft.com/office/drawing/2014/main" id="{D12E4743-23D0-E4AB-F344-C45A950882F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buClr>
                <a:srgbClr val="000066"/>
              </a:buClr>
              <a:buFontTx/>
              <a:buAutoNum type="arabicPeriod" startAt="5"/>
            </a:pPr>
            <a:r>
              <a:rPr lang="tr-TR" altLang="tr-TR">
                <a:solidFill>
                  <a:srgbClr val="000066"/>
                </a:solidFill>
              </a:rPr>
              <a:t>Süreç Kontrol Kriteri ve Metotlarının  Belirlenmesi (Süreç Performansına Yönelik)</a:t>
            </a:r>
          </a:p>
          <a:p>
            <a:pPr marL="609600" indent="-609600">
              <a:buClr>
                <a:srgbClr val="000066"/>
              </a:buClr>
              <a:buFontTx/>
              <a:buAutoNum type="arabicPeriod" startAt="5"/>
            </a:pPr>
            <a:r>
              <a:rPr lang="tr-TR" altLang="tr-TR">
                <a:solidFill>
                  <a:srgbClr val="000066"/>
                </a:solidFill>
              </a:rPr>
              <a:t>Sürecin Dokümante Edilmesi</a:t>
            </a:r>
          </a:p>
          <a:p>
            <a:pPr marL="609600" indent="-609600">
              <a:buClr>
                <a:srgbClr val="000066"/>
              </a:buClr>
              <a:buFontTx/>
              <a:buAutoNum type="arabicPeriod" startAt="5"/>
            </a:pPr>
            <a:r>
              <a:rPr lang="tr-TR" altLang="tr-TR">
                <a:solidFill>
                  <a:srgbClr val="000066"/>
                </a:solidFill>
              </a:rPr>
              <a:t>Süreçlerin İzlenmesi, Ölçülmesi ve Analiz Edilmesi</a:t>
            </a:r>
          </a:p>
          <a:p>
            <a:pPr marL="609600" indent="-609600">
              <a:buClr>
                <a:srgbClr val="000066"/>
              </a:buClr>
              <a:buFontTx/>
              <a:buAutoNum type="arabicPeriod" startAt="5"/>
            </a:pPr>
            <a:r>
              <a:rPr lang="tr-TR" altLang="tr-TR">
                <a:solidFill>
                  <a:srgbClr val="000066"/>
                </a:solidFill>
              </a:rPr>
              <a:t>Süreçlerin İyileştirilmesi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31A6DDA0-BC41-9458-FB7B-742700FA10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Sınıflandırılması</a:t>
            </a:r>
          </a:p>
        </p:txBody>
      </p:sp>
      <p:grpSp>
        <p:nvGrpSpPr>
          <p:cNvPr id="2" name="Group 19">
            <a:extLst>
              <a:ext uri="{FF2B5EF4-FFF2-40B4-BE49-F238E27FC236}">
                <a16:creationId xmlns:a16="http://schemas.microsoft.com/office/drawing/2014/main" id="{DDE85E05-1098-2CB5-3B6A-2A3BB61BB877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1700213"/>
            <a:ext cx="7239000" cy="3943350"/>
            <a:chOff x="612" y="1071"/>
            <a:chExt cx="4560" cy="2484"/>
          </a:xfrm>
        </p:grpSpPr>
        <p:sp>
          <p:nvSpPr>
            <p:cNvPr id="20484" name="AutoShape 4">
              <a:extLst>
                <a:ext uri="{FF2B5EF4-FFF2-40B4-BE49-F238E27FC236}">
                  <a16:creationId xmlns:a16="http://schemas.microsoft.com/office/drawing/2014/main" id="{D4547685-7C02-7ECA-B81D-FFA4D50AD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1071"/>
              <a:ext cx="4416" cy="624"/>
            </a:xfrm>
            <a:custGeom>
              <a:avLst/>
              <a:gdLst>
                <a:gd name="T0" fmla="*/ 790 w 21600"/>
                <a:gd name="T1" fmla="*/ 9 h 21600"/>
                <a:gd name="T2" fmla="*/ 451 w 21600"/>
                <a:gd name="T3" fmla="*/ 18 h 21600"/>
                <a:gd name="T4" fmla="*/ 113 w 21600"/>
                <a:gd name="T5" fmla="*/ 9 h 21600"/>
                <a:gd name="T6" fmla="*/ 45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AFF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85" name="Rectangle 5">
              <a:extLst>
                <a:ext uri="{FF2B5EF4-FFF2-40B4-BE49-F238E27FC236}">
                  <a16:creationId xmlns:a16="http://schemas.microsoft.com/office/drawing/2014/main" id="{A742EC12-D638-9120-2ABE-869B74FD78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263"/>
              <a:ext cx="1824" cy="240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Yönetim Süreçleri</a:t>
              </a:r>
              <a:endParaRPr lang="en-US" altLang="tr-TR" b="1">
                <a:solidFill>
                  <a:srgbClr val="000066"/>
                </a:solidFill>
              </a:endParaRPr>
            </a:p>
          </p:txBody>
        </p:sp>
        <p:sp>
          <p:nvSpPr>
            <p:cNvPr id="20486" name="Rectangle 6">
              <a:extLst>
                <a:ext uri="{FF2B5EF4-FFF2-40B4-BE49-F238E27FC236}">
                  <a16:creationId xmlns:a16="http://schemas.microsoft.com/office/drawing/2014/main" id="{898C6EEB-929D-1EE6-8B4D-9BD546D36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1743"/>
              <a:ext cx="4320" cy="1152"/>
            </a:xfrm>
            <a:prstGeom prst="rect">
              <a:avLst/>
            </a:prstGeom>
            <a:solidFill>
              <a:srgbClr val="8FAA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87" name="AutoShape 7">
              <a:extLst>
                <a:ext uri="{FF2B5EF4-FFF2-40B4-BE49-F238E27FC236}">
                  <a16:creationId xmlns:a16="http://schemas.microsoft.com/office/drawing/2014/main" id="{AB6AB8A4-D60A-3772-3A83-59A17B397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2" y="1887"/>
              <a:ext cx="768" cy="240"/>
            </a:xfrm>
            <a:prstGeom prst="homePlate">
              <a:avLst>
                <a:gd name="adj" fmla="val 80000"/>
              </a:avLst>
            </a:prstGeom>
            <a:solidFill>
              <a:srgbClr val="4F79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88" name="AutoShape 8">
              <a:extLst>
                <a:ext uri="{FF2B5EF4-FFF2-40B4-BE49-F238E27FC236}">
                  <a16:creationId xmlns:a16="http://schemas.microsoft.com/office/drawing/2014/main" id="{7E427605-72FE-4A79-F9E8-2BAD5A7236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6" y="2511"/>
              <a:ext cx="768" cy="240"/>
            </a:xfrm>
            <a:prstGeom prst="homePlate">
              <a:avLst>
                <a:gd name="adj" fmla="val 80000"/>
              </a:avLst>
            </a:prstGeom>
            <a:solidFill>
              <a:srgbClr val="4F79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89" name="AutoShape 9">
              <a:extLst>
                <a:ext uri="{FF2B5EF4-FFF2-40B4-BE49-F238E27FC236}">
                  <a16:creationId xmlns:a16="http://schemas.microsoft.com/office/drawing/2014/main" id="{CAE6BD56-943F-45B1-75CA-AB18AC712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1983"/>
              <a:ext cx="768" cy="240"/>
            </a:xfrm>
            <a:prstGeom prst="homePlate">
              <a:avLst>
                <a:gd name="adj" fmla="val 80000"/>
              </a:avLst>
            </a:prstGeom>
            <a:solidFill>
              <a:srgbClr val="4F79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90" name="AutoShape 10">
              <a:extLst>
                <a:ext uri="{FF2B5EF4-FFF2-40B4-BE49-F238E27FC236}">
                  <a16:creationId xmlns:a16="http://schemas.microsoft.com/office/drawing/2014/main" id="{5E2DFABD-C1BC-7D41-E753-976A4353F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" y="2511"/>
              <a:ext cx="768" cy="240"/>
            </a:xfrm>
            <a:prstGeom prst="homePlate">
              <a:avLst>
                <a:gd name="adj" fmla="val 80000"/>
              </a:avLst>
            </a:prstGeom>
            <a:solidFill>
              <a:srgbClr val="4F79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91" name="AutoShape 11">
              <a:extLst>
                <a:ext uri="{FF2B5EF4-FFF2-40B4-BE49-F238E27FC236}">
                  <a16:creationId xmlns:a16="http://schemas.microsoft.com/office/drawing/2014/main" id="{6A47347D-D7B8-6D3B-57F7-E9CA99EA49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8" y="1983"/>
              <a:ext cx="768" cy="240"/>
            </a:xfrm>
            <a:prstGeom prst="homePlate">
              <a:avLst>
                <a:gd name="adj" fmla="val 80000"/>
              </a:avLst>
            </a:prstGeom>
            <a:solidFill>
              <a:srgbClr val="4F79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92" name="AutoShape 12">
              <a:extLst>
                <a:ext uri="{FF2B5EF4-FFF2-40B4-BE49-F238E27FC236}">
                  <a16:creationId xmlns:a16="http://schemas.microsoft.com/office/drawing/2014/main" id="{3F542607-D218-BD92-0CC6-B4863A333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24" y="2463"/>
              <a:ext cx="768" cy="240"/>
            </a:xfrm>
            <a:prstGeom prst="homePlate">
              <a:avLst>
                <a:gd name="adj" fmla="val 80000"/>
              </a:avLst>
            </a:prstGeom>
            <a:solidFill>
              <a:srgbClr val="4F79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93" name="AutoShape 13">
              <a:extLst>
                <a:ext uri="{FF2B5EF4-FFF2-40B4-BE49-F238E27FC236}">
                  <a16:creationId xmlns:a16="http://schemas.microsoft.com/office/drawing/2014/main" id="{11411CF3-BFD4-0669-09FB-0131C9E190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4" y="2223"/>
              <a:ext cx="768" cy="240"/>
            </a:xfrm>
            <a:prstGeom prst="homePlate">
              <a:avLst>
                <a:gd name="adj" fmla="val 80000"/>
              </a:avLst>
            </a:prstGeom>
            <a:solidFill>
              <a:srgbClr val="4F79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0494" name="Rectangle 14">
              <a:extLst>
                <a:ext uri="{FF2B5EF4-FFF2-40B4-BE49-F238E27FC236}">
                  <a16:creationId xmlns:a16="http://schemas.microsoft.com/office/drawing/2014/main" id="{7DFF436B-E272-5F5F-BA09-3FD325B74A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4" y="2271"/>
              <a:ext cx="1392" cy="240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Temel Süreçler</a:t>
              </a:r>
              <a:endParaRPr lang="en-US" altLang="tr-TR" b="1">
                <a:solidFill>
                  <a:srgbClr val="000066"/>
                </a:solidFill>
              </a:endParaRPr>
            </a:p>
          </p:txBody>
        </p:sp>
        <p:sp>
          <p:nvSpPr>
            <p:cNvPr id="20495" name="AutoShape 15">
              <a:extLst>
                <a:ext uri="{FF2B5EF4-FFF2-40B4-BE49-F238E27FC236}">
                  <a16:creationId xmlns:a16="http://schemas.microsoft.com/office/drawing/2014/main" id="{664DBA5C-B46E-DED7-09EE-C5D743809E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0800000">
              <a:off x="756" y="2931"/>
              <a:ext cx="4416" cy="624"/>
            </a:xfrm>
            <a:custGeom>
              <a:avLst/>
              <a:gdLst>
                <a:gd name="T0" fmla="*/ 790 w 21600"/>
                <a:gd name="T1" fmla="*/ 9 h 21600"/>
                <a:gd name="T2" fmla="*/ 451 w 21600"/>
                <a:gd name="T3" fmla="*/ 18 h 21600"/>
                <a:gd name="T4" fmla="*/ 113 w 21600"/>
                <a:gd name="T5" fmla="*/ 9 h 21600"/>
                <a:gd name="T6" fmla="*/ 451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FAAFF">
                <a:alpha val="50195"/>
              </a:srgb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0496" name="Rectangle 16">
              <a:extLst>
                <a:ext uri="{FF2B5EF4-FFF2-40B4-BE49-F238E27FC236}">
                  <a16:creationId xmlns:a16="http://schemas.microsoft.com/office/drawing/2014/main" id="{DE3C305B-2173-7C24-8680-BEBE6059D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52" y="3123"/>
              <a:ext cx="1824" cy="240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Destek Süreçleri</a:t>
              </a:r>
              <a:endParaRPr lang="en-US" altLang="tr-TR" b="1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7A79E27A-081B-2A77-52EA-6349E6180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Süreçlerin Sınıflandırılması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id="{56A92F51-CDFF-6419-61D9-452A9E7C53A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Operasyonel (temel) süreçler:</a:t>
            </a:r>
            <a:r>
              <a:rPr lang="tr-TR" altLang="tr-TR">
                <a:solidFill>
                  <a:srgbClr val="000066"/>
                </a:solidFill>
              </a:rPr>
              <a:t> Doğrudan kuruluşun dış müşterilerinden gelen talep üzerine başlayan ve dış müşteriye bir ürün ya da hizmet sunulmasını sağlayan süreçler (üretim,  pazarlama, satış).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/>
      <p:bldP spid="6963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B762C138-E9DB-821C-F128-04B8413593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Neden Süreç Yönetimi?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1CBCAF59-7ED5-9FBD-3DE8-48D7309743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tr-TR" altLang="tr-TR">
                <a:solidFill>
                  <a:srgbClr val="000066"/>
                </a:solidFill>
              </a:rPr>
              <a:t>Örgütlerin çoğu geleneksel olarak fonksiyonel temelde yapılandırılmıştır. </a:t>
            </a:r>
          </a:p>
          <a:p>
            <a:pPr>
              <a:lnSpc>
                <a:spcPct val="80000"/>
              </a:lnSpc>
            </a:pPr>
            <a:r>
              <a:rPr lang="tr-TR" altLang="tr-TR">
                <a:solidFill>
                  <a:srgbClr val="000066"/>
                </a:solidFill>
              </a:rPr>
              <a:t>Tüm çalışmalar bağlı olunan fonksiyon içinde başlatılmakta, geliştirilmekte, desteklenmekte ve odaklanmaktadır. </a:t>
            </a:r>
          </a:p>
          <a:p>
            <a:pPr>
              <a:lnSpc>
                <a:spcPct val="80000"/>
              </a:lnSpc>
            </a:pPr>
            <a:r>
              <a:rPr lang="tr-TR" altLang="tr-TR">
                <a:solidFill>
                  <a:srgbClr val="000066"/>
                </a:solidFill>
              </a:rPr>
              <a:t>Genellikle yöneticiler kendi fonksiyonlarının performansı ve yönetimi ile ilgilenmekte, hiç kimse sürecin tümünü sahiplenmemekte ve sorumluluk kabullenmemektedir.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9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0" grpId="0"/>
      <p:bldP spid="89091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58F8E86-80A8-5890-624B-BDA7ADD82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Süreçlerin Sınıflandırılması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B6942F22-26D0-90DA-571A-76B9CC8988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Destek süreçleri:</a:t>
            </a:r>
            <a:r>
              <a:rPr lang="tr-TR" altLang="tr-TR">
                <a:solidFill>
                  <a:srgbClr val="000066"/>
                </a:solidFill>
              </a:rPr>
              <a:t> Şirket genelinde kaynakların optimum kullanımının sağlanması amacıyla ortak çatı altında toplanmış değişik uzmanlık alanlarından oluşur (insan kaynakları yönetimi, finansal kaynakların yönetimi, bilgi kaynakları yönetimi).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5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A2FB86F3-DC76-99C9-8C51-AB44B29881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Süreçlerin Sınıflandırılması</a:t>
            </a:r>
          </a:p>
        </p:txBody>
      </p:sp>
      <p:sp>
        <p:nvSpPr>
          <p:cNvPr id="71683" name="Rectangle 3">
            <a:extLst>
              <a:ext uri="{FF2B5EF4-FFF2-40B4-BE49-F238E27FC236}">
                <a16:creationId xmlns:a16="http://schemas.microsoft.com/office/drawing/2014/main" id="{B4503B53-EECF-7896-994E-44805DDE65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Yönetim süreçleri:</a:t>
            </a:r>
            <a:r>
              <a:rPr lang="tr-TR" altLang="tr-TR">
                <a:solidFill>
                  <a:srgbClr val="000066"/>
                </a:solidFill>
              </a:rPr>
              <a:t> Tüm süreçlerin ortak hedefler doğrultusunda faaliyetler planlamasını, bunlarla ilgili performans göstergelerinin düzenli gözden geçirilmesini ve raporlanmasını içeren süreçler (planlama, izleme ve raporlama ve kalite sistemleri).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/>
      <p:bldP spid="7168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A2F93763-4439-A9F9-E226-22210DD4AC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Yönetimi Nedir?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10A7F534-3299-9225-32CD-00A0DFD874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Tüm sistem süreçleri için standart sistem geliştirme yöntemlerinin, araçlarının, tekniklerinin ve teknolojilerinin planlanması, seçimi ve istikrarlı bir şekilde uygulanması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/>
      <p:bldP spid="2048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4A76BCA5-1EC1-1B18-F428-8C7DCA129A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350" y="76200"/>
            <a:ext cx="7148513" cy="762000"/>
          </a:xfrm>
        </p:spPr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Süreç Yönetimi-Süreçlerle Yönetim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75DEC232-EAC7-2AFD-1BEC-E93D4B3699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 yönetimi ağırlıklı olarak süreçlerin genel performansı üzerine odaklanır.</a:t>
            </a:r>
          </a:p>
          <a:p>
            <a:r>
              <a:rPr lang="tr-TR" altLang="tr-TR">
                <a:solidFill>
                  <a:srgbClr val="000066"/>
                </a:solidFill>
              </a:rPr>
              <a:t>Süreçlerle yönetimin bakış açısı ise daha genel bir çerçevede işletme performansı üzerinedir.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/>
      <p:bldP spid="6656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631A4E9-759E-A981-FD7B-FBD5F2AA36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Süreç Yönetimi - PUKÖ Çevrimi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04CFF259-0E38-40AA-77A0-3D49AFE97DBE}"/>
              </a:ext>
            </a:extLst>
          </p:cNvPr>
          <p:cNvGrpSpPr>
            <a:grpSpLocks/>
          </p:cNvGrpSpPr>
          <p:nvPr/>
        </p:nvGrpSpPr>
        <p:grpSpPr bwMode="auto">
          <a:xfrm>
            <a:off x="2197100" y="1557338"/>
            <a:ext cx="4895850" cy="4800600"/>
            <a:chOff x="1338" y="911"/>
            <a:chExt cx="3084" cy="3024"/>
          </a:xfrm>
        </p:grpSpPr>
        <p:sp>
          <p:nvSpPr>
            <p:cNvPr id="26628" name="Oval 4">
              <a:extLst>
                <a:ext uri="{FF2B5EF4-FFF2-40B4-BE49-F238E27FC236}">
                  <a16:creationId xmlns:a16="http://schemas.microsoft.com/office/drawing/2014/main" id="{A114DF1B-0EBC-525E-F21D-D219C7A662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935"/>
              <a:ext cx="3024" cy="2976"/>
            </a:xfrm>
            <a:prstGeom prst="ellipse">
              <a:avLst/>
            </a:pr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26629" name="Line 5">
              <a:extLst>
                <a:ext uri="{FF2B5EF4-FFF2-40B4-BE49-F238E27FC236}">
                  <a16:creationId xmlns:a16="http://schemas.microsoft.com/office/drawing/2014/main" id="{7F5ADB49-B40D-199B-4D02-4A59C482312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2874" y="935"/>
              <a:ext cx="0" cy="2976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0" name="Line 6">
              <a:extLst>
                <a:ext uri="{FF2B5EF4-FFF2-40B4-BE49-F238E27FC236}">
                  <a16:creationId xmlns:a16="http://schemas.microsoft.com/office/drawing/2014/main" id="{466CFA27-24A0-4EFF-DA54-318DEFDB0EA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1338" y="2423"/>
              <a:ext cx="3024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26631" name="Rectangle 7">
              <a:extLst>
                <a:ext uri="{FF2B5EF4-FFF2-40B4-BE49-F238E27FC236}">
                  <a16:creationId xmlns:a16="http://schemas.microsoft.com/office/drawing/2014/main" id="{86D55C5E-463A-D4D2-0F09-DE8DD0AA4A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6" y="2144"/>
              <a:ext cx="91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tr-TR" b="1">
                  <a:solidFill>
                    <a:srgbClr val="000066"/>
                  </a:solidFill>
                </a:rPr>
                <a:t>Önlem Al</a:t>
              </a:r>
            </a:p>
          </p:txBody>
        </p:sp>
        <p:sp>
          <p:nvSpPr>
            <p:cNvPr id="26632" name="Rectangle 8">
              <a:extLst>
                <a:ext uri="{FF2B5EF4-FFF2-40B4-BE49-F238E27FC236}">
                  <a16:creationId xmlns:a16="http://schemas.microsoft.com/office/drawing/2014/main" id="{9B621DD7-E7DB-C7BA-67E0-8FECD4E84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071"/>
              <a:ext cx="63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tr-TR" b="1">
                  <a:solidFill>
                    <a:srgbClr val="000066"/>
                  </a:solidFill>
                </a:rPr>
                <a:t>Planla</a:t>
              </a:r>
            </a:p>
          </p:txBody>
        </p:sp>
        <p:sp>
          <p:nvSpPr>
            <p:cNvPr id="26633" name="Rectangle 9">
              <a:extLst>
                <a:ext uri="{FF2B5EF4-FFF2-40B4-BE49-F238E27FC236}">
                  <a16:creationId xmlns:a16="http://schemas.microsoft.com/office/drawing/2014/main" id="{9C4C1250-242B-A8DF-4B7C-8A32AC410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" y="3006"/>
              <a:ext cx="100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tr-TR" b="1">
                  <a:solidFill>
                    <a:srgbClr val="000066"/>
                  </a:solidFill>
                </a:rPr>
                <a:t>Kontrol Et</a:t>
              </a:r>
            </a:p>
          </p:txBody>
        </p:sp>
        <p:sp>
          <p:nvSpPr>
            <p:cNvPr id="26634" name="Rectangle 10">
              <a:extLst>
                <a:ext uri="{FF2B5EF4-FFF2-40B4-BE49-F238E27FC236}">
                  <a16:creationId xmlns:a16="http://schemas.microsoft.com/office/drawing/2014/main" id="{F8AFB482-A886-A8C2-8FC2-DFE98E70F1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24" y="2160"/>
              <a:ext cx="70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en-AU" altLang="tr-TR" b="1">
                  <a:solidFill>
                    <a:srgbClr val="000066"/>
                  </a:solidFill>
                </a:rPr>
                <a:t>Uygula</a:t>
              </a:r>
            </a:p>
          </p:txBody>
        </p:sp>
        <p:sp>
          <p:nvSpPr>
            <p:cNvPr id="26635" name="Text Box 11">
              <a:extLst>
                <a:ext uri="{FF2B5EF4-FFF2-40B4-BE49-F238E27FC236}">
                  <a16:creationId xmlns:a16="http://schemas.microsoft.com/office/drawing/2014/main" id="{07333897-101F-045B-D833-5652805193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38" y="2346"/>
              <a:ext cx="12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tr-TR" sz="1800">
                  <a:solidFill>
                    <a:srgbClr val="000066"/>
                  </a:solidFill>
                </a:rPr>
                <a:t>Bir sonraki döngü için iyileştirme</a:t>
              </a:r>
            </a:p>
          </p:txBody>
        </p:sp>
        <p:sp>
          <p:nvSpPr>
            <p:cNvPr id="26636" name="Text Box 12">
              <a:extLst>
                <a:ext uri="{FF2B5EF4-FFF2-40B4-BE49-F238E27FC236}">
                  <a16:creationId xmlns:a16="http://schemas.microsoft.com/office/drawing/2014/main" id="{4FDC57E1-627D-A5B0-7936-681B86046A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36" y="1344"/>
              <a:ext cx="1104" cy="4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tr-TR" sz="1800">
                  <a:solidFill>
                    <a:srgbClr val="000066"/>
                  </a:solidFill>
                </a:rPr>
                <a:t>Ne yapılacak?</a:t>
              </a:r>
            </a:p>
            <a:p>
              <a:pPr algn="ctr">
                <a:spcBef>
                  <a:spcPct val="50000"/>
                </a:spcBef>
              </a:pPr>
              <a:r>
                <a:rPr lang="en-AU" altLang="tr-TR" sz="1800">
                  <a:solidFill>
                    <a:srgbClr val="000066"/>
                  </a:solidFill>
                </a:rPr>
                <a:t>Nasıl yapılacak?</a:t>
              </a:r>
            </a:p>
          </p:txBody>
        </p:sp>
        <p:sp>
          <p:nvSpPr>
            <p:cNvPr id="26637" name="Text Box 13">
              <a:extLst>
                <a:ext uri="{FF2B5EF4-FFF2-40B4-BE49-F238E27FC236}">
                  <a16:creationId xmlns:a16="http://schemas.microsoft.com/office/drawing/2014/main" id="{0D484DF3-6A50-A52B-8DEB-0606BEC7BA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2" y="3203"/>
              <a:ext cx="1248" cy="4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tr-TR" sz="1800">
                  <a:solidFill>
                    <a:srgbClr val="000066"/>
                  </a:solidFill>
                </a:rPr>
                <a:t>Gerçekleşenler planla uyumlu mu?</a:t>
              </a:r>
            </a:p>
          </p:txBody>
        </p:sp>
        <p:sp>
          <p:nvSpPr>
            <p:cNvPr id="26638" name="Text Box 14">
              <a:extLst>
                <a:ext uri="{FF2B5EF4-FFF2-40B4-BE49-F238E27FC236}">
                  <a16:creationId xmlns:a16="http://schemas.microsoft.com/office/drawing/2014/main" id="{451783E2-41DF-194E-81DC-4B0139F5C0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6" y="2387"/>
              <a:ext cx="1296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AU" altLang="tr-TR" sz="1800">
                  <a:solidFill>
                    <a:srgbClr val="000066"/>
                  </a:solidFill>
                </a:rPr>
                <a:t>Planladığını uygula</a:t>
              </a:r>
            </a:p>
          </p:txBody>
        </p:sp>
        <p:sp>
          <p:nvSpPr>
            <p:cNvPr id="26639" name="AutoShape 15">
              <a:extLst>
                <a:ext uri="{FF2B5EF4-FFF2-40B4-BE49-F238E27FC236}">
                  <a16:creationId xmlns:a16="http://schemas.microsoft.com/office/drawing/2014/main" id="{899EBE66-B3B3-FA7D-61C7-F78BEB45F17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948819">
              <a:off x="2687" y="2098"/>
              <a:ext cx="381" cy="865"/>
            </a:xfrm>
            <a:prstGeom prst="curvedLeftArrow">
              <a:avLst>
                <a:gd name="adj1" fmla="val 44713"/>
                <a:gd name="adj2" fmla="val 109502"/>
                <a:gd name="adj3" fmla="val 33333"/>
              </a:avLst>
            </a:prstGeom>
            <a:solidFill>
              <a:srgbClr val="4F79FF">
                <a:alpha val="7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E0F17628-EEE4-9198-6291-D805B361D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Yönetimine Genel Bakış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F3B2F600-6F99-4E66-8866-FE7E3FB7373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8339137" cy="5400675"/>
            <a:chOff x="295" y="845"/>
            <a:chExt cx="5253" cy="3402"/>
          </a:xfrm>
        </p:grpSpPr>
        <p:pic>
          <p:nvPicPr>
            <p:cNvPr id="27652" name="Picture 4" descr="Img021">
              <a:extLst>
                <a:ext uri="{FF2B5EF4-FFF2-40B4-BE49-F238E27FC236}">
                  <a16:creationId xmlns:a16="http://schemas.microsoft.com/office/drawing/2014/main" id="{5233535B-0771-FBD3-2F16-207616C1DD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5" y="845"/>
              <a:ext cx="5253" cy="19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7653" name="Text Box 6">
              <a:extLst>
                <a:ext uri="{FF2B5EF4-FFF2-40B4-BE49-F238E27FC236}">
                  <a16:creationId xmlns:a16="http://schemas.microsoft.com/office/drawing/2014/main" id="{0AB47770-DB8F-DDDE-BF7B-8A1F2B578C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117"/>
              <a:ext cx="127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800" b="1">
                  <a:solidFill>
                    <a:srgbClr val="000066"/>
                  </a:solidFill>
                  <a:latin typeface="Arial" panose="020B0604020202020204" pitchFamily="34" charset="0"/>
                </a:rPr>
                <a:t>Sürecin Keşfi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>
                  <a:solidFill>
                    <a:srgbClr val="000066"/>
                  </a:solidFill>
                  <a:latin typeface="Arial" panose="020B0604020202020204" pitchFamily="34" charset="0"/>
                </a:rPr>
                <a:t>Müşterinin ve Sürecin Anlaşılması</a:t>
              </a:r>
            </a:p>
          </p:txBody>
        </p:sp>
        <p:sp>
          <p:nvSpPr>
            <p:cNvPr id="27654" name="Text Box 9">
              <a:extLst>
                <a:ext uri="{FF2B5EF4-FFF2-40B4-BE49-F238E27FC236}">
                  <a16:creationId xmlns:a16="http://schemas.microsoft.com/office/drawing/2014/main" id="{F2E28A04-7F88-BCC1-0F05-606025705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5" y="1162"/>
              <a:ext cx="1270" cy="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800" b="1">
                  <a:solidFill>
                    <a:srgbClr val="000066"/>
                  </a:solidFill>
                  <a:latin typeface="Arial" panose="020B0604020202020204" pitchFamily="34" charset="0"/>
                </a:rPr>
                <a:t>Süreç Kontrolü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>
                  <a:solidFill>
                    <a:srgbClr val="000066"/>
                  </a:solidFill>
                  <a:latin typeface="Arial" panose="020B0604020202020204" pitchFamily="34" charset="0"/>
                </a:rPr>
                <a:t>Süreç Performansının Belirlenmesi</a:t>
              </a:r>
            </a:p>
          </p:txBody>
        </p:sp>
        <p:sp>
          <p:nvSpPr>
            <p:cNvPr id="27655" name="Text Box 10">
              <a:extLst>
                <a:ext uri="{FF2B5EF4-FFF2-40B4-BE49-F238E27FC236}">
                  <a16:creationId xmlns:a16="http://schemas.microsoft.com/office/drawing/2014/main" id="{B9565F5C-E1C4-5167-51CB-7244CF05E4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05" y="1162"/>
              <a:ext cx="1270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800" b="1">
                  <a:solidFill>
                    <a:srgbClr val="000066"/>
                  </a:solidFill>
                  <a:latin typeface="Arial" panose="020B0604020202020204" pitchFamily="34" charset="0"/>
                </a:rPr>
                <a:t>İyileştirme</a:t>
              </a:r>
            </a:p>
          </p:txBody>
        </p:sp>
        <p:sp>
          <p:nvSpPr>
            <p:cNvPr id="27656" name="AutoShape 12">
              <a:extLst>
                <a:ext uri="{FF2B5EF4-FFF2-40B4-BE49-F238E27FC236}">
                  <a16:creationId xmlns:a16="http://schemas.microsoft.com/office/drawing/2014/main" id="{4052C905-CEA6-2F86-BF6F-FFCBA453C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05" y="1434"/>
              <a:ext cx="1270" cy="1225"/>
            </a:xfrm>
            <a:prstGeom prst="roundRect">
              <a:avLst>
                <a:gd name="adj" fmla="val 16667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marL="342900" indent="-3429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1. Konu seçimi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2. Veri toplama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    ve analiz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3. Sürecin analizi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4. Çözüm planlama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    ve uygulama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5. Etkilerin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    değerlendirilmesi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6. Standartlaştırma</a:t>
              </a:r>
            </a:p>
            <a:p>
              <a:pPr algn="just" eaLnBrk="1" hangingPunct="1"/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7. Bir sonraki sorun</a:t>
              </a:r>
              <a:r>
                <a:rPr lang="tr-TR" altLang="tr-TR" sz="1400">
                  <a:solidFill>
                    <a:srgbClr val="000066"/>
                  </a:solidFill>
                  <a:latin typeface="Arial" panose="020B0604020202020204" pitchFamily="34" charset="0"/>
                </a:rPr>
                <a:t>…</a:t>
              </a:r>
            </a:p>
          </p:txBody>
        </p:sp>
        <p:sp>
          <p:nvSpPr>
            <p:cNvPr id="27657" name="Text Box 13">
              <a:extLst>
                <a:ext uri="{FF2B5EF4-FFF2-40B4-BE49-F238E27FC236}">
                  <a16:creationId xmlns:a16="http://schemas.microsoft.com/office/drawing/2014/main" id="{77603788-E480-0CFD-D055-DD36328B2F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786"/>
              <a:ext cx="1542" cy="12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800">
                  <a:solidFill>
                    <a:srgbClr val="000066"/>
                  </a:solidFill>
                  <a:latin typeface="Arial" panose="020B0604020202020204" pitchFamily="34" charset="0"/>
                </a:rPr>
                <a:t> Müşteriler kim?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800">
                  <a:solidFill>
                    <a:srgbClr val="000066"/>
                  </a:solidFill>
                  <a:latin typeface="Arial" panose="020B0604020202020204" pitchFamily="34" charset="0"/>
                </a:rPr>
                <a:t> Ürün ve hizmetlerimiz neler?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800">
                  <a:solidFill>
                    <a:srgbClr val="000066"/>
                  </a:solidFill>
                  <a:latin typeface="Arial" panose="020B0604020202020204" pitchFamily="34" charset="0"/>
                </a:rPr>
                <a:t> Gereksinimler neler?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800">
                  <a:solidFill>
                    <a:srgbClr val="000066"/>
                  </a:solidFill>
                  <a:latin typeface="Arial" panose="020B0604020202020204" pitchFamily="34" charset="0"/>
                </a:rPr>
                <a:t> Akış şeması nasıl?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800">
                  <a:solidFill>
                    <a:srgbClr val="000066"/>
                  </a:solidFill>
                  <a:latin typeface="Arial" panose="020B0604020202020204" pitchFamily="34" charset="0"/>
                </a:rPr>
                <a:t> Süreç nasıl işliyor?</a:t>
              </a:r>
            </a:p>
          </p:txBody>
        </p:sp>
        <p:sp>
          <p:nvSpPr>
            <p:cNvPr id="27658" name="Text Box 14">
              <a:extLst>
                <a:ext uri="{FF2B5EF4-FFF2-40B4-BE49-F238E27FC236}">
                  <a16:creationId xmlns:a16="http://schemas.microsoft.com/office/drawing/2014/main" id="{F46CF1BB-FC0D-7AB0-C819-0EE4C5B15D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09" y="2780"/>
              <a:ext cx="1542" cy="1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800">
                  <a:solidFill>
                    <a:srgbClr val="000066"/>
                  </a:solidFill>
                  <a:latin typeface="Arial" panose="020B0604020202020204" pitchFamily="34" charset="0"/>
                </a:rPr>
                <a:t> </a:t>
              </a:r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Standart süreç sürekli olarak beklenen performansı gösteriyor mu?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 Süreç verilerinin dikkatli incelenmesine göre ne şekilde davranılmalıdır?: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   - Sürece devam et</a:t>
              </a:r>
            </a:p>
            <a:p>
              <a:pPr eaLnBrk="1" hangingPunct="1">
                <a:lnSpc>
                  <a:spcPct val="80000"/>
                </a:lnSpc>
                <a:spcBef>
                  <a:spcPct val="50000"/>
                </a:spcBef>
              </a:pPr>
              <a:r>
                <a:rPr lang="tr-TR" altLang="tr-TR" sz="1300">
                  <a:solidFill>
                    <a:srgbClr val="000066"/>
                  </a:solidFill>
                  <a:latin typeface="Arial" panose="020B0604020202020204" pitchFamily="34" charset="0"/>
                </a:rPr>
                <a:t>   - Sapmaların nedenini ortadan kaldırmak için PUKÖ uygula</a:t>
              </a:r>
            </a:p>
          </p:txBody>
        </p:sp>
        <p:sp>
          <p:nvSpPr>
            <p:cNvPr id="27659" name="Text Box 15">
              <a:extLst>
                <a:ext uri="{FF2B5EF4-FFF2-40B4-BE49-F238E27FC236}">
                  <a16:creationId xmlns:a16="http://schemas.microsoft.com/office/drawing/2014/main" id="{8C89DF26-37E1-740E-A238-60E3B0522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69" y="2796"/>
              <a:ext cx="1542" cy="1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800">
                  <a:solidFill>
                    <a:srgbClr val="000066"/>
                  </a:solidFill>
                  <a:latin typeface="Arial" panose="020B0604020202020204" pitchFamily="34" charset="0"/>
                </a:rPr>
                <a:t> </a:t>
              </a:r>
              <a:r>
                <a:rPr lang="tr-TR" altLang="tr-TR" sz="1700">
                  <a:solidFill>
                    <a:srgbClr val="000066"/>
                  </a:solidFill>
                  <a:latin typeface="Arial" panose="020B0604020202020204" pitchFamily="34" charset="0"/>
                </a:rPr>
                <a:t>Sürecimi iyileştirmek içi ne yapmalıyım?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700">
                  <a:solidFill>
                    <a:srgbClr val="000066"/>
                  </a:solidFill>
                  <a:latin typeface="Arial" panose="020B0604020202020204" pitchFamily="34" charset="0"/>
                </a:rPr>
                <a:t> Standart süreçteki en büyük sapma kaynağını bul.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700">
                  <a:solidFill>
                    <a:srgbClr val="000066"/>
                  </a:solidFill>
                  <a:latin typeface="Arial" panose="020B0604020202020204" pitchFamily="34" charset="0"/>
                </a:rPr>
                <a:t> Sapmanın ana nedenini bul ve or</a:t>
              </a:r>
              <a:r>
                <a:rPr lang="tr-TR" altLang="tr-TR" sz="1700">
                  <a:solidFill>
                    <a:schemeClr val="bg1"/>
                  </a:solidFill>
                  <a:latin typeface="Arial" panose="020B0604020202020204" pitchFamily="34" charset="0"/>
                </a:rPr>
                <a:t>tadan</a:t>
              </a:r>
              <a:r>
                <a:rPr lang="tr-TR" altLang="tr-TR" sz="1700">
                  <a:solidFill>
                    <a:srgbClr val="8FAAFF"/>
                  </a:solidFill>
                  <a:latin typeface="Arial" panose="020B0604020202020204" pitchFamily="34" charset="0"/>
                </a:rPr>
                <a:t> </a:t>
              </a:r>
              <a:r>
                <a:rPr lang="tr-TR" altLang="tr-TR" sz="1700">
                  <a:solidFill>
                    <a:srgbClr val="000066"/>
                  </a:solidFill>
                  <a:latin typeface="Arial" panose="020B0604020202020204" pitchFamily="34" charset="0"/>
                </a:rPr>
                <a:t>kaldır.</a:t>
              </a:r>
            </a:p>
            <a:p>
              <a:pPr eaLnBrk="1" hangingPunct="1">
                <a:lnSpc>
                  <a:spcPct val="70000"/>
                </a:lnSpc>
                <a:spcBef>
                  <a:spcPct val="50000"/>
                </a:spcBef>
                <a:buFontTx/>
                <a:buChar char="•"/>
              </a:pPr>
              <a:r>
                <a:rPr lang="tr-TR" altLang="tr-TR" sz="1700">
                  <a:solidFill>
                    <a:srgbClr val="000066"/>
                  </a:solidFill>
                  <a:latin typeface="Arial" panose="020B0604020202020204" pitchFamily="34" charset="0"/>
                </a:rPr>
                <a:t> Yeni standart </a:t>
              </a:r>
              <a:r>
                <a:rPr lang="tr-TR" altLang="tr-TR" sz="1700">
                  <a:solidFill>
                    <a:schemeClr val="bg1"/>
                  </a:solidFill>
                  <a:latin typeface="Arial" panose="020B0604020202020204" pitchFamily="34" charset="0"/>
                </a:rPr>
                <a:t>süreci </a:t>
              </a:r>
              <a:r>
                <a:rPr lang="tr-TR" altLang="tr-TR" sz="1700">
                  <a:solidFill>
                    <a:srgbClr val="000066"/>
                  </a:solidFill>
                  <a:latin typeface="Arial" panose="020B0604020202020204" pitchFamily="34" charset="0"/>
                </a:rPr>
                <a:t>tanımla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1F0D7583-DEF8-CC14-0C79-322E0A3004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Hiyerarşisi</a:t>
            </a:r>
          </a:p>
        </p:txBody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C47BCC75-6066-E22A-7F3F-E039E4D2EB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Süreçlerin kademeli olarak yapılandırılması</a:t>
            </a:r>
          </a:p>
          <a:p>
            <a:r>
              <a:rPr lang="tr-TR" altLang="tr-TR">
                <a:solidFill>
                  <a:srgbClr val="000066"/>
                </a:solidFill>
              </a:rPr>
              <a:t>Yapılandırmada esas olan süreçlerin kapsamları</a:t>
            </a:r>
          </a:p>
          <a:p>
            <a:r>
              <a:rPr lang="tr-TR" altLang="tr-TR">
                <a:solidFill>
                  <a:srgbClr val="000066"/>
                </a:solidFill>
              </a:rPr>
              <a:t>Hiyerarşi kapsamı en büyük olan süreçten başla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27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27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6" grpId="0"/>
      <p:bldP spid="7270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2" name="Rectangle 4">
            <a:extLst>
              <a:ext uri="{FF2B5EF4-FFF2-40B4-BE49-F238E27FC236}">
                <a16:creationId xmlns:a16="http://schemas.microsoft.com/office/drawing/2014/main" id="{913B6CDA-063C-16BE-7998-7C22719463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b="1">
                <a:solidFill>
                  <a:srgbClr val="000066"/>
                </a:solidFill>
              </a:rPr>
              <a:t>Süreç Hiyerarşisi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489089C6-50B7-8DD7-3E09-CE54571104F5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1700213"/>
            <a:ext cx="4537075" cy="3744912"/>
            <a:chOff x="1474" y="1071"/>
            <a:chExt cx="2858" cy="2359"/>
          </a:xfrm>
        </p:grpSpPr>
        <p:grpSp>
          <p:nvGrpSpPr>
            <p:cNvPr id="29700" name="Group 11">
              <a:extLst>
                <a:ext uri="{FF2B5EF4-FFF2-40B4-BE49-F238E27FC236}">
                  <a16:creationId xmlns:a16="http://schemas.microsoft.com/office/drawing/2014/main" id="{3321BBC8-FF30-77B5-3F41-2D464BABE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1071"/>
              <a:ext cx="2858" cy="2359"/>
              <a:chOff x="1248" y="240"/>
              <a:chExt cx="4176" cy="3600"/>
            </a:xfrm>
          </p:grpSpPr>
          <p:sp>
            <p:nvSpPr>
              <p:cNvPr id="29705" name="Pyr1">
                <a:extLst>
                  <a:ext uri="{FF2B5EF4-FFF2-40B4-BE49-F238E27FC236}">
                    <a16:creationId xmlns:a16="http://schemas.microsoft.com/office/drawing/2014/main" id="{95C97908-6BA1-CF1B-3A0B-5FE0E6A4E36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873" y="240"/>
                <a:ext cx="936" cy="798"/>
              </a:xfrm>
              <a:custGeom>
                <a:avLst/>
                <a:gdLst>
                  <a:gd name="T0" fmla="*/ 20 w 21600"/>
                  <a:gd name="T1" fmla="*/ 0 h 21600"/>
                  <a:gd name="T2" fmla="*/ 41 w 21600"/>
                  <a:gd name="T3" fmla="*/ 29 h 21600"/>
                  <a:gd name="T4" fmla="*/ 0 w 21600"/>
                  <a:gd name="T5" fmla="*/ 29 h 21600"/>
                  <a:gd name="T6" fmla="*/ 0 60000 65536"/>
                  <a:gd name="T7" fmla="*/ 0 60000 65536"/>
                  <a:gd name="T8" fmla="*/ 0 60000 65536"/>
                  <a:gd name="T9" fmla="*/ 5400 w 21600"/>
                  <a:gd name="T10" fmla="*/ 11802 h 21600"/>
                  <a:gd name="T11" fmla="*/ 16200 w 21600"/>
                  <a:gd name="T12" fmla="*/ 20598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>
                    <a:moveTo>
                      <a:pt x="10800" y="0"/>
                    </a:moveTo>
                    <a:lnTo>
                      <a:pt x="21600" y="21600"/>
                    </a:lnTo>
                    <a:lnTo>
                      <a:pt x="0" y="21600"/>
                    </a:lnTo>
                    <a:lnTo>
                      <a:pt x="10800" y="0"/>
                    </a:lnTo>
                    <a:close/>
                  </a:path>
                </a:pathLst>
              </a:custGeom>
              <a:solidFill>
                <a:srgbClr val="D8EBB3">
                  <a:alpha val="50195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06" name="Pyr2">
                <a:extLst>
                  <a:ext uri="{FF2B5EF4-FFF2-40B4-BE49-F238E27FC236}">
                    <a16:creationId xmlns:a16="http://schemas.microsoft.com/office/drawing/2014/main" id="{AA424BFC-9154-C683-C7DE-F25A2B48A65B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2331" y="1038"/>
                <a:ext cx="2015" cy="936"/>
              </a:xfrm>
              <a:custGeom>
                <a:avLst/>
                <a:gdLst>
                  <a:gd name="T0" fmla="*/ 50 w 21600"/>
                  <a:gd name="T1" fmla="*/ 0 h 21600"/>
                  <a:gd name="T2" fmla="*/ 138 w 21600"/>
                  <a:gd name="T3" fmla="*/ 0 h 21600"/>
                  <a:gd name="T4" fmla="*/ 188 w 21600"/>
                  <a:gd name="T5" fmla="*/ 41 h 21600"/>
                  <a:gd name="T6" fmla="*/ 0 w 21600"/>
                  <a:gd name="T7" fmla="*/ 4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789 w 21600"/>
                  <a:gd name="T13" fmla="*/ 508 h 21600"/>
                  <a:gd name="T14" fmla="*/ 15811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5787" y="0"/>
                    </a:moveTo>
                    <a:lnTo>
                      <a:pt x="15812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5787" y="0"/>
                    </a:lnTo>
                    <a:close/>
                  </a:path>
                </a:pathLst>
              </a:custGeom>
              <a:solidFill>
                <a:srgbClr val="CCCCFF">
                  <a:alpha val="50195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07" name="Pyr3">
                <a:extLst>
                  <a:ext uri="{FF2B5EF4-FFF2-40B4-BE49-F238E27FC236}">
                    <a16:creationId xmlns:a16="http://schemas.microsoft.com/office/drawing/2014/main" id="{CA778D0B-278D-091D-C77C-0B058A34E51C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795" y="1974"/>
                <a:ext cx="3087" cy="935"/>
              </a:xfrm>
              <a:custGeom>
                <a:avLst/>
                <a:gdLst>
                  <a:gd name="T0" fmla="*/ 77 w 21600"/>
                  <a:gd name="T1" fmla="*/ 0 h 21600"/>
                  <a:gd name="T2" fmla="*/ 364 w 21600"/>
                  <a:gd name="T3" fmla="*/ 0 h 21600"/>
                  <a:gd name="T4" fmla="*/ 441 w 21600"/>
                  <a:gd name="T5" fmla="*/ 40 h 21600"/>
                  <a:gd name="T6" fmla="*/ 0 w 21600"/>
                  <a:gd name="T7" fmla="*/ 4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5290 w 21600"/>
                  <a:gd name="T13" fmla="*/ 508 h 21600"/>
                  <a:gd name="T14" fmla="*/ 16310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3768" y="0"/>
                    </a:moveTo>
                    <a:lnTo>
                      <a:pt x="17831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3768" y="0"/>
                    </a:lnTo>
                    <a:close/>
                  </a:path>
                </a:pathLst>
              </a:custGeom>
              <a:solidFill>
                <a:srgbClr val="FFBE7D">
                  <a:alpha val="50195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29708" name="Pyr4">
                <a:extLst>
                  <a:ext uri="{FF2B5EF4-FFF2-40B4-BE49-F238E27FC236}">
                    <a16:creationId xmlns:a16="http://schemas.microsoft.com/office/drawing/2014/main" id="{883B0672-9238-BA20-5603-DBF6F200C6AE}"/>
                  </a:ext>
                </a:extLst>
              </p:cNvPr>
              <p:cNvSpPr>
                <a:spLocks noEditPoints="1" noChangeArrowheads="1"/>
              </p:cNvSpPr>
              <p:nvPr/>
            </p:nvSpPr>
            <p:spPr bwMode="auto">
              <a:xfrm>
                <a:off x="1248" y="2904"/>
                <a:ext cx="4176" cy="936"/>
              </a:xfrm>
              <a:custGeom>
                <a:avLst/>
                <a:gdLst>
                  <a:gd name="T0" fmla="*/ 104 w 21600"/>
                  <a:gd name="T1" fmla="*/ 0 h 21600"/>
                  <a:gd name="T2" fmla="*/ 703 w 21600"/>
                  <a:gd name="T3" fmla="*/ 0 h 21600"/>
                  <a:gd name="T4" fmla="*/ 807 w 21600"/>
                  <a:gd name="T5" fmla="*/ 41 h 21600"/>
                  <a:gd name="T6" fmla="*/ 0 w 21600"/>
                  <a:gd name="T7" fmla="*/ 41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284 w 21600"/>
                  <a:gd name="T13" fmla="*/ 508 h 21600"/>
                  <a:gd name="T14" fmla="*/ 17312 w 21600"/>
                  <a:gd name="T15" fmla="*/ 21092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2793" y="0"/>
                    </a:moveTo>
                    <a:lnTo>
                      <a:pt x="18806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2793" y="0"/>
                    </a:lnTo>
                    <a:close/>
                  </a:path>
                </a:pathLst>
              </a:custGeom>
              <a:solidFill>
                <a:srgbClr val="FFFFCC">
                  <a:alpha val="50195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tr-TR"/>
              </a:p>
            </p:txBody>
          </p:sp>
        </p:grpSp>
        <p:sp>
          <p:nvSpPr>
            <p:cNvPr id="29701" name="Text Box 16">
              <a:extLst>
                <a:ext uri="{FF2B5EF4-FFF2-40B4-BE49-F238E27FC236}">
                  <a16:creationId xmlns:a16="http://schemas.microsoft.com/office/drawing/2014/main" id="{57679E72-6958-F657-CF60-030FAFFF39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1163"/>
              <a:ext cx="202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000066"/>
                  </a:solidFill>
                </a:rPr>
                <a:t>ANA SÜREÇ(LER)</a:t>
              </a:r>
            </a:p>
          </p:txBody>
        </p:sp>
        <p:sp>
          <p:nvSpPr>
            <p:cNvPr id="29702" name="Text Box 17">
              <a:extLst>
                <a:ext uri="{FF2B5EF4-FFF2-40B4-BE49-F238E27FC236}">
                  <a16:creationId xmlns:a16="http://schemas.microsoft.com/office/drawing/2014/main" id="{5A0FDA9B-CB7E-410A-6891-3B74D8F7F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12" y="1788"/>
              <a:ext cx="1336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000066"/>
                  </a:solidFill>
                </a:rPr>
                <a:t>SÜREÇLER</a:t>
              </a:r>
            </a:p>
          </p:txBody>
        </p:sp>
        <p:sp>
          <p:nvSpPr>
            <p:cNvPr id="29703" name="Text Box 18">
              <a:extLst>
                <a:ext uri="{FF2B5EF4-FFF2-40B4-BE49-F238E27FC236}">
                  <a16:creationId xmlns:a16="http://schemas.microsoft.com/office/drawing/2014/main" id="{CA95E7D3-E2E7-8614-06B6-4D9C5272D8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73" y="2423"/>
              <a:ext cx="185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000066"/>
                  </a:solidFill>
                </a:rPr>
                <a:t>ALT SÜREÇLER</a:t>
              </a:r>
            </a:p>
          </p:txBody>
        </p:sp>
        <p:sp>
          <p:nvSpPr>
            <p:cNvPr id="29704" name="Text Box 19">
              <a:extLst>
                <a:ext uri="{FF2B5EF4-FFF2-40B4-BE49-F238E27FC236}">
                  <a16:creationId xmlns:a16="http://schemas.microsoft.com/office/drawing/2014/main" id="{DC716770-D30F-220D-F359-A1DCD436AC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8" y="3013"/>
              <a:ext cx="259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tr-TR" altLang="tr-TR" sz="2800" b="1">
                  <a:solidFill>
                    <a:srgbClr val="000066"/>
                  </a:solidFill>
                </a:rPr>
                <a:t>SÜREÇ AKTİVİTELERİ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97D59920-C702-E0A9-88F4-BE57158435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Hiyerarşisi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EBFC1F82-C447-70B7-4E71-DF388C9DA0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55650" y="1628775"/>
            <a:ext cx="7931150" cy="4525963"/>
          </a:xfrm>
        </p:spPr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Ana Süreçler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Şirketin iş sonuçları ve performansı üzerinde doğrudan etkisi olan ve stratejik öneme sahip üst düzeydeki süreçler</a:t>
            </a:r>
          </a:p>
          <a:p>
            <a:r>
              <a:rPr lang="tr-TR" altLang="tr-TR" sz="3600" b="1">
                <a:solidFill>
                  <a:srgbClr val="000066"/>
                </a:solidFill>
              </a:rPr>
              <a:t>Süreçler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Ana süreçleri oluşturan ve birbirleri ile karşılıklı etkileşimde olan süreçler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0" grpId="0"/>
      <p:bldP spid="73731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0A203EEC-661F-DE5E-97AF-6EAF828CF0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Hiyerarşisi</a:t>
            </a:r>
          </a:p>
        </p:txBody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394E8BA-D6EC-903F-34D9-64A3C10A0B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8525" y="1600200"/>
            <a:ext cx="7561263" cy="4852988"/>
          </a:xfrm>
        </p:spPr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Alt Süreçler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Süreçleri oluşturan ve iki veya daha fazla fonksiyonu ilgilendiren faaliyetler</a:t>
            </a:r>
          </a:p>
          <a:p>
            <a:r>
              <a:rPr lang="tr-TR" altLang="tr-TR" sz="3600" b="1">
                <a:solidFill>
                  <a:srgbClr val="000066"/>
                </a:solidFill>
              </a:rPr>
              <a:t>Süreç Aktiviteleri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Aynı fonksiyon içinde bir veya birkaç kişi tarafından gerçekleştirilen ve alt süreçleri oluşturan faaliyetler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4" grpId="0"/>
      <p:bldP spid="7475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15E51334-680E-B9D5-3072-83C93003BE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Neden Süreç Yönetimi?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8F9A612C-4C62-1E6F-5879-DBFB0E38207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Süreçler fonksiyonların sınırlarını aşar. </a:t>
            </a:r>
          </a:p>
          <a:p>
            <a:r>
              <a:rPr lang="tr-TR" altLang="tr-TR">
                <a:solidFill>
                  <a:srgbClr val="000066"/>
                </a:solidFill>
              </a:rPr>
              <a:t>Fonksiyonlar dikey, süreçler ise yataydır.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0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4" grpId="0"/>
      <p:bldP spid="9011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4">
            <a:extLst>
              <a:ext uri="{FF2B5EF4-FFF2-40B4-BE49-F238E27FC236}">
                <a16:creationId xmlns:a16="http://schemas.microsoft.com/office/drawing/2014/main" id="{7437454A-D046-F554-CB6C-B2B1CF181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Kontrolü</a:t>
            </a:r>
          </a:p>
        </p:txBody>
      </p:sp>
      <p:sp>
        <p:nvSpPr>
          <p:cNvPr id="25685" name="Rectangle 85">
            <a:extLst>
              <a:ext uri="{FF2B5EF4-FFF2-40B4-BE49-F238E27FC236}">
                <a16:creationId xmlns:a16="http://schemas.microsoft.com/office/drawing/2014/main" id="{F95CFE06-6FBE-A739-B5BE-6F0DAF090E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Akış Şeması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Süreç Şeması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Zaman-İşlev/Süreç Haritaları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Kontrol Kartları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Süreç Haritası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Süreç Listesi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Süreç Etkileşim Matrisi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Süreç Etkinlik Kriterleri Listesi</a:t>
            </a:r>
          </a:p>
        </p:txBody>
      </p:sp>
      <p:pic>
        <p:nvPicPr>
          <p:cNvPr id="25686" name="Picture 86" descr="chart">
            <a:extLst>
              <a:ext uri="{FF2B5EF4-FFF2-40B4-BE49-F238E27FC236}">
                <a16:creationId xmlns:a16="http://schemas.microsoft.com/office/drawing/2014/main" id="{BFD3E98D-89A8-2D95-AD76-5F2FD3BB8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3213100"/>
            <a:ext cx="1797050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" dur="1000"/>
                                        <p:tgtEl>
                                          <p:spTgt spid="25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1000"/>
                                        <p:tgtEl>
                                          <p:spTgt spid="25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1000"/>
                                        <p:tgtEl>
                                          <p:spTgt spid="25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1000"/>
                                        <p:tgtEl>
                                          <p:spTgt spid="25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8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0" dur="1000"/>
                                        <p:tgtEl>
                                          <p:spTgt spid="256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32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1000"/>
                                        <p:tgtEl>
                                          <p:spTgt spid="256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6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8" dur="1000"/>
                                        <p:tgtEl>
                                          <p:spTgt spid="256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4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2" dur="1000"/>
                                        <p:tgtEl>
                                          <p:spTgt spid="256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4" grpId="0"/>
      <p:bldP spid="25685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EAD0A896-27B3-0C4F-BA64-928954DCB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Akış Şeması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245266BF-A37E-D9A6-861C-5FF74F38D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162800" cy="4929188"/>
          </a:xfrm>
        </p:spPr>
        <p:txBody>
          <a:bodyPr/>
          <a:lstStyle/>
          <a:p>
            <a:r>
              <a:rPr lang="tr-TR" altLang="tr-TR" sz="2800">
                <a:solidFill>
                  <a:srgbClr val="000066"/>
                </a:solidFill>
              </a:rPr>
              <a:t>Hammadde, bileşenler, yarı mamuller veya hizmetlerin işletme içerisinde belirli süreçler boyunca hareketinin görsel ifadesi</a:t>
            </a:r>
          </a:p>
          <a:p>
            <a:r>
              <a:rPr lang="tr-TR" altLang="tr-TR" sz="2800">
                <a:solidFill>
                  <a:srgbClr val="000066"/>
                </a:solidFill>
              </a:rPr>
              <a:t>Amaçları;</a:t>
            </a:r>
          </a:p>
          <a:p>
            <a:pPr lvl="1"/>
            <a:r>
              <a:rPr lang="tr-TR" altLang="tr-TR" sz="2400">
                <a:solidFill>
                  <a:srgbClr val="000066"/>
                </a:solidFill>
              </a:rPr>
              <a:t>Bir sistem ya da süreci anlatmak</a:t>
            </a:r>
          </a:p>
          <a:p>
            <a:pPr lvl="1"/>
            <a:r>
              <a:rPr lang="tr-TR" altLang="tr-TR" sz="2400">
                <a:solidFill>
                  <a:srgbClr val="000066"/>
                </a:solidFill>
              </a:rPr>
              <a:t>Süreçleri doğrulamak ya da açıkça göstermek</a:t>
            </a:r>
          </a:p>
          <a:p>
            <a:pPr lvl="1"/>
            <a:r>
              <a:rPr lang="tr-TR" altLang="tr-TR" sz="2400">
                <a:solidFill>
                  <a:srgbClr val="000066"/>
                </a:solidFill>
              </a:rPr>
              <a:t>Katma değer sağlayan işleri tanımlamak</a:t>
            </a:r>
          </a:p>
          <a:p>
            <a:pPr lvl="1"/>
            <a:r>
              <a:rPr lang="tr-TR" altLang="tr-TR" sz="2400">
                <a:solidFill>
                  <a:srgbClr val="000066"/>
                </a:solidFill>
              </a:rPr>
              <a:t>Olası sorunları ve iyileştirme fırsatlarını tanımlamak</a:t>
            </a:r>
          </a:p>
          <a:p>
            <a:pPr lvl="1"/>
            <a:r>
              <a:rPr lang="tr-TR" altLang="tr-TR" sz="2400">
                <a:solidFill>
                  <a:srgbClr val="000066"/>
                </a:solidFill>
              </a:rPr>
              <a:t>Gereksiz adımları elimine etmek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  <p:bldP spid="7171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>
            <a:extLst>
              <a:ext uri="{FF2B5EF4-FFF2-40B4-BE49-F238E27FC236}">
                <a16:creationId xmlns:a16="http://schemas.microsoft.com/office/drawing/2014/main" id="{0C4603D5-AD31-C8F1-664E-C7514D6D3C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65263" y="44450"/>
            <a:ext cx="6275387" cy="792163"/>
          </a:xfrm>
        </p:spPr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Örnek Süreç Akış Şeması</a:t>
            </a: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A02C2DE8-F9D5-9996-7328-0D1FD3EA84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219200"/>
            <a:ext cx="8763000" cy="5410200"/>
            <a:chOff x="96" y="768"/>
            <a:chExt cx="5520" cy="3408"/>
          </a:xfrm>
        </p:grpSpPr>
        <p:sp>
          <p:nvSpPr>
            <p:cNvPr id="34820" name="Rectangle 5">
              <a:extLst>
                <a:ext uri="{FF2B5EF4-FFF2-40B4-BE49-F238E27FC236}">
                  <a16:creationId xmlns:a16="http://schemas.microsoft.com/office/drawing/2014/main" id="{67485936-560D-CAE5-675E-CEDF824083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768"/>
              <a:ext cx="5520" cy="3388"/>
            </a:xfrm>
            <a:prstGeom prst="rect">
              <a:avLst/>
            </a:prstGeom>
            <a:solidFill>
              <a:srgbClr val="8FAA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4821" name="Rectangle 6">
              <a:extLst>
                <a:ext uri="{FF2B5EF4-FFF2-40B4-BE49-F238E27FC236}">
                  <a16:creationId xmlns:a16="http://schemas.microsoft.com/office/drawing/2014/main" id="{1F5875BE-432B-2F0A-4C96-367F912BA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216"/>
              <a:ext cx="240" cy="432"/>
            </a:xfrm>
            <a:prstGeom prst="rect">
              <a:avLst/>
            </a:prstGeom>
            <a:solidFill>
              <a:srgbClr val="8FAA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tr-TR" altLang="tr-TR" sz="1800" b="1">
                  <a:solidFill>
                    <a:srgbClr val="000066"/>
                  </a:solidFill>
                </a:rPr>
                <a:t>KPG</a:t>
              </a:r>
              <a:endParaRPr lang="en-US" altLang="tr-TR" sz="1800" b="1">
                <a:solidFill>
                  <a:srgbClr val="000066"/>
                </a:solidFill>
              </a:endParaRPr>
            </a:p>
          </p:txBody>
        </p:sp>
        <p:sp>
          <p:nvSpPr>
            <p:cNvPr id="34822" name="Rectangle 7">
              <a:extLst>
                <a:ext uri="{FF2B5EF4-FFF2-40B4-BE49-F238E27FC236}">
                  <a16:creationId xmlns:a16="http://schemas.microsoft.com/office/drawing/2014/main" id="{0C1BE41E-8ECC-CCA6-4C41-FC89182B0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" y="3648"/>
              <a:ext cx="240" cy="508"/>
            </a:xfrm>
            <a:prstGeom prst="rect">
              <a:avLst/>
            </a:prstGeom>
            <a:solidFill>
              <a:srgbClr val="8FAA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tr-TR" altLang="tr-TR" sz="1600" b="1">
                  <a:solidFill>
                    <a:srgbClr val="000066"/>
                  </a:solidFill>
                </a:rPr>
                <a:t>NOTLAR</a:t>
              </a:r>
              <a:endParaRPr lang="en-US" altLang="tr-TR" sz="1600" b="1">
                <a:solidFill>
                  <a:srgbClr val="000066"/>
                </a:solidFill>
              </a:endParaRPr>
            </a:p>
          </p:txBody>
        </p:sp>
        <p:grpSp>
          <p:nvGrpSpPr>
            <p:cNvPr id="34823" name="Group 8">
              <a:extLst>
                <a:ext uri="{FF2B5EF4-FFF2-40B4-BE49-F238E27FC236}">
                  <a16:creationId xmlns:a16="http://schemas.microsoft.com/office/drawing/2014/main" id="{94C730EA-CA20-A5BE-43C2-A752792226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" y="768"/>
              <a:ext cx="5520" cy="2448"/>
              <a:chOff x="96" y="768"/>
              <a:chExt cx="5520" cy="2448"/>
            </a:xfrm>
          </p:grpSpPr>
          <p:sp>
            <p:nvSpPr>
              <p:cNvPr id="34871" name="AutoShape 9">
                <a:extLst>
                  <a:ext uri="{FF2B5EF4-FFF2-40B4-BE49-F238E27FC236}">
                    <a16:creationId xmlns:a16="http://schemas.microsoft.com/office/drawing/2014/main" id="{59BD25AF-1FB5-7981-EA1A-51DDB16E08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768"/>
                <a:ext cx="1632" cy="192"/>
              </a:xfrm>
              <a:prstGeom prst="homePlate">
                <a:avLst>
                  <a:gd name="adj" fmla="val 212500"/>
                </a:avLst>
              </a:prstGeom>
              <a:solidFill>
                <a:srgbClr val="8FAAFF">
                  <a:alpha val="30196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/>
                <a:r>
                  <a:rPr lang="tr-TR" altLang="tr-TR" sz="1800" b="1">
                    <a:solidFill>
                      <a:srgbClr val="000066"/>
                    </a:solidFill>
                  </a:rPr>
                  <a:t>İç Talep</a:t>
                </a:r>
                <a:endParaRPr lang="en-US" altLang="tr-TR" sz="1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4872" name="Rectangle 10">
                <a:extLst>
                  <a:ext uri="{FF2B5EF4-FFF2-40B4-BE49-F238E27FC236}">
                    <a16:creationId xmlns:a16="http://schemas.microsoft.com/office/drawing/2014/main" id="{3572359F-518E-8AAA-43ED-731C02A3EB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1584"/>
                <a:ext cx="240" cy="960"/>
              </a:xfrm>
              <a:prstGeom prst="rect">
                <a:avLst/>
              </a:prstGeom>
              <a:solidFill>
                <a:srgbClr val="8FAAFF">
                  <a:alpha val="30196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tr-TR" altLang="tr-TR" sz="1800" b="1">
                    <a:solidFill>
                      <a:srgbClr val="000066"/>
                    </a:solidFill>
                  </a:rPr>
                  <a:t>Satınalma</a:t>
                </a:r>
                <a:endParaRPr lang="en-US" altLang="tr-TR" sz="1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4873" name="Rectangle 11">
                <a:extLst>
                  <a:ext uri="{FF2B5EF4-FFF2-40B4-BE49-F238E27FC236}">
                    <a16:creationId xmlns:a16="http://schemas.microsoft.com/office/drawing/2014/main" id="{CB737E4E-535A-6E16-42F2-A907921C26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2544"/>
                <a:ext cx="240" cy="672"/>
              </a:xfrm>
              <a:prstGeom prst="rect">
                <a:avLst/>
              </a:prstGeom>
              <a:solidFill>
                <a:srgbClr val="8FAAFF">
                  <a:alpha val="30196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80000"/>
                  </a:lnSpc>
                </a:pPr>
                <a:r>
                  <a:rPr lang="tr-TR" altLang="tr-TR" sz="1800" b="1">
                    <a:solidFill>
                      <a:srgbClr val="000066"/>
                    </a:solidFill>
                  </a:rPr>
                  <a:t>Bölümler</a:t>
                </a:r>
                <a:endParaRPr lang="en-US" altLang="tr-TR" sz="1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4874" name="Rectangle 12">
                <a:extLst>
                  <a:ext uri="{FF2B5EF4-FFF2-40B4-BE49-F238E27FC236}">
                    <a16:creationId xmlns:a16="http://schemas.microsoft.com/office/drawing/2014/main" id="{EFD099A3-CEB0-5A9B-7A61-D7E4EC044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" y="960"/>
                <a:ext cx="240" cy="624"/>
              </a:xfrm>
              <a:prstGeom prst="rect">
                <a:avLst/>
              </a:prstGeom>
              <a:solidFill>
                <a:srgbClr val="8FAAFF">
                  <a:alpha val="30196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vert="eaVert"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70000"/>
                  </a:lnSpc>
                </a:pPr>
                <a:r>
                  <a:rPr lang="tr-TR" altLang="tr-TR" sz="1800" b="1">
                    <a:solidFill>
                      <a:srgbClr val="000066"/>
                    </a:solidFill>
                  </a:rPr>
                  <a:t>İşletme </a:t>
                </a:r>
              </a:p>
              <a:p>
                <a:pPr algn="ctr">
                  <a:lnSpc>
                    <a:spcPct val="70000"/>
                  </a:lnSpc>
                </a:pPr>
                <a:r>
                  <a:rPr lang="tr-TR" altLang="tr-TR" sz="1800" b="1">
                    <a:solidFill>
                      <a:srgbClr val="000066"/>
                    </a:solidFill>
                  </a:rPr>
                  <a:t>Müdürü</a:t>
                </a:r>
                <a:endParaRPr lang="en-US" altLang="tr-TR" sz="18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4875" name="AutoShape 13">
                <a:extLst>
                  <a:ext uri="{FF2B5EF4-FFF2-40B4-BE49-F238E27FC236}">
                    <a16:creationId xmlns:a16="http://schemas.microsoft.com/office/drawing/2014/main" id="{D5E70F35-8BE6-3247-8603-53232C7E2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768"/>
                <a:ext cx="1008" cy="192"/>
              </a:xfrm>
              <a:prstGeom prst="chevron">
                <a:avLst>
                  <a:gd name="adj" fmla="val 131250"/>
                </a:avLst>
              </a:prstGeom>
              <a:solidFill>
                <a:srgbClr val="8FAAFF">
                  <a:alpha val="30196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marL="342900" indent="-3429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lvl="1" algn="ctr">
                  <a:lnSpc>
                    <a:spcPct val="80000"/>
                  </a:lnSpc>
                </a:pPr>
                <a:r>
                  <a:rPr lang="tr-TR" altLang="tr-TR" sz="1400" b="1">
                    <a:solidFill>
                      <a:srgbClr val="000066"/>
                    </a:solidFill>
                  </a:rPr>
                  <a:t>Depo Giriş</a:t>
                </a:r>
                <a:endParaRPr lang="en-US" altLang="tr-TR" sz="14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4876" name="AutoShape 14">
                <a:extLst>
                  <a:ext uri="{FF2B5EF4-FFF2-40B4-BE49-F238E27FC236}">
                    <a16:creationId xmlns:a16="http://schemas.microsoft.com/office/drawing/2014/main" id="{6A7EA349-E80A-6B8D-E13D-355DEE9A8C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8" y="768"/>
                <a:ext cx="1008" cy="192"/>
              </a:xfrm>
              <a:prstGeom prst="chevron">
                <a:avLst>
                  <a:gd name="adj" fmla="val 131250"/>
                </a:avLst>
              </a:prstGeom>
              <a:solidFill>
                <a:srgbClr val="8FAAFF">
                  <a:alpha val="30196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r">
                  <a:lnSpc>
                    <a:spcPct val="90000"/>
                  </a:lnSpc>
                </a:pPr>
                <a:r>
                  <a:rPr lang="tr-TR" altLang="tr-TR" sz="1200" b="1">
                    <a:solidFill>
                      <a:srgbClr val="000066"/>
                    </a:solidFill>
                  </a:rPr>
                  <a:t>Giriş Kontrol</a:t>
                </a:r>
                <a:endParaRPr lang="en-US" altLang="tr-TR" sz="1200" b="1">
                  <a:solidFill>
                    <a:srgbClr val="000066"/>
                  </a:solidFill>
                </a:endParaRPr>
              </a:p>
            </p:txBody>
          </p:sp>
          <p:sp>
            <p:nvSpPr>
              <p:cNvPr id="34877" name="AutoShape 15">
                <a:extLst>
                  <a:ext uri="{FF2B5EF4-FFF2-40B4-BE49-F238E27FC236}">
                    <a16:creationId xmlns:a16="http://schemas.microsoft.com/office/drawing/2014/main" id="{878820A0-5525-D556-1252-5500C10EBF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20" y="768"/>
                <a:ext cx="1008" cy="192"/>
              </a:xfrm>
              <a:prstGeom prst="chevron">
                <a:avLst>
                  <a:gd name="adj" fmla="val 131250"/>
                </a:avLst>
              </a:prstGeom>
              <a:solidFill>
                <a:srgbClr val="8FAAFF">
                  <a:alpha val="30196"/>
                </a:srgbClr>
              </a:solidFill>
              <a:ln w="9525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lnSpc>
                    <a:spcPct val="90000"/>
                  </a:lnSpc>
                </a:pPr>
                <a:r>
                  <a:rPr lang="tr-TR" altLang="tr-TR" sz="1800" b="1">
                    <a:solidFill>
                      <a:srgbClr val="000066"/>
                    </a:solidFill>
                  </a:rPr>
                  <a:t>Sipariş</a:t>
                </a:r>
                <a:endParaRPr lang="en-US" altLang="tr-TR" sz="1800" b="1">
                  <a:solidFill>
                    <a:srgbClr val="000066"/>
                  </a:solidFill>
                </a:endParaRPr>
              </a:p>
            </p:txBody>
          </p:sp>
        </p:grpSp>
        <p:sp>
          <p:nvSpPr>
            <p:cNvPr id="34824" name="Line 16">
              <a:extLst>
                <a:ext uri="{FF2B5EF4-FFF2-40B4-BE49-F238E27FC236}">
                  <a16:creationId xmlns:a16="http://schemas.microsoft.com/office/drawing/2014/main" id="{BDB73483-F5F9-B225-083C-84496F9283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960"/>
              <a:ext cx="17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5" name="Text Box 17">
              <a:extLst>
                <a:ext uri="{FF2B5EF4-FFF2-40B4-BE49-F238E27FC236}">
                  <a16:creationId xmlns:a16="http://schemas.microsoft.com/office/drawing/2014/main" id="{8CA38E37-5EB1-ECCF-2A5D-7E1D5B6B2F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2" y="768"/>
              <a:ext cx="856" cy="196"/>
            </a:xfrm>
            <a:prstGeom prst="rect">
              <a:avLst/>
            </a:prstGeom>
            <a:solidFill>
              <a:srgbClr val="8FAAFF">
                <a:alpha val="30196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tr-TR" altLang="tr-TR" sz="1800" b="1">
                  <a:solidFill>
                    <a:srgbClr val="000066"/>
                  </a:solidFill>
                </a:rPr>
                <a:t>Teklif Alma</a:t>
              </a:r>
              <a:endParaRPr lang="en-US" altLang="tr-TR" sz="1800" b="1">
                <a:solidFill>
                  <a:srgbClr val="000066"/>
                </a:solidFill>
              </a:endParaRPr>
            </a:p>
          </p:txBody>
        </p:sp>
        <p:sp>
          <p:nvSpPr>
            <p:cNvPr id="34826" name="Line 18">
              <a:extLst>
                <a:ext uri="{FF2B5EF4-FFF2-40B4-BE49-F238E27FC236}">
                  <a16:creationId xmlns:a16="http://schemas.microsoft.com/office/drawing/2014/main" id="{C3C48484-5CB9-6E94-2AA7-D737738D2F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1584"/>
              <a:ext cx="528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7" name="Line 19">
              <a:extLst>
                <a:ext uri="{FF2B5EF4-FFF2-40B4-BE49-F238E27FC236}">
                  <a16:creationId xmlns:a16="http://schemas.microsoft.com/office/drawing/2014/main" id="{11826AC2-C796-443E-5CFB-FFBFB9E86A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2544"/>
              <a:ext cx="528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8" name="Line 20">
              <a:extLst>
                <a:ext uri="{FF2B5EF4-FFF2-40B4-BE49-F238E27FC236}">
                  <a16:creationId xmlns:a16="http://schemas.microsoft.com/office/drawing/2014/main" id="{F0B283E5-200A-D1B6-3084-60102E52DE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216"/>
              <a:ext cx="528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29" name="Line 21">
              <a:extLst>
                <a:ext uri="{FF2B5EF4-FFF2-40B4-BE49-F238E27FC236}">
                  <a16:creationId xmlns:a16="http://schemas.microsoft.com/office/drawing/2014/main" id="{42909FD6-7CD1-93C0-1A69-A200177BB5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3648"/>
              <a:ext cx="5280" cy="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0" name="Line 22">
              <a:extLst>
                <a:ext uri="{FF2B5EF4-FFF2-40B4-BE49-F238E27FC236}">
                  <a16:creationId xmlns:a16="http://schemas.microsoft.com/office/drawing/2014/main" id="{E2815EA2-DC7C-6C61-0A9D-3B26664992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960"/>
              <a:ext cx="0" cy="3216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1" name="Line 23">
              <a:extLst>
                <a:ext uri="{FF2B5EF4-FFF2-40B4-BE49-F238E27FC236}">
                  <a16:creationId xmlns:a16="http://schemas.microsoft.com/office/drawing/2014/main" id="{4AFBF099-CB3C-0E2D-7A53-98E4A40BEA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96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2" name="Line 24">
              <a:extLst>
                <a:ext uri="{FF2B5EF4-FFF2-40B4-BE49-F238E27FC236}">
                  <a16:creationId xmlns:a16="http://schemas.microsoft.com/office/drawing/2014/main" id="{45235E18-E6D9-4483-89FD-B1D43C5E01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96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3" name="Line 25">
              <a:extLst>
                <a:ext uri="{FF2B5EF4-FFF2-40B4-BE49-F238E27FC236}">
                  <a16:creationId xmlns:a16="http://schemas.microsoft.com/office/drawing/2014/main" id="{B0564355-FFFC-E8E5-AD2D-961FEF94AB3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20" y="96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4" name="Line 26">
              <a:extLst>
                <a:ext uri="{FF2B5EF4-FFF2-40B4-BE49-F238E27FC236}">
                  <a16:creationId xmlns:a16="http://schemas.microsoft.com/office/drawing/2014/main" id="{FBC5C5E1-067D-E2F1-E725-47F8C6269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960"/>
              <a:ext cx="0" cy="3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34835" name="Rectangle 27">
              <a:extLst>
                <a:ext uri="{FF2B5EF4-FFF2-40B4-BE49-F238E27FC236}">
                  <a16:creationId xmlns:a16="http://schemas.microsoft.com/office/drawing/2014/main" id="{015439E1-3F96-3F57-D142-959265C7E1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784"/>
              <a:ext cx="336" cy="288"/>
            </a:xfrm>
            <a:prstGeom prst="rect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Malzeme</a:t>
              </a:r>
            </a:p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Talebi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36" name="AutoShape 28">
              <a:extLst>
                <a:ext uri="{FF2B5EF4-FFF2-40B4-BE49-F238E27FC236}">
                  <a16:creationId xmlns:a16="http://schemas.microsoft.com/office/drawing/2014/main" id="{F1D9DC9B-AF25-A8F6-50F1-143DD37C0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8" y="1632"/>
              <a:ext cx="336" cy="384"/>
            </a:xfrm>
            <a:prstGeom prst="flowChartDecision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Depoda </a:t>
              </a:r>
            </a:p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var mı?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37" name="Rectangle 29">
              <a:extLst>
                <a:ext uri="{FF2B5EF4-FFF2-40B4-BE49-F238E27FC236}">
                  <a16:creationId xmlns:a16="http://schemas.microsoft.com/office/drawing/2014/main" id="{6C45733C-361C-64BC-7B28-BE564C45C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2016"/>
              <a:ext cx="384" cy="960"/>
            </a:xfrm>
            <a:prstGeom prst="rect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Depodan </a:t>
              </a:r>
            </a:p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Ürün</a:t>
              </a:r>
            </a:p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 Teslimi   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38" name="AutoShape 30">
              <a:extLst>
                <a:ext uri="{FF2B5EF4-FFF2-40B4-BE49-F238E27FC236}">
                  <a16:creationId xmlns:a16="http://schemas.microsoft.com/office/drawing/2014/main" id="{895CEB32-315C-F3D1-AE1A-4FA0D265C5D4}"/>
                </a:ext>
              </a:extLst>
            </p:cNvPr>
            <p:cNvCxnSpPr>
              <a:cxnSpLocks noChangeShapeType="1"/>
              <a:stCxn id="34836" idx="2"/>
              <a:endCxn id="34837" idx="1"/>
            </p:cNvCxnSpPr>
            <p:nvPr/>
          </p:nvCxnSpPr>
          <p:spPr bwMode="auto">
            <a:xfrm rot="16200000" flipH="1">
              <a:off x="564" y="2148"/>
              <a:ext cx="480" cy="216"/>
            </a:xfrm>
            <a:prstGeom prst="bentConnector2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39" name="Text Box 31">
              <a:extLst>
                <a:ext uri="{FF2B5EF4-FFF2-40B4-BE49-F238E27FC236}">
                  <a16:creationId xmlns:a16="http://schemas.microsoft.com/office/drawing/2014/main" id="{7C4BFCD7-A410-80C5-139F-B4DEC0C666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" y="2135"/>
              <a:ext cx="293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200">
                  <a:solidFill>
                    <a:srgbClr val="000066"/>
                  </a:solidFill>
                </a:rPr>
                <a:t>Evet</a:t>
              </a:r>
              <a:endParaRPr lang="en-US" altLang="tr-TR" sz="1200">
                <a:solidFill>
                  <a:srgbClr val="000066"/>
                </a:solidFill>
              </a:endParaRPr>
            </a:p>
          </p:txBody>
        </p:sp>
        <p:sp>
          <p:nvSpPr>
            <p:cNvPr id="34840" name="Rectangle 32">
              <a:extLst>
                <a:ext uri="{FF2B5EF4-FFF2-40B4-BE49-F238E27FC236}">
                  <a16:creationId xmlns:a16="http://schemas.microsoft.com/office/drawing/2014/main" id="{946987A7-E40C-9026-54E8-25DC827307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12"/>
              <a:ext cx="528" cy="384"/>
            </a:xfrm>
            <a:prstGeom prst="rect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Teklifleri</a:t>
              </a:r>
            </a:p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Karşılaştırma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41" name="Rectangle 33">
              <a:extLst>
                <a:ext uri="{FF2B5EF4-FFF2-40B4-BE49-F238E27FC236}">
                  <a16:creationId xmlns:a16="http://schemas.microsoft.com/office/drawing/2014/main" id="{55FDD08B-6E2B-2BF9-467B-00B5B2EA04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1632"/>
              <a:ext cx="528" cy="240"/>
            </a:xfrm>
            <a:prstGeom prst="rect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Teklif Talebi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42" name="AutoShape 34">
              <a:extLst>
                <a:ext uri="{FF2B5EF4-FFF2-40B4-BE49-F238E27FC236}">
                  <a16:creationId xmlns:a16="http://schemas.microsoft.com/office/drawing/2014/main" id="{33AD8AD9-E28C-D951-5800-C37B2DE46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2736"/>
              <a:ext cx="432" cy="384"/>
            </a:xfrm>
            <a:prstGeom prst="flowChartDecision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900">
                  <a:solidFill>
                    <a:srgbClr val="000066"/>
                  </a:solidFill>
                </a:rPr>
                <a:t>Bölüm</a:t>
              </a:r>
            </a:p>
            <a:p>
              <a:pPr algn="ctr"/>
              <a:r>
                <a:rPr lang="tr-TR" altLang="tr-TR" sz="900">
                  <a:solidFill>
                    <a:srgbClr val="000066"/>
                  </a:solidFill>
                </a:rPr>
                <a:t>Onayı?</a:t>
              </a:r>
              <a:endParaRPr lang="en-US" altLang="tr-TR" sz="900">
                <a:solidFill>
                  <a:srgbClr val="000066"/>
                </a:solidFill>
              </a:endParaRPr>
            </a:p>
          </p:txBody>
        </p:sp>
        <p:sp>
          <p:nvSpPr>
            <p:cNvPr id="34843" name="AutoShape 35">
              <a:extLst>
                <a:ext uri="{FF2B5EF4-FFF2-40B4-BE49-F238E27FC236}">
                  <a16:creationId xmlns:a16="http://schemas.microsoft.com/office/drawing/2014/main" id="{7AA2F22F-AA03-46FA-FD3E-DDABDC06AC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1104"/>
              <a:ext cx="432" cy="384"/>
            </a:xfrm>
            <a:prstGeom prst="flowChartDecision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Onay?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44" name="Rectangle 36">
              <a:extLst>
                <a:ext uri="{FF2B5EF4-FFF2-40B4-BE49-F238E27FC236}">
                  <a16:creationId xmlns:a16="http://schemas.microsoft.com/office/drawing/2014/main" id="{3DAC7273-F337-BC7B-FE73-FBEC901614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920"/>
              <a:ext cx="432" cy="336"/>
            </a:xfrm>
            <a:prstGeom prst="rect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Sipariş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45" name="AutoShape 37">
              <a:extLst>
                <a:ext uri="{FF2B5EF4-FFF2-40B4-BE49-F238E27FC236}">
                  <a16:creationId xmlns:a16="http://schemas.microsoft.com/office/drawing/2014/main" id="{F06746C4-9685-BF4D-8160-8771515FC0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1104"/>
              <a:ext cx="336" cy="432"/>
            </a:xfrm>
            <a:prstGeom prst="flowChartDecision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Onay?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46" name="AutoShape 38">
              <a:extLst>
                <a:ext uri="{FF2B5EF4-FFF2-40B4-BE49-F238E27FC236}">
                  <a16:creationId xmlns:a16="http://schemas.microsoft.com/office/drawing/2014/main" id="{8FFB2933-2DF1-6B68-DF06-B87A37392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736"/>
              <a:ext cx="432" cy="384"/>
            </a:xfrm>
            <a:prstGeom prst="flowChartDecision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Bölüm</a:t>
              </a:r>
            </a:p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Onayı?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47" name="Rectangle 39">
              <a:extLst>
                <a:ext uri="{FF2B5EF4-FFF2-40B4-BE49-F238E27FC236}">
                  <a16:creationId xmlns:a16="http://schemas.microsoft.com/office/drawing/2014/main" id="{2330FE5F-4F91-7EEC-5522-924A1276B7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8" y="1728"/>
              <a:ext cx="480" cy="288"/>
            </a:xfrm>
            <a:prstGeom prst="rect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İade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48" name="Rectangle 40">
              <a:extLst>
                <a:ext uri="{FF2B5EF4-FFF2-40B4-BE49-F238E27FC236}">
                  <a16:creationId xmlns:a16="http://schemas.microsoft.com/office/drawing/2014/main" id="{CAC7C576-BA6F-6FCA-4580-039F84B62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04" y="1728"/>
              <a:ext cx="480" cy="288"/>
            </a:xfrm>
            <a:prstGeom prst="rect">
              <a:avLst/>
            </a:prstGeom>
            <a:solidFill>
              <a:srgbClr val="4F79FF">
                <a:alpha val="30196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Depolama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49" name="AutoShape 41">
              <a:extLst>
                <a:ext uri="{FF2B5EF4-FFF2-40B4-BE49-F238E27FC236}">
                  <a16:creationId xmlns:a16="http://schemas.microsoft.com/office/drawing/2014/main" id="{9DC48C3B-0DD3-13E1-99FC-09EDB8B747C3}"/>
                </a:ext>
              </a:extLst>
            </p:cNvPr>
            <p:cNvCxnSpPr>
              <a:cxnSpLocks noChangeShapeType="1"/>
              <a:stCxn id="34836" idx="3"/>
              <a:endCxn id="34841" idx="1"/>
            </p:cNvCxnSpPr>
            <p:nvPr/>
          </p:nvCxnSpPr>
          <p:spPr bwMode="auto">
            <a:xfrm flipV="1">
              <a:off x="864" y="1752"/>
              <a:ext cx="672" cy="72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0" name="Text Box 42">
              <a:extLst>
                <a:ext uri="{FF2B5EF4-FFF2-40B4-BE49-F238E27FC236}">
                  <a16:creationId xmlns:a16="http://schemas.microsoft.com/office/drawing/2014/main" id="{9BD7D4B7-EAAF-5769-773C-B251704CB0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07" y="1718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Hayır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51" name="AutoShape 43">
              <a:extLst>
                <a:ext uri="{FF2B5EF4-FFF2-40B4-BE49-F238E27FC236}">
                  <a16:creationId xmlns:a16="http://schemas.microsoft.com/office/drawing/2014/main" id="{93C2D004-0D60-90D8-8B48-77EA9DD4D737}"/>
                </a:ext>
              </a:extLst>
            </p:cNvPr>
            <p:cNvCxnSpPr>
              <a:cxnSpLocks noChangeShapeType="1"/>
              <a:stCxn id="34840" idx="3"/>
              <a:endCxn id="34843" idx="2"/>
            </p:cNvCxnSpPr>
            <p:nvPr/>
          </p:nvCxnSpPr>
          <p:spPr bwMode="auto">
            <a:xfrm flipV="1">
              <a:off x="2064" y="1488"/>
              <a:ext cx="408" cy="816"/>
            </a:xfrm>
            <a:prstGeom prst="bentConnector2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52" name="AutoShape 44">
              <a:extLst>
                <a:ext uri="{FF2B5EF4-FFF2-40B4-BE49-F238E27FC236}">
                  <a16:creationId xmlns:a16="http://schemas.microsoft.com/office/drawing/2014/main" id="{1551B583-C828-B40C-09DB-0EA20A226A74}"/>
                </a:ext>
              </a:extLst>
            </p:cNvPr>
            <p:cNvCxnSpPr>
              <a:cxnSpLocks noChangeShapeType="1"/>
              <a:stCxn id="34843" idx="1"/>
              <a:endCxn id="34841" idx="0"/>
            </p:cNvCxnSpPr>
            <p:nvPr/>
          </p:nvCxnSpPr>
          <p:spPr bwMode="auto">
            <a:xfrm rot="10800000" flipV="1">
              <a:off x="1800" y="1296"/>
              <a:ext cx="456" cy="336"/>
            </a:xfrm>
            <a:prstGeom prst="bentConnector2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3" name="Text Box 45">
              <a:extLst>
                <a:ext uri="{FF2B5EF4-FFF2-40B4-BE49-F238E27FC236}">
                  <a16:creationId xmlns:a16="http://schemas.microsoft.com/office/drawing/2014/main" id="{161CA586-6EE8-0A14-736C-2C0C97F90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19" y="119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Hayır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54" name="AutoShape 46">
              <a:extLst>
                <a:ext uri="{FF2B5EF4-FFF2-40B4-BE49-F238E27FC236}">
                  <a16:creationId xmlns:a16="http://schemas.microsoft.com/office/drawing/2014/main" id="{0366743D-C634-5F46-1A88-0CE5425A597F}"/>
                </a:ext>
              </a:extLst>
            </p:cNvPr>
            <p:cNvCxnSpPr>
              <a:cxnSpLocks noChangeShapeType="1"/>
              <a:stCxn id="34843" idx="3"/>
              <a:endCxn id="34842" idx="3"/>
            </p:cNvCxnSpPr>
            <p:nvPr/>
          </p:nvCxnSpPr>
          <p:spPr bwMode="auto">
            <a:xfrm>
              <a:off x="2688" y="1296"/>
              <a:ext cx="0" cy="1632"/>
            </a:xfrm>
            <a:prstGeom prst="straightConnector1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5" name="Text Box 47">
              <a:extLst>
                <a:ext uri="{FF2B5EF4-FFF2-40B4-BE49-F238E27FC236}">
                  <a16:creationId xmlns:a16="http://schemas.microsoft.com/office/drawing/2014/main" id="{1B915425-3D15-2ADD-35E9-6290E5C8CE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7" y="2102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Evet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56" name="AutoShape 48">
              <a:extLst>
                <a:ext uri="{FF2B5EF4-FFF2-40B4-BE49-F238E27FC236}">
                  <a16:creationId xmlns:a16="http://schemas.microsoft.com/office/drawing/2014/main" id="{3EB4FF19-80F6-4D1A-6027-D7591EE949DC}"/>
                </a:ext>
              </a:extLst>
            </p:cNvPr>
            <p:cNvCxnSpPr>
              <a:cxnSpLocks noChangeShapeType="1"/>
              <a:stCxn id="34842" idx="2"/>
              <a:endCxn id="34844" idx="1"/>
            </p:cNvCxnSpPr>
            <p:nvPr/>
          </p:nvCxnSpPr>
          <p:spPr bwMode="auto">
            <a:xfrm rot="5400000" flipH="1" flipV="1">
              <a:off x="2376" y="2184"/>
              <a:ext cx="1032" cy="840"/>
            </a:xfrm>
            <a:prstGeom prst="bentConnector4">
              <a:avLst>
                <a:gd name="adj1" fmla="val -13954"/>
                <a:gd name="adj2" fmla="val 62856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7" name="Text Box 49">
              <a:extLst>
                <a:ext uri="{FF2B5EF4-FFF2-40B4-BE49-F238E27FC236}">
                  <a16:creationId xmlns:a16="http://schemas.microsoft.com/office/drawing/2014/main" id="{898D94A9-10AA-59A1-CCE6-EFE31E21D1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97" y="2774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Evet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58" name="AutoShape 50">
              <a:extLst>
                <a:ext uri="{FF2B5EF4-FFF2-40B4-BE49-F238E27FC236}">
                  <a16:creationId xmlns:a16="http://schemas.microsoft.com/office/drawing/2014/main" id="{6B6D5BDA-351B-312C-F306-5C87CCE73731}"/>
                </a:ext>
              </a:extLst>
            </p:cNvPr>
            <p:cNvCxnSpPr>
              <a:cxnSpLocks noChangeShapeType="1"/>
              <a:stCxn id="34842" idx="1"/>
              <a:endCxn id="34841" idx="3"/>
            </p:cNvCxnSpPr>
            <p:nvPr/>
          </p:nvCxnSpPr>
          <p:spPr bwMode="auto">
            <a:xfrm rot="10800000">
              <a:off x="2064" y="1752"/>
              <a:ext cx="192" cy="1176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59" name="Text Box 51">
              <a:extLst>
                <a:ext uri="{FF2B5EF4-FFF2-40B4-BE49-F238E27FC236}">
                  <a16:creationId xmlns:a16="http://schemas.microsoft.com/office/drawing/2014/main" id="{2DE90DF4-D1CB-1613-2C0A-087E36FE59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9" y="2726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Hayır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60" name="Line 52">
              <a:extLst>
                <a:ext uri="{FF2B5EF4-FFF2-40B4-BE49-F238E27FC236}">
                  <a16:creationId xmlns:a16="http://schemas.microsoft.com/office/drawing/2014/main" id="{E91B4D38-4DF2-5B02-F9C8-E1A954AF8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24" y="1872"/>
              <a:ext cx="0" cy="240"/>
            </a:xfrm>
            <a:prstGeom prst="line">
              <a:avLst/>
            </a:prstGeom>
            <a:noFill/>
            <a:ln w="9525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cxnSp>
          <p:nvCxnSpPr>
            <p:cNvPr id="34861" name="AutoShape 53">
              <a:extLst>
                <a:ext uri="{FF2B5EF4-FFF2-40B4-BE49-F238E27FC236}">
                  <a16:creationId xmlns:a16="http://schemas.microsoft.com/office/drawing/2014/main" id="{7F5E6F7B-2423-B623-D6B9-D75192C42A6A}"/>
                </a:ext>
              </a:extLst>
            </p:cNvPr>
            <p:cNvCxnSpPr>
              <a:cxnSpLocks noChangeShapeType="1"/>
              <a:stCxn id="34835" idx="0"/>
              <a:endCxn id="34836" idx="1"/>
            </p:cNvCxnSpPr>
            <p:nvPr/>
          </p:nvCxnSpPr>
          <p:spPr bwMode="auto">
            <a:xfrm rot="5400000" flipH="1">
              <a:off x="84" y="2268"/>
              <a:ext cx="960" cy="72"/>
            </a:xfrm>
            <a:prstGeom prst="bentConnector4">
              <a:avLst>
                <a:gd name="adj1" fmla="val 40000"/>
                <a:gd name="adj2" fmla="val 300000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2" name="AutoShape 54">
              <a:extLst>
                <a:ext uri="{FF2B5EF4-FFF2-40B4-BE49-F238E27FC236}">
                  <a16:creationId xmlns:a16="http://schemas.microsoft.com/office/drawing/2014/main" id="{0C395545-AE8D-51CE-96C6-159CE2AC1DC5}"/>
                </a:ext>
              </a:extLst>
            </p:cNvPr>
            <p:cNvCxnSpPr>
              <a:cxnSpLocks noChangeShapeType="1"/>
              <a:stCxn id="34844" idx="3"/>
              <a:endCxn id="34846" idx="0"/>
            </p:cNvCxnSpPr>
            <p:nvPr/>
          </p:nvCxnSpPr>
          <p:spPr bwMode="auto">
            <a:xfrm>
              <a:off x="3744" y="2088"/>
              <a:ext cx="408" cy="648"/>
            </a:xfrm>
            <a:prstGeom prst="bentConnector2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3" name="AutoShape 55">
              <a:extLst>
                <a:ext uri="{FF2B5EF4-FFF2-40B4-BE49-F238E27FC236}">
                  <a16:creationId xmlns:a16="http://schemas.microsoft.com/office/drawing/2014/main" id="{6F9763A5-7747-59A7-485B-2091865EA5BC}"/>
                </a:ext>
              </a:extLst>
            </p:cNvPr>
            <p:cNvCxnSpPr>
              <a:cxnSpLocks noChangeShapeType="1"/>
              <a:stCxn id="34846" idx="3"/>
              <a:endCxn id="34847" idx="3"/>
            </p:cNvCxnSpPr>
            <p:nvPr/>
          </p:nvCxnSpPr>
          <p:spPr bwMode="auto">
            <a:xfrm flipV="1">
              <a:off x="4368" y="1872"/>
              <a:ext cx="1" cy="1056"/>
            </a:xfrm>
            <a:prstGeom prst="bentConnector3">
              <a:avLst>
                <a:gd name="adj1" fmla="val 14400005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4" name="Text Box 56">
              <a:extLst>
                <a:ext uri="{FF2B5EF4-FFF2-40B4-BE49-F238E27FC236}">
                  <a16:creationId xmlns:a16="http://schemas.microsoft.com/office/drawing/2014/main" id="{1914975D-2556-28EB-310D-88C272ECDF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2832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Hayır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65" name="AutoShape 57">
              <a:extLst>
                <a:ext uri="{FF2B5EF4-FFF2-40B4-BE49-F238E27FC236}">
                  <a16:creationId xmlns:a16="http://schemas.microsoft.com/office/drawing/2014/main" id="{07B8BFE8-1ADD-0604-8A5E-0E012AF7D652}"/>
                </a:ext>
              </a:extLst>
            </p:cNvPr>
            <p:cNvCxnSpPr>
              <a:cxnSpLocks noChangeShapeType="1"/>
              <a:stCxn id="34846" idx="1"/>
              <a:endCxn id="34845" idx="2"/>
            </p:cNvCxnSpPr>
            <p:nvPr/>
          </p:nvCxnSpPr>
          <p:spPr bwMode="auto">
            <a:xfrm rot="10800000" flipH="1">
              <a:off x="3936" y="1536"/>
              <a:ext cx="360" cy="1392"/>
            </a:xfrm>
            <a:prstGeom prst="bentConnector4">
              <a:avLst>
                <a:gd name="adj1" fmla="val -40000"/>
                <a:gd name="adj2" fmla="val 56898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6" name="Text Box 58">
              <a:extLst>
                <a:ext uri="{FF2B5EF4-FFF2-40B4-BE49-F238E27FC236}">
                  <a16:creationId xmlns:a16="http://schemas.microsoft.com/office/drawing/2014/main" id="{B91B6A02-E72D-CB78-5978-BF97A7A166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52" y="2640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Evet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cxnSp>
          <p:nvCxnSpPr>
            <p:cNvPr id="34867" name="AutoShape 59">
              <a:extLst>
                <a:ext uri="{FF2B5EF4-FFF2-40B4-BE49-F238E27FC236}">
                  <a16:creationId xmlns:a16="http://schemas.microsoft.com/office/drawing/2014/main" id="{460642DA-31B4-2B36-8AE2-17AD69155D3B}"/>
                </a:ext>
              </a:extLst>
            </p:cNvPr>
            <p:cNvCxnSpPr>
              <a:cxnSpLocks noChangeShapeType="1"/>
              <a:stCxn id="34845" idx="3"/>
              <a:endCxn id="34848" idx="0"/>
            </p:cNvCxnSpPr>
            <p:nvPr/>
          </p:nvCxnSpPr>
          <p:spPr bwMode="auto">
            <a:xfrm>
              <a:off x="4464" y="1320"/>
              <a:ext cx="480" cy="408"/>
            </a:xfrm>
            <a:prstGeom prst="bentConnector2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868" name="AutoShape 60">
              <a:extLst>
                <a:ext uri="{FF2B5EF4-FFF2-40B4-BE49-F238E27FC236}">
                  <a16:creationId xmlns:a16="http://schemas.microsoft.com/office/drawing/2014/main" id="{313CE525-3408-BD14-DDE3-ED7E30CE6E35}"/>
                </a:ext>
              </a:extLst>
            </p:cNvPr>
            <p:cNvCxnSpPr>
              <a:cxnSpLocks noChangeShapeType="1"/>
              <a:stCxn id="34845" idx="1"/>
              <a:endCxn id="34847" idx="0"/>
            </p:cNvCxnSpPr>
            <p:nvPr/>
          </p:nvCxnSpPr>
          <p:spPr bwMode="auto">
            <a:xfrm rot="10800000" flipH="1" flipV="1">
              <a:off x="4128" y="1320"/>
              <a:ext cx="1" cy="408"/>
            </a:xfrm>
            <a:prstGeom prst="bentConnector4">
              <a:avLst>
                <a:gd name="adj1" fmla="val -14400005"/>
                <a:gd name="adj2" fmla="val 76472"/>
              </a:avLst>
            </a:prstGeom>
            <a:noFill/>
            <a:ln w="9525">
              <a:solidFill>
                <a:srgbClr val="000066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4869" name="Text Box 61">
              <a:extLst>
                <a:ext uri="{FF2B5EF4-FFF2-40B4-BE49-F238E27FC236}">
                  <a16:creationId xmlns:a16="http://schemas.microsoft.com/office/drawing/2014/main" id="{1C396F02-B45B-452D-B8DD-2D85823065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08" y="1200"/>
              <a:ext cx="26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Evet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  <p:sp>
          <p:nvSpPr>
            <p:cNvPr id="34870" name="Text Box 62">
              <a:extLst>
                <a:ext uri="{FF2B5EF4-FFF2-40B4-BE49-F238E27FC236}">
                  <a16:creationId xmlns:a16="http://schemas.microsoft.com/office/drawing/2014/main" id="{D4BD559D-4934-6256-5C04-0101AB69F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1200"/>
              <a:ext cx="29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1000">
                  <a:solidFill>
                    <a:srgbClr val="000066"/>
                  </a:solidFill>
                </a:rPr>
                <a:t>Hayır</a:t>
              </a:r>
              <a:endParaRPr lang="en-US" altLang="tr-TR" sz="10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E5591BBC-B3DC-1A34-F8AB-A9FE0F839C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Şeması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80963BD1-F09C-56F7-4DF0-3C148B2ED35A}"/>
              </a:ext>
            </a:extLst>
          </p:cNvPr>
          <p:cNvGrpSpPr>
            <a:grpSpLocks/>
          </p:cNvGrpSpPr>
          <p:nvPr/>
        </p:nvGrpSpPr>
        <p:grpSpPr bwMode="auto">
          <a:xfrm>
            <a:off x="395288" y="1703388"/>
            <a:ext cx="8496300" cy="4605337"/>
            <a:chOff x="249" y="935"/>
            <a:chExt cx="5352" cy="2901"/>
          </a:xfrm>
        </p:grpSpPr>
        <p:pic>
          <p:nvPicPr>
            <p:cNvPr id="35844" name="Picture 4" descr="IMG033">
              <a:extLst>
                <a:ext uri="{FF2B5EF4-FFF2-40B4-BE49-F238E27FC236}">
                  <a16:creationId xmlns:a16="http://schemas.microsoft.com/office/drawing/2014/main" id="{127A9F0C-DD02-3AED-6C2F-085BBDBDB5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9" y="935"/>
              <a:ext cx="5352" cy="2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845" name="Text Box 5">
              <a:extLst>
                <a:ext uri="{FF2B5EF4-FFF2-40B4-BE49-F238E27FC236}">
                  <a16:creationId xmlns:a16="http://schemas.microsoft.com/office/drawing/2014/main" id="{E61B0091-89D8-99C9-CFC2-4BDCC14B7A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1070"/>
              <a:ext cx="2404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800" b="1"/>
                <a:t>Konu:</a:t>
              </a:r>
              <a:r>
                <a:rPr lang="tr-TR" altLang="tr-TR" sz="2800"/>
                <a:t> Alet alımı isteği</a:t>
              </a:r>
            </a:p>
          </p:txBody>
        </p:sp>
        <p:sp>
          <p:nvSpPr>
            <p:cNvPr id="35846" name="Text Box 6">
              <a:extLst>
                <a:ext uri="{FF2B5EF4-FFF2-40B4-BE49-F238E27FC236}">
                  <a16:creationId xmlns:a16="http://schemas.microsoft.com/office/drawing/2014/main" id="{92E121FA-1FD4-C98D-A7BD-0C66B7817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1478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/>
                <a:t>Uzaklık (ft)</a:t>
              </a:r>
            </a:p>
          </p:txBody>
        </p:sp>
        <p:sp>
          <p:nvSpPr>
            <p:cNvPr id="35847" name="Text Box 7">
              <a:extLst>
                <a:ext uri="{FF2B5EF4-FFF2-40B4-BE49-F238E27FC236}">
                  <a16:creationId xmlns:a16="http://schemas.microsoft.com/office/drawing/2014/main" id="{45F83545-682D-9EFB-2DAB-192B898F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1478"/>
              <a:ext cx="122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/>
                <a:t>Zaman (min)</a:t>
              </a:r>
            </a:p>
          </p:txBody>
        </p:sp>
        <p:sp>
          <p:nvSpPr>
            <p:cNvPr id="35848" name="Text Box 8">
              <a:extLst>
                <a:ext uri="{FF2B5EF4-FFF2-40B4-BE49-F238E27FC236}">
                  <a16:creationId xmlns:a16="http://schemas.microsoft.com/office/drawing/2014/main" id="{4B3DC682-D55A-A367-2E3E-B7FA7D619D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9" y="1478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/>
                <a:t>Sembol</a:t>
              </a:r>
            </a:p>
          </p:txBody>
        </p:sp>
        <p:sp>
          <p:nvSpPr>
            <p:cNvPr id="35849" name="Text Box 9">
              <a:extLst>
                <a:ext uri="{FF2B5EF4-FFF2-40B4-BE49-F238E27FC236}">
                  <a16:creationId xmlns:a16="http://schemas.microsoft.com/office/drawing/2014/main" id="{45A769E8-94EA-EE4D-4CEE-14BC2C85F7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2" y="1478"/>
              <a:ext cx="17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/>
                <a:t>Açıklama</a:t>
              </a:r>
            </a:p>
          </p:txBody>
        </p:sp>
        <p:sp>
          <p:nvSpPr>
            <p:cNvPr id="35850" name="Text Box 10">
              <a:extLst>
                <a:ext uri="{FF2B5EF4-FFF2-40B4-BE49-F238E27FC236}">
                  <a16:creationId xmlns:a16="http://schemas.microsoft.com/office/drawing/2014/main" id="{72778C4A-8AF5-15E1-D6A9-86A2B402A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" y="2505"/>
              <a:ext cx="10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/>
                <a:t>75</a:t>
              </a:r>
            </a:p>
          </p:txBody>
        </p:sp>
        <p:sp>
          <p:nvSpPr>
            <p:cNvPr id="35851" name="Text Box 11">
              <a:extLst>
                <a:ext uri="{FF2B5EF4-FFF2-40B4-BE49-F238E27FC236}">
                  <a16:creationId xmlns:a16="http://schemas.microsoft.com/office/drawing/2014/main" id="{26204664-C0BC-FC90-FA7F-22E89AF913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1841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/>
                <a:t>Sipariş yaz</a:t>
              </a:r>
            </a:p>
          </p:txBody>
        </p:sp>
        <p:sp>
          <p:nvSpPr>
            <p:cNvPr id="35852" name="Text Box 12">
              <a:extLst>
                <a:ext uri="{FF2B5EF4-FFF2-40B4-BE49-F238E27FC236}">
                  <a16:creationId xmlns:a16="http://schemas.microsoft.com/office/drawing/2014/main" id="{A4E541AE-1CFB-F5F2-59FB-74833F8D0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158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/>
                <a:t>Masada</a:t>
              </a:r>
            </a:p>
          </p:txBody>
        </p:sp>
        <p:sp>
          <p:nvSpPr>
            <p:cNvPr id="35853" name="Text Box 13">
              <a:extLst>
                <a:ext uri="{FF2B5EF4-FFF2-40B4-BE49-F238E27FC236}">
                  <a16:creationId xmlns:a16="http://schemas.microsoft.com/office/drawing/2014/main" id="{00993F1A-226D-90C5-359C-9CE724793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521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/>
                <a:t>Alıcıya</a:t>
              </a:r>
            </a:p>
          </p:txBody>
        </p:sp>
        <p:sp>
          <p:nvSpPr>
            <p:cNvPr id="35854" name="Text Box 14">
              <a:extLst>
                <a:ext uri="{FF2B5EF4-FFF2-40B4-BE49-F238E27FC236}">
                  <a16:creationId xmlns:a16="http://schemas.microsoft.com/office/drawing/2014/main" id="{357D658C-0698-100D-C4FB-98D3D2F86A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87" y="2884"/>
              <a:ext cx="14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/>
                <a:t>Muayene et</a:t>
              </a:r>
            </a:p>
          </p:txBody>
        </p:sp>
        <p:sp>
          <p:nvSpPr>
            <p:cNvPr id="35855" name="Text Box 15">
              <a:extLst>
                <a:ext uri="{FF2B5EF4-FFF2-40B4-BE49-F238E27FC236}">
                  <a16:creationId xmlns:a16="http://schemas.microsoft.com/office/drawing/2014/main" id="{ECB9E8A2-14FD-0F14-1898-A3FEC41FC4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292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000"/>
                <a:t>İşlem</a:t>
              </a:r>
            </a:p>
          </p:txBody>
        </p:sp>
        <p:sp>
          <p:nvSpPr>
            <p:cNvPr id="35856" name="Text Box 16">
              <a:extLst>
                <a:ext uri="{FF2B5EF4-FFF2-40B4-BE49-F238E27FC236}">
                  <a16:creationId xmlns:a16="http://schemas.microsoft.com/office/drawing/2014/main" id="{82CCDA05-B57A-F3CE-B6C7-DB6F190338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5" y="3292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000"/>
                <a:t>Taşıma</a:t>
              </a:r>
            </a:p>
          </p:txBody>
        </p:sp>
        <p:sp>
          <p:nvSpPr>
            <p:cNvPr id="35857" name="Text Box 17">
              <a:extLst>
                <a:ext uri="{FF2B5EF4-FFF2-40B4-BE49-F238E27FC236}">
                  <a16:creationId xmlns:a16="http://schemas.microsoft.com/office/drawing/2014/main" id="{17C102BC-9FE7-F26A-EB7C-3A6062B28B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2" y="3292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000"/>
                <a:t>Kontrol</a:t>
              </a:r>
            </a:p>
          </p:txBody>
        </p:sp>
        <p:sp>
          <p:nvSpPr>
            <p:cNvPr id="35858" name="Text Box 18">
              <a:extLst>
                <a:ext uri="{FF2B5EF4-FFF2-40B4-BE49-F238E27FC236}">
                  <a16:creationId xmlns:a16="http://schemas.microsoft.com/office/drawing/2014/main" id="{0EB11584-2CF1-D3BC-16EA-A97DF40CB5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19" y="3564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000"/>
                <a:t>Bekleme</a:t>
              </a:r>
            </a:p>
          </p:txBody>
        </p:sp>
        <p:sp>
          <p:nvSpPr>
            <p:cNvPr id="35859" name="Text Box 19">
              <a:extLst>
                <a:ext uri="{FF2B5EF4-FFF2-40B4-BE49-F238E27FC236}">
                  <a16:creationId xmlns:a16="http://schemas.microsoft.com/office/drawing/2014/main" id="{2ECEF2F2-7AC7-9F65-B6C7-95A642D1A7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17" y="3564"/>
              <a:ext cx="9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2000"/>
                <a:t>Depolama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4">
            <a:extLst>
              <a:ext uri="{FF2B5EF4-FFF2-40B4-BE49-F238E27FC236}">
                <a16:creationId xmlns:a16="http://schemas.microsoft.com/office/drawing/2014/main" id="{E25843D1-045B-FFEF-6A1A-CCA19C1CE0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Zaman-İşlev Haritası</a:t>
            </a:r>
          </a:p>
        </p:txBody>
      </p:sp>
      <p:grpSp>
        <p:nvGrpSpPr>
          <p:cNvPr id="2" name="Group 80">
            <a:extLst>
              <a:ext uri="{FF2B5EF4-FFF2-40B4-BE49-F238E27FC236}">
                <a16:creationId xmlns:a16="http://schemas.microsoft.com/office/drawing/2014/main" id="{7869922D-BD46-7EA7-CDFD-020A6F53C8A2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412875"/>
            <a:ext cx="8208962" cy="4948238"/>
            <a:chOff x="385" y="1162"/>
            <a:chExt cx="5080" cy="2852"/>
          </a:xfrm>
        </p:grpSpPr>
        <p:pic>
          <p:nvPicPr>
            <p:cNvPr id="36868" name="Picture 43" descr="IMG032a">
              <a:extLst>
                <a:ext uri="{FF2B5EF4-FFF2-40B4-BE49-F238E27FC236}">
                  <a16:creationId xmlns:a16="http://schemas.microsoft.com/office/drawing/2014/main" id="{2CE5DBF0-D088-1C49-0D4E-6F0734D3A2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" y="1162"/>
              <a:ext cx="5080" cy="28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6869" name="Text Box 44">
              <a:extLst>
                <a:ext uri="{FF2B5EF4-FFF2-40B4-BE49-F238E27FC236}">
                  <a16:creationId xmlns:a16="http://schemas.microsoft.com/office/drawing/2014/main" id="{F5954847-5839-86DF-CE50-9CD3B2DEC9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" y="1288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Müşteri</a:t>
              </a:r>
            </a:p>
          </p:txBody>
        </p:sp>
        <p:sp>
          <p:nvSpPr>
            <p:cNvPr id="36870" name="Text Box 45">
              <a:extLst>
                <a:ext uri="{FF2B5EF4-FFF2-40B4-BE49-F238E27FC236}">
                  <a16:creationId xmlns:a16="http://schemas.microsoft.com/office/drawing/2014/main" id="{0FFAD500-3F65-1BBC-7FAB-6E32C011DF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661"/>
              <a:ext cx="49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Satış</a:t>
              </a:r>
            </a:p>
          </p:txBody>
        </p:sp>
        <p:sp>
          <p:nvSpPr>
            <p:cNvPr id="36871" name="Text Box 46">
              <a:extLst>
                <a:ext uri="{FF2B5EF4-FFF2-40B4-BE49-F238E27FC236}">
                  <a16:creationId xmlns:a16="http://schemas.microsoft.com/office/drawing/2014/main" id="{A06CC68D-28DB-FC52-5A30-A959304747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979"/>
              <a:ext cx="4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Üretim Kontrol</a:t>
              </a:r>
            </a:p>
          </p:txBody>
        </p:sp>
        <p:sp>
          <p:nvSpPr>
            <p:cNvPr id="36872" name="Text Box 47">
              <a:extLst>
                <a:ext uri="{FF2B5EF4-FFF2-40B4-BE49-F238E27FC236}">
                  <a16:creationId xmlns:a16="http://schemas.microsoft.com/office/drawing/2014/main" id="{BEF17469-1FDA-F012-C349-72616B4656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2341"/>
              <a:ext cx="58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A Fabrikası</a:t>
              </a:r>
            </a:p>
          </p:txBody>
        </p:sp>
        <p:sp>
          <p:nvSpPr>
            <p:cNvPr id="36873" name="Text Box 48">
              <a:extLst>
                <a:ext uri="{FF2B5EF4-FFF2-40B4-BE49-F238E27FC236}">
                  <a16:creationId xmlns:a16="http://schemas.microsoft.com/office/drawing/2014/main" id="{520548BC-D273-37AE-05C2-BCB19408B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" y="2784"/>
              <a:ext cx="407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Depo</a:t>
              </a:r>
            </a:p>
          </p:txBody>
        </p:sp>
        <p:sp>
          <p:nvSpPr>
            <p:cNvPr id="36874" name="Text Box 49">
              <a:extLst>
                <a:ext uri="{FF2B5EF4-FFF2-40B4-BE49-F238E27FC236}">
                  <a16:creationId xmlns:a16="http://schemas.microsoft.com/office/drawing/2014/main" id="{35D409F8-3012-734E-2418-374ABE2369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" y="3067"/>
              <a:ext cx="58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B Fabrikası</a:t>
              </a:r>
            </a:p>
          </p:txBody>
        </p:sp>
        <p:sp>
          <p:nvSpPr>
            <p:cNvPr id="36875" name="Text Box 50">
              <a:extLst>
                <a:ext uri="{FF2B5EF4-FFF2-40B4-BE49-F238E27FC236}">
                  <a16:creationId xmlns:a16="http://schemas.microsoft.com/office/drawing/2014/main" id="{6FA496C1-C7E7-B5E0-1642-9841B67DB2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3510"/>
              <a:ext cx="58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Taşıma</a:t>
              </a:r>
            </a:p>
          </p:txBody>
        </p:sp>
        <p:sp>
          <p:nvSpPr>
            <p:cNvPr id="36876" name="Text Box 51">
              <a:extLst>
                <a:ext uri="{FF2B5EF4-FFF2-40B4-BE49-F238E27FC236}">
                  <a16:creationId xmlns:a16="http://schemas.microsoft.com/office/drawing/2014/main" id="{5FE21A9E-951B-6762-70FE-D313C9A30A0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244"/>
              <a:ext cx="49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Ürün siparişi</a:t>
              </a:r>
            </a:p>
          </p:txBody>
        </p:sp>
        <p:sp>
          <p:nvSpPr>
            <p:cNvPr id="36877" name="Text Box 52">
              <a:extLst>
                <a:ext uri="{FF2B5EF4-FFF2-40B4-BE49-F238E27FC236}">
                  <a16:creationId xmlns:a16="http://schemas.microsoft.com/office/drawing/2014/main" id="{BF0DE2BB-0EA5-4A79-3C5D-61B15EE23B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" y="1607"/>
              <a:ext cx="4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Üretim siparişi</a:t>
              </a:r>
            </a:p>
          </p:txBody>
        </p:sp>
        <p:sp>
          <p:nvSpPr>
            <p:cNvPr id="36878" name="Text Box 53">
              <a:extLst>
                <a:ext uri="{FF2B5EF4-FFF2-40B4-BE49-F238E27FC236}">
                  <a16:creationId xmlns:a16="http://schemas.microsoft.com/office/drawing/2014/main" id="{CD7374AA-D018-32BC-F8BF-4E12CF78CE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2059"/>
              <a:ext cx="499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Bekle</a:t>
              </a:r>
            </a:p>
          </p:txBody>
        </p:sp>
        <p:sp>
          <p:nvSpPr>
            <p:cNvPr id="36879" name="Text Box 54">
              <a:extLst>
                <a:ext uri="{FF2B5EF4-FFF2-40B4-BE49-F238E27FC236}">
                  <a16:creationId xmlns:a16="http://schemas.microsoft.com/office/drawing/2014/main" id="{38D333A5-FE97-B7CA-E468-43A279E330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795"/>
              <a:ext cx="5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Bekle</a:t>
              </a:r>
            </a:p>
          </p:txBody>
        </p:sp>
        <p:sp>
          <p:nvSpPr>
            <p:cNvPr id="36880" name="Text Box 55">
              <a:extLst>
                <a:ext uri="{FF2B5EF4-FFF2-40B4-BE49-F238E27FC236}">
                  <a16:creationId xmlns:a16="http://schemas.microsoft.com/office/drawing/2014/main" id="{8C3E02EA-DAB7-D0BA-E413-DDC02B5A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9" y="2795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Bekle</a:t>
              </a:r>
            </a:p>
          </p:txBody>
        </p:sp>
        <p:sp>
          <p:nvSpPr>
            <p:cNvPr id="36881" name="Text Box 56">
              <a:extLst>
                <a:ext uri="{FF2B5EF4-FFF2-40B4-BE49-F238E27FC236}">
                  <a16:creationId xmlns:a16="http://schemas.microsoft.com/office/drawing/2014/main" id="{5A962CBB-5BB5-26EA-03DD-98BFFCDCE9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77" y="2795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Bekle</a:t>
              </a:r>
            </a:p>
          </p:txBody>
        </p:sp>
        <p:sp>
          <p:nvSpPr>
            <p:cNvPr id="36882" name="Text Box 57">
              <a:extLst>
                <a:ext uri="{FF2B5EF4-FFF2-40B4-BE49-F238E27FC236}">
                  <a16:creationId xmlns:a16="http://schemas.microsoft.com/office/drawing/2014/main" id="{F4B571F5-9A27-38BC-EF77-BB6EB06CB3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2" y="2387"/>
              <a:ext cx="49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Baskı</a:t>
              </a:r>
            </a:p>
          </p:txBody>
        </p:sp>
        <p:sp>
          <p:nvSpPr>
            <p:cNvPr id="36883" name="Text Box 58">
              <a:extLst>
                <a:ext uri="{FF2B5EF4-FFF2-40B4-BE49-F238E27FC236}">
                  <a16:creationId xmlns:a16="http://schemas.microsoft.com/office/drawing/2014/main" id="{F71E75C1-E9A8-EF05-8962-4A84E4AA86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5" y="3521"/>
              <a:ext cx="59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Götür</a:t>
              </a:r>
            </a:p>
          </p:txBody>
        </p:sp>
        <p:sp>
          <p:nvSpPr>
            <p:cNvPr id="36884" name="Text Box 59">
              <a:extLst>
                <a:ext uri="{FF2B5EF4-FFF2-40B4-BE49-F238E27FC236}">
                  <a16:creationId xmlns:a16="http://schemas.microsoft.com/office/drawing/2014/main" id="{D4BF862D-3A79-DA88-CB8E-FF16A2B443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3" y="3158"/>
              <a:ext cx="590" cy="1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Şekil ver</a:t>
              </a:r>
            </a:p>
          </p:txBody>
        </p:sp>
        <p:sp>
          <p:nvSpPr>
            <p:cNvPr id="36885" name="Text Box 60">
              <a:extLst>
                <a:ext uri="{FF2B5EF4-FFF2-40B4-BE49-F238E27FC236}">
                  <a16:creationId xmlns:a16="http://schemas.microsoft.com/office/drawing/2014/main" id="{F3601877-2D61-6F7C-3F7E-1CD61FCA49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30" y="3521"/>
              <a:ext cx="59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Götür</a:t>
              </a:r>
            </a:p>
          </p:txBody>
        </p:sp>
        <p:sp>
          <p:nvSpPr>
            <p:cNvPr id="36886" name="Text Box 61">
              <a:extLst>
                <a:ext uri="{FF2B5EF4-FFF2-40B4-BE49-F238E27FC236}">
                  <a16:creationId xmlns:a16="http://schemas.microsoft.com/office/drawing/2014/main" id="{83EC4D3A-0C39-F776-2DB5-1055E7F84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76" y="1207"/>
              <a:ext cx="4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rgbClr val="CC3300"/>
                  </a:solidFill>
                </a:rPr>
                <a:t>Mal teslimi</a:t>
              </a:r>
            </a:p>
          </p:txBody>
        </p:sp>
        <p:sp>
          <p:nvSpPr>
            <p:cNvPr id="36887" name="Text Box 62">
              <a:extLst>
                <a:ext uri="{FF2B5EF4-FFF2-40B4-BE49-F238E27FC236}">
                  <a16:creationId xmlns:a16="http://schemas.microsoft.com/office/drawing/2014/main" id="{B2D51801-BE94-ECBD-7D7C-79BB97EDBF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879" y="2065"/>
              <a:ext cx="454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Sipariş</a:t>
              </a:r>
            </a:p>
          </p:txBody>
        </p:sp>
        <p:sp>
          <p:nvSpPr>
            <p:cNvPr id="36888" name="Text Box 63">
              <a:extLst>
                <a:ext uri="{FF2B5EF4-FFF2-40B4-BE49-F238E27FC236}">
                  <a16:creationId xmlns:a16="http://schemas.microsoft.com/office/drawing/2014/main" id="{A8027865-E9B6-2C8D-AE84-992FB78F40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344" y="2428"/>
              <a:ext cx="454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Sipariş</a:t>
              </a:r>
            </a:p>
          </p:txBody>
        </p:sp>
        <p:sp>
          <p:nvSpPr>
            <p:cNvPr id="36889" name="Text Box 64">
              <a:extLst>
                <a:ext uri="{FF2B5EF4-FFF2-40B4-BE49-F238E27FC236}">
                  <a16:creationId xmlns:a16="http://schemas.microsoft.com/office/drawing/2014/main" id="{4FA36BF5-0A42-E595-F711-7F6994EE49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1812" y="2721"/>
              <a:ext cx="4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Yarı mamul</a:t>
              </a:r>
            </a:p>
          </p:txBody>
        </p:sp>
        <p:sp>
          <p:nvSpPr>
            <p:cNvPr id="36890" name="Text Box 65">
              <a:extLst>
                <a:ext uri="{FF2B5EF4-FFF2-40B4-BE49-F238E27FC236}">
                  <a16:creationId xmlns:a16="http://schemas.microsoft.com/office/drawing/2014/main" id="{8849E889-022A-41D5-F92C-D3FA4C97A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181" y="3083"/>
              <a:ext cx="456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Yarı mamul</a:t>
              </a:r>
            </a:p>
          </p:txBody>
        </p:sp>
        <p:sp>
          <p:nvSpPr>
            <p:cNvPr id="36891" name="Text Box 66">
              <a:extLst>
                <a:ext uri="{FF2B5EF4-FFF2-40B4-BE49-F238E27FC236}">
                  <a16:creationId xmlns:a16="http://schemas.microsoft.com/office/drawing/2014/main" id="{3F66D346-51B9-2835-8A44-872D14E0F5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900" y="3038"/>
              <a:ext cx="453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Yarı mamul</a:t>
              </a:r>
            </a:p>
          </p:txBody>
        </p:sp>
        <p:sp>
          <p:nvSpPr>
            <p:cNvPr id="36892" name="Text Box 67">
              <a:extLst>
                <a:ext uri="{FF2B5EF4-FFF2-40B4-BE49-F238E27FC236}">
                  <a16:creationId xmlns:a16="http://schemas.microsoft.com/office/drawing/2014/main" id="{8ABF3C00-EE83-80E3-F1B4-34EC1771DC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361" y="3082"/>
              <a:ext cx="456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Yarı mamul</a:t>
              </a:r>
            </a:p>
          </p:txBody>
        </p:sp>
        <p:sp>
          <p:nvSpPr>
            <p:cNvPr id="36893" name="Text Box 68">
              <a:extLst>
                <a:ext uri="{FF2B5EF4-FFF2-40B4-BE49-F238E27FC236}">
                  <a16:creationId xmlns:a16="http://schemas.microsoft.com/office/drawing/2014/main" id="{18E045E8-6FD6-AF45-A8E1-76CD30BAA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793" y="2740"/>
              <a:ext cx="456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Ürün</a:t>
              </a:r>
            </a:p>
          </p:txBody>
        </p:sp>
        <p:sp>
          <p:nvSpPr>
            <p:cNvPr id="36894" name="Text Box 69">
              <a:extLst>
                <a:ext uri="{FF2B5EF4-FFF2-40B4-BE49-F238E27FC236}">
                  <a16:creationId xmlns:a16="http://schemas.microsoft.com/office/drawing/2014/main" id="{F1E2546B-3AC9-0694-1590-C7ECE793C5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293" y="3155"/>
              <a:ext cx="45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Ürün</a:t>
              </a:r>
            </a:p>
          </p:txBody>
        </p:sp>
        <p:sp>
          <p:nvSpPr>
            <p:cNvPr id="36895" name="Text Box 70">
              <a:extLst>
                <a:ext uri="{FF2B5EF4-FFF2-40B4-BE49-F238E27FC236}">
                  <a16:creationId xmlns:a16="http://schemas.microsoft.com/office/drawing/2014/main" id="{222F5B99-056B-5794-F123-45E45F762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4790" y="2378"/>
              <a:ext cx="453" cy="1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>
                  <a:solidFill>
                    <a:schemeClr val="accent2"/>
                  </a:solidFill>
                </a:rPr>
                <a:t>Ürün</a:t>
              </a:r>
            </a:p>
          </p:txBody>
        </p:sp>
        <p:sp>
          <p:nvSpPr>
            <p:cNvPr id="36896" name="Text Box 71">
              <a:extLst>
                <a:ext uri="{FF2B5EF4-FFF2-40B4-BE49-F238E27FC236}">
                  <a16:creationId xmlns:a16="http://schemas.microsoft.com/office/drawing/2014/main" id="{87DA8B95-943C-6EC8-2983-52AB28C095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3838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12 gün</a:t>
              </a:r>
            </a:p>
          </p:txBody>
        </p:sp>
        <p:sp>
          <p:nvSpPr>
            <p:cNvPr id="36897" name="Text Box 72">
              <a:extLst>
                <a:ext uri="{FF2B5EF4-FFF2-40B4-BE49-F238E27FC236}">
                  <a16:creationId xmlns:a16="http://schemas.microsoft.com/office/drawing/2014/main" id="{42FE274D-D7E7-E724-8E56-77655C2BD1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3838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13 gün</a:t>
              </a:r>
            </a:p>
          </p:txBody>
        </p:sp>
        <p:sp>
          <p:nvSpPr>
            <p:cNvPr id="36898" name="Text Box 73">
              <a:extLst>
                <a:ext uri="{FF2B5EF4-FFF2-40B4-BE49-F238E27FC236}">
                  <a16:creationId xmlns:a16="http://schemas.microsoft.com/office/drawing/2014/main" id="{4E4C192C-CD63-6CA2-B0A4-AB16DE6E9C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7" y="3838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1 gün</a:t>
              </a:r>
            </a:p>
          </p:txBody>
        </p:sp>
        <p:sp>
          <p:nvSpPr>
            <p:cNvPr id="36899" name="Text Box 74">
              <a:extLst>
                <a:ext uri="{FF2B5EF4-FFF2-40B4-BE49-F238E27FC236}">
                  <a16:creationId xmlns:a16="http://schemas.microsoft.com/office/drawing/2014/main" id="{70200AE6-1F86-8837-638C-DEE678F43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3838"/>
              <a:ext cx="5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4 gün</a:t>
              </a:r>
            </a:p>
          </p:txBody>
        </p:sp>
        <p:sp>
          <p:nvSpPr>
            <p:cNvPr id="36900" name="Text Box 75">
              <a:extLst>
                <a:ext uri="{FF2B5EF4-FFF2-40B4-BE49-F238E27FC236}">
                  <a16:creationId xmlns:a16="http://schemas.microsoft.com/office/drawing/2014/main" id="{676BD342-25D2-EBBE-E2E5-94A30AB633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26" y="3838"/>
              <a:ext cx="49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1 gün</a:t>
              </a:r>
            </a:p>
          </p:txBody>
        </p:sp>
        <p:sp>
          <p:nvSpPr>
            <p:cNvPr id="36901" name="Text Box 76">
              <a:extLst>
                <a:ext uri="{FF2B5EF4-FFF2-40B4-BE49-F238E27FC236}">
                  <a16:creationId xmlns:a16="http://schemas.microsoft.com/office/drawing/2014/main" id="{B5D38F39-1C0F-1E4D-46D5-556F76E860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4" y="3838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10 gün</a:t>
              </a:r>
            </a:p>
          </p:txBody>
        </p:sp>
        <p:sp>
          <p:nvSpPr>
            <p:cNvPr id="36902" name="Text Box 77">
              <a:extLst>
                <a:ext uri="{FF2B5EF4-FFF2-40B4-BE49-F238E27FC236}">
                  <a16:creationId xmlns:a16="http://schemas.microsoft.com/office/drawing/2014/main" id="{6ACE4CA9-A865-22E4-4520-A91A67F72B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8" y="3838"/>
              <a:ext cx="499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 sz="1400" b="1"/>
                <a:t>1 gün</a:t>
              </a:r>
            </a:p>
          </p:txBody>
        </p:sp>
        <p:sp>
          <p:nvSpPr>
            <p:cNvPr id="36903" name="Text Box 78">
              <a:extLst>
                <a:ext uri="{FF2B5EF4-FFF2-40B4-BE49-F238E27FC236}">
                  <a16:creationId xmlns:a16="http://schemas.microsoft.com/office/drawing/2014/main" id="{724A874E-6867-E9EF-0117-221CF1BA8C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2" y="3838"/>
              <a:ext cx="498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9 gün</a:t>
              </a:r>
            </a:p>
          </p:txBody>
        </p:sp>
        <p:sp>
          <p:nvSpPr>
            <p:cNvPr id="36904" name="Text Box 79">
              <a:extLst>
                <a:ext uri="{FF2B5EF4-FFF2-40B4-BE49-F238E27FC236}">
                  <a16:creationId xmlns:a16="http://schemas.microsoft.com/office/drawing/2014/main" id="{1A59499D-FA2E-FD74-7097-1A5D6DB978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20" y="3838"/>
              <a:ext cx="500" cy="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tr-TR" altLang="tr-TR" sz="1400" b="1"/>
                <a:t>1 gün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6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4">
            <a:extLst>
              <a:ext uri="{FF2B5EF4-FFF2-40B4-BE49-F238E27FC236}">
                <a16:creationId xmlns:a16="http://schemas.microsoft.com/office/drawing/2014/main" id="{E2A39A40-70A1-1302-0967-F942DC5A69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Kontrol Kartları</a:t>
            </a:r>
          </a:p>
        </p:txBody>
      </p:sp>
      <p:grpSp>
        <p:nvGrpSpPr>
          <p:cNvPr id="2" name="Group 78">
            <a:extLst>
              <a:ext uri="{FF2B5EF4-FFF2-40B4-BE49-F238E27FC236}">
                <a16:creationId xmlns:a16="http://schemas.microsoft.com/office/drawing/2014/main" id="{759E95CB-0313-1096-1A17-7B0E2597D8D8}"/>
              </a:ext>
            </a:extLst>
          </p:cNvPr>
          <p:cNvGrpSpPr>
            <a:grpSpLocks/>
          </p:cNvGrpSpPr>
          <p:nvPr/>
        </p:nvGrpSpPr>
        <p:grpSpPr bwMode="auto">
          <a:xfrm>
            <a:off x="1588" y="2197100"/>
            <a:ext cx="8982075" cy="3267075"/>
            <a:chOff x="1" y="1384"/>
            <a:chExt cx="5658" cy="2058"/>
          </a:xfrm>
        </p:grpSpPr>
        <p:sp>
          <p:nvSpPr>
            <p:cNvPr id="37892" name="Line 5">
              <a:extLst>
                <a:ext uri="{FF2B5EF4-FFF2-40B4-BE49-F238E27FC236}">
                  <a16:creationId xmlns:a16="http://schemas.microsoft.com/office/drawing/2014/main" id="{3DE70A72-2AA0-94F1-465E-7BC7183777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1520"/>
              <a:ext cx="0" cy="1585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3" name="Line 6">
              <a:extLst>
                <a:ext uri="{FF2B5EF4-FFF2-40B4-BE49-F238E27FC236}">
                  <a16:creationId xmlns:a16="http://schemas.microsoft.com/office/drawing/2014/main" id="{C771BE40-2E59-FCFE-DDEC-2D287C9710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3101"/>
              <a:ext cx="81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4" name="Line 7">
              <a:extLst>
                <a:ext uri="{FF2B5EF4-FFF2-40B4-BE49-F238E27FC236}">
                  <a16:creationId xmlns:a16="http://schemas.microsoft.com/office/drawing/2014/main" id="{57D533EF-D395-6B00-924C-34EB8D9737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785"/>
              <a:ext cx="81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5" name="Line 8">
              <a:extLst>
                <a:ext uri="{FF2B5EF4-FFF2-40B4-BE49-F238E27FC236}">
                  <a16:creationId xmlns:a16="http://schemas.microsoft.com/office/drawing/2014/main" id="{04445C99-49DE-E58D-4D43-0335D27A23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471"/>
              <a:ext cx="81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6" name="Line 9">
              <a:extLst>
                <a:ext uri="{FF2B5EF4-FFF2-40B4-BE49-F238E27FC236}">
                  <a16:creationId xmlns:a16="http://schemas.microsoft.com/office/drawing/2014/main" id="{63A89F13-7BA7-6392-77A8-311F80EBB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2155"/>
              <a:ext cx="81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7" name="Line 10">
              <a:extLst>
                <a:ext uri="{FF2B5EF4-FFF2-40B4-BE49-F238E27FC236}">
                  <a16:creationId xmlns:a16="http://schemas.microsoft.com/office/drawing/2014/main" id="{945323AF-5647-99D5-E398-89BBA78B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1841"/>
              <a:ext cx="81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8" name="Line 11">
              <a:extLst>
                <a:ext uri="{FF2B5EF4-FFF2-40B4-BE49-F238E27FC236}">
                  <a16:creationId xmlns:a16="http://schemas.microsoft.com/office/drawing/2014/main" id="{A87346DE-79EB-8D5A-6E21-9D7FCF943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7" y="1524"/>
              <a:ext cx="81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899" name="Line 12">
              <a:extLst>
                <a:ext uri="{FF2B5EF4-FFF2-40B4-BE49-F238E27FC236}">
                  <a16:creationId xmlns:a16="http://schemas.microsoft.com/office/drawing/2014/main" id="{4EB867F6-2B09-F65C-5258-3C661E2D2F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1" y="3101"/>
              <a:ext cx="4553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0" name="Line 13">
              <a:extLst>
                <a:ext uri="{FF2B5EF4-FFF2-40B4-BE49-F238E27FC236}">
                  <a16:creationId xmlns:a16="http://schemas.microsoft.com/office/drawing/2014/main" id="{8AD12489-66B3-5F9A-BE13-CC96B0BAE1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1" name="Line 14">
              <a:extLst>
                <a:ext uri="{FF2B5EF4-FFF2-40B4-BE49-F238E27FC236}">
                  <a16:creationId xmlns:a16="http://schemas.microsoft.com/office/drawing/2014/main" id="{DE7001A6-1354-33BB-B0C9-72C94E8D5D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70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2" name="Line 15">
              <a:extLst>
                <a:ext uri="{FF2B5EF4-FFF2-40B4-BE49-F238E27FC236}">
                  <a16:creationId xmlns:a16="http://schemas.microsoft.com/office/drawing/2014/main" id="{1B9C0F97-6306-17FD-E698-9926E3C479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75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3" name="Line 16">
              <a:extLst>
                <a:ext uri="{FF2B5EF4-FFF2-40B4-BE49-F238E27FC236}">
                  <a16:creationId xmlns:a16="http://schemas.microsoft.com/office/drawing/2014/main" id="{FCA02F73-3FC2-7291-09FD-E66FAFAC5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78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4" name="Line 17">
              <a:extLst>
                <a:ext uri="{FF2B5EF4-FFF2-40B4-BE49-F238E27FC236}">
                  <a16:creationId xmlns:a16="http://schemas.microsoft.com/office/drawing/2014/main" id="{E8A1730B-4ED5-CEF2-CFC2-7757035B3E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83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5" name="Line 18">
              <a:extLst>
                <a:ext uri="{FF2B5EF4-FFF2-40B4-BE49-F238E27FC236}">
                  <a16:creationId xmlns:a16="http://schemas.microsoft.com/office/drawing/2014/main" id="{461ABB5F-FC0F-60F7-D3CE-17E1D06ED3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87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6" name="Line 19">
              <a:extLst>
                <a:ext uri="{FF2B5EF4-FFF2-40B4-BE49-F238E27FC236}">
                  <a16:creationId xmlns:a16="http://schemas.microsoft.com/office/drawing/2014/main" id="{AE8C2B49-36FF-B43A-25C1-B10212D303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92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7" name="Line 20">
              <a:extLst>
                <a:ext uri="{FF2B5EF4-FFF2-40B4-BE49-F238E27FC236}">
                  <a16:creationId xmlns:a16="http://schemas.microsoft.com/office/drawing/2014/main" id="{996811CA-C0A4-8FBC-D286-DAC5726016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94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8" name="Line 21">
              <a:extLst>
                <a:ext uri="{FF2B5EF4-FFF2-40B4-BE49-F238E27FC236}">
                  <a16:creationId xmlns:a16="http://schemas.microsoft.com/office/drawing/2014/main" id="{1E43A474-2E82-0E61-8BFC-3A7345A3C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99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09" name="Line 22">
              <a:extLst>
                <a:ext uri="{FF2B5EF4-FFF2-40B4-BE49-F238E27FC236}">
                  <a16:creationId xmlns:a16="http://schemas.microsoft.com/office/drawing/2014/main" id="{1EC305C6-E542-A654-8663-B97238CE4E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3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0" name="Line 23">
              <a:extLst>
                <a:ext uri="{FF2B5EF4-FFF2-40B4-BE49-F238E27FC236}">
                  <a16:creationId xmlns:a16="http://schemas.microsoft.com/office/drawing/2014/main" id="{60CC01AE-70B1-704C-2CFD-66D09D8B9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8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1" name="Line 24">
              <a:extLst>
                <a:ext uri="{FF2B5EF4-FFF2-40B4-BE49-F238E27FC236}">
                  <a16:creationId xmlns:a16="http://schemas.microsoft.com/office/drawing/2014/main" id="{5FAC9388-5818-76A0-93C5-7BB2A50E8B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912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2" name="Line 25">
              <a:extLst>
                <a:ext uri="{FF2B5EF4-FFF2-40B4-BE49-F238E27FC236}">
                  <a16:creationId xmlns:a16="http://schemas.microsoft.com/office/drawing/2014/main" id="{5E369607-E863-186A-375C-1C8E1418F39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17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3" name="Line 26">
              <a:extLst>
                <a:ext uri="{FF2B5EF4-FFF2-40B4-BE49-F238E27FC236}">
                  <a16:creationId xmlns:a16="http://schemas.microsoft.com/office/drawing/2014/main" id="{17D3117C-AE1F-86A2-52EC-59C9A6C9A8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19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4" name="Line 27">
              <a:extLst>
                <a:ext uri="{FF2B5EF4-FFF2-40B4-BE49-F238E27FC236}">
                  <a16:creationId xmlns:a16="http://schemas.microsoft.com/office/drawing/2014/main" id="{F15F9ECF-F9F9-1BE4-C002-8C306272A6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24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5" name="Line 28">
              <a:extLst>
                <a:ext uri="{FF2B5EF4-FFF2-40B4-BE49-F238E27FC236}">
                  <a16:creationId xmlns:a16="http://schemas.microsoft.com/office/drawing/2014/main" id="{698A20D0-AC6E-416F-5D53-AAF69CC0D0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28" y="3052"/>
              <a:ext cx="0" cy="97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16" name="Rectangle 29">
              <a:extLst>
                <a:ext uri="{FF2B5EF4-FFF2-40B4-BE49-F238E27FC236}">
                  <a16:creationId xmlns:a16="http://schemas.microsoft.com/office/drawing/2014/main" id="{78F27C35-3C6B-D70F-2C40-AAE4B87A78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3" y="2330"/>
              <a:ext cx="73" cy="7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17" name="Rectangle 30">
              <a:extLst>
                <a:ext uri="{FF2B5EF4-FFF2-40B4-BE49-F238E27FC236}">
                  <a16:creationId xmlns:a16="http://schemas.microsoft.com/office/drawing/2014/main" id="{CD42661C-BD6C-9C0E-A313-6B64F8C08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4" y="2160"/>
              <a:ext cx="73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18" name="Rectangle 31">
              <a:extLst>
                <a:ext uri="{FF2B5EF4-FFF2-40B4-BE49-F238E27FC236}">
                  <a16:creationId xmlns:a16="http://schemas.microsoft.com/office/drawing/2014/main" id="{AE19B00C-0BF2-F0B4-B7AB-61AF3E6F85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3" y="1987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19" name="Rectangle 32">
              <a:extLst>
                <a:ext uri="{FF2B5EF4-FFF2-40B4-BE49-F238E27FC236}">
                  <a16:creationId xmlns:a16="http://schemas.microsoft.com/office/drawing/2014/main" id="{CD0A69C9-401F-FEF0-9CA7-3B33F945E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5" y="1780"/>
              <a:ext cx="72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0" name="Rectangle 33">
              <a:extLst>
                <a:ext uri="{FF2B5EF4-FFF2-40B4-BE49-F238E27FC236}">
                  <a16:creationId xmlns:a16="http://schemas.microsoft.com/office/drawing/2014/main" id="{1967849D-3104-C3FA-7937-6771A15831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2" y="1883"/>
              <a:ext cx="73" cy="74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1" name="Rectangle 34">
              <a:extLst>
                <a:ext uri="{FF2B5EF4-FFF2-40B4-BE49-F238E27FC236}">
                  <a16:creationId xmlns:a16="http://schemas.microsoft.com/office/drawing/2014/main" id="{3520E72B-A5BF-7579-CD76-FD010D7F5F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5" y="2166"/>
              <a:ext cx="71" cy="7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2" name="Rectangle 35">
              <a:extLst>
                <a:ext uri="{FF2B5EF4-FFF2-40B4-BE49-F238E27FC236}">
                  <a16:creationId xmlns:a16="http://schemas.microsoft.com/office/drawing/2014/main" id="{7B8A9DBD-DB2B-857F-DAE9-E8F85422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" y="225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3" name="Rectangle 36">
              <a:extLst>
                <a:ext uri="{FF2B5EF4-FFF2-40B4-BE49-F238E27FC236}">
                  <a16:creationId xmlns:a16="http://schemas.microsoft.com/office/drawing/2014/main" id="{675046BF-7524-1D4A-54A4-733D152C5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3" y="228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4" name="Rectangle 37">
              <a:extLst>
                <a:ext uri="{FF2B5EF4-FFF2-40B4-BE49-F238E27FC236}">
                  <a16:creationId xmlns:a16="http://schemas.microsoft.com/office/drawing/2014/main" id="{0C7F3E2F-6BFE-FD5E-679E-0D696A86C9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206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5" name="Rectangle 38">
              <a:extLst>
                <a:ext uri="{FF2B5EF4-FFF2-40B4-BE49-F238E27FC236}">
                  <a16:creationId xmlns:a16="http://schemas.microsoft.com/office/drawing/2014/main" id="{F22AFB2F-E9C1-D2DD-D452-152E8902AA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4" y="2239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6" name="Rectangle 39">
              <a:extLst>
                <a:ext uri="{FF2B5EF4-FFF2-40B4-BE49-F238E27FC236}">
                  <a16:creationId xmlns:a16="http://schemas.microsoft.com/office/drawing/2014/main" id="{A2283074-17E1-CE54-7432-7067E1794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1" y="2210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7" name="Rectangle 40">
              <a:extLst>
                <a:ext uri="{FF2B5EF4-FFF2-40B4-BE49-F238E27FC236}">
                  <a16:creationId xmlns:a16="http://schemas.microsoft.com/office/drawing/2014/main" id="{5957EA79-EF66-9681-5780-FAABB9B5F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2" y="1987"/>
              <a:ext cx="73" cy="72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8" name="Rectangle 41">
              <a:extLst>
                <a:ext uri="{FF2B5EF4-FFF2-40B4-BE49-F238E27FC236}">
                  <a16:creationId xmlns:a16="http://schemas.microsoft.com/office/drawing/2014/main" id="{88D4C3CD-7ACC-C3DF-ADBC-330B05814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79" y="2402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29" name="Rectangle 42">
              <a:extLst>
                <a:ext uri="{FF2B5EF4-FFF2-40B4-BE49-F238E27FC236}">
                  <a16:creationId xmlns:a16="http://schemas.microsoft.com/office/drawing/2014/main" id="{D9C7B560-B21C-979A-5B13-E578A0934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76" y="2402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30" name="Rectangle 43">
              <a:extLst>
                <a:ext uri="{FF2B5EF4-FFF2-40B4-BE49-F238E27FC236}">
                  <a16:creationId xmlns:a16="http://schemas.microsoft.com/office/drawing/2014/main" id="{30D2E7E5-14B1-0FC9-C050-A58EB0C124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89" y="2016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37931" name="Rectangle 44">
              <a:extLst>
                <a:ext uri="{FF2B5EF4-FFF2-40B4-BE49-F238E27FC236}">
                  <a16:creationId xmlns:a16="http://schemas.microsoft.com/office/drawing/2014/main" id="{46D38101-AE93-BFB8-AD23-916906F14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2961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970</a:t>
              </a:r>
            </a:p>
          </p:txBody>
        </p:sp>
        <p:sp>
          <p:nvSpPr>
            <p:cNvPr id="37932" name="Rectangle 45">
              <a:extLst>
                <a:ext uri="{FF2B5EF4-FFF2-40B4-BE49-F238E27FC236}">
                  <a16:creationId xmlns:a16="http://schemas.microsoft.com/office/drawing/2014/main" id="{25FF34DD-B800-2E47-AE7C-2117C0CE4F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2646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980</a:t>
              </a:r>
            </a:p>
          </p:txBody>
        </p:sp>
        <p:sp>
          <p:nvSpPr>
            <p:cNvPr id="37933" name="Rectangle 46">
              <a:extLst>
                <a:ext uri="{FF2B5EF4-FFF2-40B4-BE49-F238E27FC236}">
                  <a16:creationId xmlns:a16="http://schemas.microsoft.com/office/drawing/2014/main" id="{A6D9DA11-1674-7412-FA2C-128FFE8D88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" y="2331"/>
              <a:ext cx="38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990</a:t>
              </a:r>
            </a:p>
          </p:txBody>
        </p:sp>
        <p:sp>
          <p:nvSpPr>
            <p:cNvPr id="37934" name="Rectangle 47">
              <a:extLst>
                <a:ext uri="{FF2B5EF4-FFF2-40B4-BE49-F238E27FC236}">
                  <a16:creationId xmlns:a16="http://schemas.microsoft.com/office/drawing/2014/main" id="{9B9FA135-7D12-E4F9-7C74-E3F732DDC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2014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1000</a:t>
              </a:r>
            </a:p>
          </p:txBody>
        </p:sp>
        <p:sp>
          <p:nvSpPr>
            <p:cNvPr id="37935" name="Rectangle 48">
              <a:extLst>
                <a:ext uri="{FF2B5EF4-FFF2-40B4-BE49-F238E27FC236}">
                  <a16:creationId xmlns:a16="http://schemas.microsoft.com/office/drawing/2014/main" id="{F75737F0-5A51-612C-6722-F79B4A4379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700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1010</a:t>
              </a:r>
            </a:p>
          </p:txBody>
        </p:sp>
        <p:sp>
          <p:nvSpPr>
            <p:cNvPr id="37936" name="Rectangle 49">
              <a:extLst>
                <a:ext uri="{FF2B5EF4-FFF2-40B4-BE49-F238E27FC236}">
                  <a16:creationId xmlns:a16="http://schemas.microsoft.com/office/drawing/2014/main" id="{7247D8C9-EB33-8E51-3B23-A2DA8BBD28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" y="1384"/>
              <a:ext cx="470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1020</a:t>
              </a:r>
            </a:p>
          </p:txBody>
        </p:sp>
        <p:sp>
          <p:nvSpPr>
            <p:cNvPr id="37937" name="Rectangle 50">
              <a:extLst>
                <a:ext uri="{FF2B5EF4-FFF2-40B4-BE49-F238E27FC236}">
                  <a16:creationId xmlns:a16="http://schemas.microsoft.com/office/drawing/2014/main" id="{10365F20-B54C-490F-83F9-B8307B5EB2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7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0</a:t>
              </a:r>
            </a:p>
          </p:txBody>
        </p:sp>
        <p:sp>
          <p:nvSpPr>
            <p:cNvPr id="37938" name="Rectangle 51">
              <a:extLst>
                <a:ext uri="{FF2B5EF4-FFF2-40B4-BE49-F238E27FC236}">
                  <a16:creationId xmlns:a16="http://schemas.microsoft.com/office/drawing/2014/main" id="{C1EB97B1-DDB0-62C3-7348-1C53868AA2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2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</a:t>
              </a:r>
            </a:p>
          </p:txBody>
        </p:sp>
        <p:sp>
          <p:nvSpPr>
            <p:cNvPr id="37939" name="Rectangle 52">
              <a:extLst>
                <a:ext uri="{FF2B5EF4-FFF2-40B4-BE49-F238E27FC236}">
                  <a16:creationId xmlns:a16="http://schemas.microsoft.com/office/drawing/2014/main" id="{273663FC-0D5D-1A80-6E5A-7DD55866C3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5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2</a:t>
              </a:r>
            </a:p>
          </p:txBody>
        </p:sp>
        <p:sp>
          <p:nvSpPr>
            <p:cNvPr id="37940" name="Rectangle 53">
              <a:extLst>
                <a:ext uri="{FF2B5EF4-FFF2-40B4-BE49-F238E27FC236}">
                  <a16:creationId xmlns:a16="http://schemas.microsoft.com/office/drawing/2014/main" id="{32C624B0-FEEF-945B-5C14-E5CE12DF0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1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3</a:t>
              </a:r>
            </a:p>
          </p:txBody>
        </p:sp>
        <p:sp>
          <p:nvSpPr>
            <p:cNvPr id="37941" name="Rectangle 54">
              <a:extLst>
                <a:ext uri="{FF2B5EF4-FFF2-40B4-BE49-F238E27FC236}">
                  <a16:creationId xmlns:a16="http://schemas.microsoft.com/office/drawing/2014/main" id="{661C5404-961D-F456-52FB-8D8522B009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74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4</a:t>
              </a:r>
            </a:p>
          </p:txBody>
        </p:sp>
        <p:sp>
          <p:nvSpPr>
            <p:cNvPr id="37942" name="Rectangle 55">
              <a:extLst>
                <a:ext uri="{FF2B5EF4-FFF2-40B4-BE49-F238E27FC236}">
                  <a16:creationId xmlns:a16="http://schemas.microsoft.com/office/drawing/2014/main" id="{D6A8E2A9-39D9-CCA4-62DF-114110A23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5</a:t>
              </a:r>
            </a:p>
          </p:txBody>
        </p:sp>
        <p:sp>
          <p:nvSpPr>
            <p:cNvPr id="37943" name="Rectangle 56">
              <a:extLst>
                <a:ext uri="{FF2B5EF4-FFF2-40B4-BE49-F238E27FC236}">
                  <a16:creationId xmlns:a16="http://schemas.microsoft.com/office/drawing/2014/main" id="{96FAF2F9-B808-061D-149B-76CF667F9A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3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6</a:t>
              </a:r>
            </a:p>
          </p:txBody>
        </p:sp>
        <p:sp>
          <p:nvSpPr>
            <p:cNvPr id="37944" name="Rectangle 57">
              <a:extLst>
                <a:ext uri="{FF2B5EF4-FFF2-40B4-BE49-F238E27FC236}">
                  <a16:creationId xmlns:a16="http://schemas.microsoft.com/office/drawing/2014/main" id="{88E43D3A-6E64-0249-12CD-D2F9F3735D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7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7</a:t>
              </a:r>
            </a:p>
          </p:txBody>
        </p:sp>
        <p:sp>
          <p:nvSpPr>
            <p:cNvPr id="37945" name="Rectangle 58">
              <a:extLst>
                <a:ext uri="{FF2B5EF4-FFF2-40B4-BE49-F238E27FC236}">
                  <a16:creationId xmlns:a16="http://schemas.microsoft.com/office/drawing/2014/main" id="{C1A98486-D244-DA45-DA50-D8106B1136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90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8</a:t>
              </a:r>
            </a:p>
          </p:txBody>
        </p:sp>
        <p:sp>
          <p:nvSpPr>
            <p:cNvPr id="37946" name="Rectangle 59">
              <a:extLst>
                <a:ext uri="{FF2B5EF4-FFF2-40B4-BE49-F238E27FC236}">
                  <a16:creationId xmlns:a16="http://schemas.microsoft.com/office/drawing/2014/main" id="{3AC0E6C8-5F8A-2F84-AA8E-D66DD9BC2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95" y="3194"/>
              <a:ext cx="20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9</a:t>
              </a:r>
            </a:p>
          </p:txBody>
        </p:sp>
        <p:sp>
          <p:nvSpPr>
            <p:cNvPr id="37947" name="Rectangle 60">
              <a:extLst>
                <a:ext uri="{FF2B5EF4-FFF2-40B4-BE49-F238E27FC236}">
                  <a16:creationId xmlns:a16="http://schemas.microsoft.com/office/drawing/2014/main" id="{5FB9F50C-39BB-9949-79DF-788A910074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7" y="3194"/>
              <a:ext cx="2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10</a:t>
              </a:r>
            </a:p>
          </p:txBody>
        </p:sp>
        <p:sp>
          <p:nvSpPr>
            <p:cNvPr id="37948" name="Rectangle 61">
              <a:extLst>
                <a:ext uri="{FF2B5EF4-FFF2-40B4-BE49-F238E27FC236}">
                  <a16:creationId xmlns:a16="http://schemas.microsoft.com/office/drawing/2014/main" id="{FDCA332A-E270-26C2-4B82-82E454D74E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52" y="3194"/>
              <a:ext cx="2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11</a:t>
              </a:r>
            </a:p>
          </p:txBody>
        </p:sp>
        <p:sp>
          <p:nvSpPr>
            <p:cNvPr id="37949" name="Rectangle 62">
              <a:extLst>
                <a:ext uri="{FF2B5EF4-FFF2-40B4-BE49-F238E27FC236}">
                  <a16:creationId xmlns:a16="http://schemas.microsoft.com/office/drawing/2014/main" id="{5736D086-8DF0-121C-7D00-7CBDD858F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4" y="3194"/>
              <a:ext cx="2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12</a:t>
              </a:r>
            </a:p>
          </p:txBody>
        </p:sp>
        <p:sp>
          <p:nvSpPr>
            <p:cNvPr id="37950" name="Rectangle 63">
              <a:extLst>
                <a:ext uri="{FF2B5EF4-FFF2-40B4-BE49-F238E27FC236}">
                  <a16:creationId xmlns:a16="http://schemas.microsoft.com/office/drawing/2014/main" id="{610CD5FA-CF7D-8CF5-1F06-A30C142B25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9" y="3194"/>
              <a:ext cx="2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13</a:t>
              </a:r>
            </a:p>
          </p:txBody>
        </p:sp>
        <p:sp>
          <p:nvSpPr>
            <p:cNvPr id="37951" name="Rectangle 64">
              <a:extLst>
                <a:ext uri="{FF2B5EF4-FFF2-40B4-BE49-F238E27FC236}">
                  <a16:creationId xmlns:a16="http://schemas.microsoft.com/office/drawing/2014/main" id="{0B6F639E-F8F0-5A0E-B76B-409779E2F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3194"/>
              <a:ext cx="2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14</a:t>
              </a:r>
            </a:p>
          </p:txBody>
        </p:sp>
        <p:sp>
          <p:nvSpPr>
            <p:cNvPr id="37952" name="Rectangle 65">
              <a:extLst>
                <a:ext uri="{FF2B5EF4-FFF2-40B4-BE49-F238E27FC236}">
                  <a16:creationId xmlns:a16="http://schemas.microsoft.com/office/drawing/2014/main" id="{5B24BE0C-C5DE-1119-389E-7AAE8D2A4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8" y="3194"/>
              <a:ext cx="292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15</a:t>
              </a:r>
            </a:p>
          </p:txBody>
        </p:sp>
        <p:sp>
          <p:nvSpPr>
            <p:cNvPr id="37953" name="Line 66">
              <a:extLst>
                <a:ext uri="{FF2B5EF4-FFF2-40B4-BE49-F238E27FC236}">
                  <a16:creationId xmlns:a16="http://schemas.microsoft.com/office/drawing/2014/main" id="{4B2828CF-2727-A517-B7DF-8AEA9B4683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1" y="1692"/>
              <a:ext cx="444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54" name="Rectangle 67">
              <a:extLst>
                <a:ext uri="{FF2B5EF4-FFF2-40B4-BE49-F238E27FC236}">
                  <a16:creationId xmlns:a16="http://schemas.microsoft.com/office/drawing/2014/main" id="{82BF75AB-669B-31AA-0036-0BA9C0B260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5" y="1563"/>
              <a:ext cx="4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  <a:latin typeface="MS Sans Serif" charset="0"/>
                </a:rPr>
                <a:t>ÜK</a:t>
              </a:r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L</a:t>
              </a:r>
            </a:p>
          </p:txBody>
        </p:sp>
        <p:sp>
          <p:nvSpPr>
            <p:cNvPr id="37955" name="Line 68">
              <a:extLst>
                <a:ext uri="{FF2B5EF4-FFF2-40B4-BE49-F238E27FC236}">
                  <a16:creationId xmlns:a16="http://schemas.microsoft.com/office/drawing/2014/main" id="{9F00AE82-58BD-965D-D660-B9DF962A63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5" y="2648"/>
              <a:ext cx="444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56" name="Line 69">
              <a:extLst>
                <a:ext uri="{FF2B5EF4-FFF2-40B4-BE49-F238E27FC236}">
                  <a16:creationId xmlns:a16="http://schemas.microsoft.com/office/drawing/2014/main" id="{31817CF9-0666-FE69-2D9F-CCFA01E1AE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2188"/>
              <a:ext cx="4446" cy="0"/>
            </a:xfrm>
            <a:prstGeom prst="line">
              <a:avLst/>
            </a:prstGeom>
            <a:noFill/>
            <a:ln w="254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37957" name="Rectangle 70">
              <a:extLst>
                <a:ext uri="{FF2B5EF4-FFF2-40B4-BE49-F238E27FC236}">
                  <a16:creationId xmlns:a16="http://schemas.microsoft.com/office/drawing/2014/main" id="{35232665-E9E3-7339-CB34-8B401ACD10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0" y="2520"/>
              <a:ext cx="444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  <a:latin typeface="MS Sans Serif" charset="0"/>
                </a:rPr>
                <a:t>AK</a:t>
              </a:r>
              <a:r>
                <a:rPr lang="en-AU" altLang="tr-TR" sz="2000" b="1">
                  <a:solidFill>
                    <a:srgbClr val="000066"/>
                  </a:solidFill>
                  <a:latin typeface="MS Sans Serif" charset="0"/>
                </a:rPr>
                <a:t>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894898F9-383F-800E-7A81-634ACA84F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Haritası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FB8DE593-FD4E-2F48-3909-DEAF0F8C00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Bir kuruluştaki tüm süreçlerin birbiri ile ilişkilerini görsel olarak tanımlamakta kullanılır.</a:t>
            </a:r>
          </a:p>
        </p:txBody>
      </p:sp>
      <p:pic>
        <p:nvPicPr>
          <p:cNvPr id="59397" name="Picture 5" descr="Resim3">
            <a:extLst>
              <a:ext uri="{FF2B5EF4-FFF2-40B4-BE49-F238E27FC236}">
                <a16:creationId xmlns:a16="http://schemas.microsoft.com/office/drawing/2014/main" id="{C91932C8-0061-0762-1AF5-CA49A52DDF0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149725"/>
            <a:ext cx="1333500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5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59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4" grpId="0"/>
      <p:bldP spid="5939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>
            <a:extLst>
              <a:ext uri="{FF2B5EF4-FFF2-40B4-BE49-F238E27FC236}">
                <a16:creationId xmlns:a16="http://schemas.microsoft.com/office/drawing/2014/main" id="{9CC4D79D-2282-C2CD-0AED-53CE18CCD9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Listesi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id="{6E346633-0003-5249-549F-0279A3DE9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Kuruluştaki tüm süreçlerin liste halinde sorumlulukları, gerekli açıklamaları ve tanımlayıcı bilgileri ile sıralandığı doküman</a:t>
            </a:r>
          </a:p>
        </p:txBody>
      </p:sp>
      <p:pic>
        <p:nvPicPr>
          <p:cNvPr id="60421" name="Picture 5" descr="guidelines">
            <a:extLst>
              <a:ext uri="{FF2B5EF4-FFF2-40B4-BE49-F238E27FC236}">
                <a16:creationId xmlns:a16="http://schemas.microsoft.com/office/drawing/2014/main" id="{43BDACDE-7E40-5629-43DB-A26BA39587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888" y="4076700"/>
            <a:ext cx="1131887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0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8" grpId="0"/>
      <p:bldP spid="60419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1F9F612A-6F03-B338-087D-2BDB00A5164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Etkileşim Matrisi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35BAF16A-5ACD-4F57-1FA3-E66D101F95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Kuruluştaki tüm süreçlerin birbiri ile etkileşimlerini, birbirlerine sağladıkları girdilerle tanımlayan doküman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10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/>
      <p:bldP spid="6144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AE2A0BFF-83FB-74F4-7FAE-4EC44E3FAA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Süreç Etkinlik Kriterleri Listesi</a:t>
            </a:r>
          </a:p>
        </p:txBody>
      </p:sp>
      <p:sp>
        <p:nvSpPr>
          <p:cNvPr id="62467" name="Rectangle 3">
            <a:extLst>
              <a:ext uri="{FF2B5EF4-FFF2-40B4-BE49-F238E27FC236}">
                <a16:creationId xmlns:a16="http://schemas.microsoft.com/office/drawing/2014/main" id="{58E1C1A6-D728-8C5C-A44D-1D210F573E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sz="3600">
                <a:solidFill>
                  <a:srgbClr val="000066"/>
                </a:solidFill>
              </a:rPr>
              <a:t>Bir sürecin etkinliğinin</a:t>
            </a:r>
            <a:r>
              <a:rPr lang="tr-TR" altLang="tr-TR">
                <a:solidFill>
                  <a:srgbClr val="000066"/>
                </a:solidFill>
              </a:rPr>
              <a:t>;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hangi zaman aralıklarında,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hangi ölçütlere bağlı olarak,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kimler tarafından ve</a:t>
            </a:r>
          </a:p>
          <a:p>
            <a:pPr lvl="1"/>
            <a:r>
              <a:rPr lang="tr-TR" altLang="tr-TR" sz="3200">
                <a:solidFill>
                  <a:srgbClr val="000066"/>
                </a:solidFill>
              </a:rPr>
              <a:t>hangi yöntemlerle ölçüleceğini tanımlayan doküman</a:t>
            </a:r>
          </a:p>
        </p:txBody>
      </p:sp>
      <p:pic>
        <p:nvPicPr>
          <p:cNvPr id="62470" name="Picture 6" descr="not">
            <a:extLst>
              <a:ext uri="{FF2B5EF4-FFF2-40B4-BE49-F238E27FC236}">
                <a16:creationId xmlns:a16="http://schemas.microsoft.com/office/drawing/2014/main" id="{A262BDD9-7AA7-9772-BE23-4B775FEB6E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4868863"/>
            <a:ext cx="949325" cy="136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/>
      <p:bldP spid="62467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6392B07E-CC4D-FCA2-B1A3-71CBB50DD6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Nedir?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932AEFF-76B9-BA6D-12AA-ADA96E83D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İnsan, makine, malzeme, para, bilgi, zaman gibi kaynakları işleyip değer katarak </a:t>
            </a:r>
            <a:r>
              <a:rPr lang="tr-TR" altLang="tr-TR" b="1">
                <a:solidFill>
                  <a:srgbClr val="000066"/>
                </a:solidFill>
              </a:rPr>
              <a:t>(iç veya dış) </a:t>
            </a:r>
            <a:r>
              <a:rPr lang="tr-TR" altLang="tr-TR" b="1" u="sng">
                <a:solidFill>
                  <a:srgbClr val="000066"/>
                </a:solidFill>
              </a:rPr>
              <a:t>müşteri istek ve beklentilerini karşılayacak</a:t>
            </a:r>
            <a:r>
              <a:rPr lang="tr-TR" altLang="tr-TR">
                <a:solidFill>
                  <a:srgbClr val="000066"/>
                </a:solidFill>
              </a:rPr>
              <a:t> çıktıları üreten eylem ve işlemler dizileri</a:t>
            </a:r>
          </a:p>
          <a:p>
            <a:r>
              <a:rPr lang="tr-TR" altLang="tr-TR">
                <a:solidFill>
                  <a:srgbClr val="000066"/>
                </a:solidFill>
              </a:rPr>
              <a:t>Girdileri çıktı haline getiren birbirleriyle ilgili ve etkileşimli faaliyetler takımı (TS-EN-ISO 9001:2000)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/>
      <p:bldP spid="4099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2963EE6B-6254-E282-BFFF-BD9E2354E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600" b="1">
                <a:solidFill>
                  <a:srgbClr val="000066"/>
                </a:solidFill>
              </a:rPr>
              <a:t>Süreç Yönetiminin Yedi Aşaması</a:t>
            </a:r>
          </a:p>
        </p:txBody>
      </p:sp>
      <p:grpSp>
        <p:nvGrpSpPr>
          <p:cNvPr id="2" name="Group 20">
            <a:extLst>
              <a:ext uri="{FF2B5EF4-FFF2-40B4-BE49-F238E27FC236}">
                <a16:creationId xmlns:a16="http://schemas.microsoft.com/office/drawing/2014/main" id="{45569CA3-E70E-DDE2-BDC0-D5CD00E123F2}"/>
              </a:ext>
            </a:extLst>
          </p:cNvPr>
          <p:cNvGrpSpPr>
            <a:grpSpLocks/>
          </p:cNvGrpSpPr>
          <p:nvPr/>
        </p:nvGrpSpPr>
        <p:grpSpPr bwMode="auto">
          <a:xfrm>
            <a:off x="755650" y="1484313"/>
            <a:ext cx="7345363" cy="4360862"/>
            <a:chOff x="476" y="935"/>
            <a:chExt cx="4627" cy="2747"/>
          </a:xfrm>
        </p:grpSpPr>
        <p:sp>
          <p:nvSpPr>
            <p:cNvPr id="43013" name="Text Box 4">
              <a:extLst>
                <a:ext uri="{FF2B5EF4-FFF2-40B4-BE49-F238E27FC236}">
                  <a16:creationId xmlns:a16="http://schemas.microsoft.com/office/drawing/2014/main" id="{8A3648D8-947C-94DE-58AC-08C9DEF097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1" y="935"/>
              <a:ext cx="1315" cy="52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000066"/>
                  </a:solidFill>
                </a:rPr>
                <a:t>Süreçlerin Açıklanması</a:t>
              </a:r>
            </a:p>
          </p:txBody>
        </p:sp>
        <p:sp>
          <p:nvSpPr>
            <p:cNvPr id="43014" name="Text Box 5">
              <a:extLst>
                <a:ext uri="{FF2B5EF4-FFF2-40B4-BE49-F238E27FC236}">
                  <a16:creationId xmlns:a16="http://schemas.microsoft.com/office/drawing/2014/main" id="{55212B4A-A1B7-8EA0-861B-50481BD26F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" y="1500"/>
              <a:ext cx="1588" cy="52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000066"/>
                  </a:solidFill>
                </a:rPr>
                <a:t>Akış Şemalarının Hazırlanması</a:t>
              </a:r>
            </a:p>
          </p:txBody>
        </p:sp>
        <p:sp>
          <p:nvSpPr>
            <p:cNvPr id="43015" name="Text Box 6">
              <a:extLst>
                <a:ext uri="{FF2B5EF4-FFF2-40B4-BE49-F238E27FC236}">
                  <a16:creationId xmlns:a16="http://schemas.microsoft.com/office/drawing/2014/main" id="{6CD1EED1-C3E8-3D8F-53BC-EC8FD533CF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7" y="2341"/>
              <a:ext cx="1315" cy="29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000066"/>
                  </a:solidFill>
                </a:rPr>
                <a:t>Veri Toplama</a:t>
              </a:r>
            </a:p>
          </p:txBody>
        </p:sp>
        <p:sp>
          <p:nvSpPr>
            <p:cNvPr id="43016" name="Text Box 7">
              <a:extLst>
                <a:ext uri="{FF2B5EF4-FFF2-40B4-BE49-F238E27FC236}">
                  <a16:creationId xmlns:a16="http://schemas.microsoft.com/office/drawing/2014/main" id="{CD69C0D3-D83A-CBAA-8598-26FAC00459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51" y="3113"/>
              <a:ext cx="1315" cy="52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000066"/>
                  </a:solidFill>
                </a:rPr>
                <a:t>Veri ve Süreç Analizi</a:t>
              </a:r>
            </a:p>
          </p:txBody>
        </p:sp>
        <p:sp>
          <p:nvSpPr>
            <p:cNvPr id="43017" name="Text Box 8">
              <a:extLst>
                <a:ext uri="{FF2B5EF4-FFF2-40B4-BE49-F238E27FC236}">
                  <a16:creationId xmlns:a16="http://schemas.microsoft.com/office/drawing/2014/main" id="{EE370903-78C7-AE51-37E7-52E98468A3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85" y="3158"/>
              <a:ext cx="1315" cy="52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000066"/>
                  </a:solidFill>
                </a:rPr>
                <a:t>Süreç Ölçümleri</a:t>
              </a:r>
            </a:p>
          </p:txBody>
        </p:sp>
        <p:sp>
          <p:nvSpPr>
            <p:cNvPr id="43018" name="Text Box 9">
              <a:extLst>
                <a:ext uri="{FF2B5EF4-FFF2-40B4-BE49-F238E27FC236}">
                  <a16:creationId xmlns:a16="http://schemas.microsoft.com/office/drawing/2014/main" id="{5AAD8B43-8157-1D59-ED88-CBC5DDBA3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1570"/>
              <a:ext cx="1996" cy="52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000066"/>
                  </a:solidFill>
                </a:rPr>
                <a:t>Uygulama, Ölçüm ve Sürekli İyileştirme</a:t>
              </a:r>
            </a:p>
          </p:txBody>
        </p:sp>
        <p:sp>
          <p:nvSpPr>
            <p:cNvPr id="43019" name="Text Box 10">
              <a:extLst>
                <a:ext uri="{FF2B5EF4-FFF2-40B4-BE49-F238E27FC236}">
                  <a16:creationId xmlns:a16="http://schemas.microsoft.com/office/drawing/2014/main" id="{936BBC20-684E-4C4F-9762-E14C993EB9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8" y="2387"/>
              <a:ext cx="1542" cy="524"/>
            </a:xfrm>
            <a:prstGeom prst="rect">
              <a:avLst/>
            </a:prstGeom>
            <a:noFill/>
            <a:ln w="9525">
              <a:solidFill>
                <a:srgbClr val="00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tr-TR" altLang="tr-TR">
                  <a:solidFill>
                    <a:srgbClr val="000066"/>
                  </a:solidFill>
                </a:rPr>
                <a:t>Sürecin Yeniden Tasarımı</a:t>
              </a:r>
            </a:p>
          </p:txBody>
        </p:sp>
        <p:sp>
          <p:nvSpPr>
            <p:cNvPr id="43020" name="AutoShape 11">
              <a:extLst>
                <a:ext uri="{FF2B5EF4-FFF2-40B4-BE49-F238E27FC236}">
                  <a16:creationId xmlns:a16="http://schemas.microsoft.com/office/drawing/2014/main" id="{513A5BDF-37B4-F9DE-50E8-6B9A6933F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4" y="1071"/>
              <a:ext cx="861" cy="363"/>
            </a:xfrm>
            <a:custGeom>
              <a:avLst/>
              <a:gdLst>
                <a:gd name="T0" fmla="*/ 24 w 21600"/>
                <a:gd name="T1" fmla="*/ 0 h 21600"/>
                <a:gd name="T2" fmla="*/ 24 w 21600"/>
                <a:gd name="T3" fmla="*/ 3 h 21600"/>
                <a:gd name="T4" fmla="*/ 5 w 21600"/>
                <a:gd name="T5" fmla="*/ 6 h 21600"/>
                <a:gd name="T6" fmla="*/ 34 w 21600"/>
                <a:gd name="T7" fmla="*/ 2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8 w 21600"/>
                <a:gd name="T13" fmla="*/ 2916 h 21600"/>
                <a:gd name="T14" fmla="*/ 18238 w 21600"/>
                <a:gd name="T15" fmla="*/ 922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1" name="AutoShape 12">
              <a:extLst>
                <a:ext uri="{FF2B5EF4-FFF2-40B4-BE49-F238E27FC236}">
                  <a16:creationId xmlns:a16="http://schemas.microsoft.com/office/drawing/2014/main" id="{1304BF26-E3F3-CBFD-F8F0-8394B05B95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3878" y="844"/>
              <a:ext cx="454" cy="817"/>
            </a:xfrm>
            <a:custGeom>
              <a:avLst/>
              <a:gdLst>
                <a:gd name="T0" fmla="*/ 6 w 21600"/>
                <a:gd name="T1" fmla="*/ 0 h 21600"/>
                <a:gd name="T2" fmla="*/ 6 w 21600"/>
                <a:gd name="T3" fmla="*/ 17 h 21600"/>
                <a:gd name="T4" fmla="*/ 1 w 21600"/>
                <a:gd name="T5" fmla="*/ 31 h 21600"/>
                <a:gd name="T6" fmla="*/ 10 w 21600"/>
                <a:gd name="T7" fmla="*/ 9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18 w 21600"/>
                <a:gd name="T13" fmla="*/ 2908 h 21600"/>
                <a:gd name="T14" fmla="*/ 17746 w 21600"/>
                <a:gd name="T15" fmla="*/ 9253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4177" y="0"/>
                  </a:lnTo>
                  <a:lnTo>
                    <a:pt x="14177" y="2915"/>
                  </a:lnTo>
                  <a:lnTo>
                    <a:pt x="12427" y="2915"/>
                  </a:lnTo>
                  <a:cubicBezTo>
                    <a:pt x="5564" y="2915"/>
                    <a:pt x="0" y="7053"/>
                    <a:pt x="0" y="12158"/>
                  </a:cubicBezTo>
                  <a:lnTo>
                    <a:pt x="0" y="21600"/>
                  </a:lnTo>
                  <a:lnTo>
                    <a:pt x="6468" y="21600"/>
                  </a:lnTo>
                  <a:lnTo>
                    <a:pt x="6468" y="12158"/>
                  </a:lnTo>
                  <a:cubicBezTo>
                    <a:pt x="6468" y="10548"/>
                    <a:pt x="9136" y="9243"/>
                    <a:pt x="12427" y="9243"/>
                  </a:cubicBezTo>
                  <a:lnTo>
                    <a:pt x="14177" y="9243"/>
                  </a:lnTo>
                  <a:lnTo>
                    <a:pt x="14177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3022" name="AutoShape 13">
              <a:extLst>
                <a:ext uri="{FF2B5EF4-FFF2-40B4-BE49-F238E27FC236}">
                  <a16:creationId xmlns:a16="http://schemas.microsoft.com/office/drawing/2014/main" id="{1AF85802-7BC8-51AE-021E-2AD4EDDA1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1" y="2069"/>
              <a:ext cx="362" cy="227"/>
            </a:xfrm>
            <a:prstGeom prst="downArrow">
              <a:avLst>
                <a:gd name="adj1" fmla="val 50000"/>
                <a:gd name="adj2" fmla="val 25000"/>
              </a:avLst>
            </a:pr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3023" name="AutoShape 14">
              <a:extLst>
                <a:ext uri="{FF2B5EF4-FFF2-40B4-BE49-F238E27FC236}">
                  <a16:creationId xmlns:a16="http://schemas.microsoft.com/office/drawing/2014/main" id="{56B32568-AF99-6954-976F-3570E0915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6" y="2704"/>
              <a:ext cx="317" cy="363"/>
            </a:xfrm>
            <a:prstGeom prst="downArrow">
              <a:avLst>
                <a:gd name="adj1" fmla="val 50000"/>
                <a:gd name="adj2" fmla="val 28628"/>
              </a:avLst>
            </a:pr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3024" name="AutoShape 16">
              <a:extLst>
                <a:ext uri="{FF2B5EF4-FFF2-40B4-BE49-F238E27FC236}">
                  <a16:creationId xmlns:a16="http://schemas.microsoft.com/office/drawing/2014/main" id="{3C22AB50-4B70-1E78-64CC-5E3C7FC9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0" y="3295"/>
              <a:ext cx="1316" cy="226"/>
            </a:xfrm>
            <a:prstGeom prst="leftArrow">
              <a:avLst>
                <a:gd name="adj1" fmla="val 50000"/>
                <a:gd name="adj2" fmla="val 145575"/>
              </a:avLst>
            </a:pr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3025" name="AutoShape 17">
              <a:extLst>
                <a:ext uri="{FF2B5EF4-FFF2-40B4-BE49-F238E27FC236}">
                  <a16:creationId xmlns:a16="http://schemas.microsoft.com/office/drawing/2014/main" id="{8501759A-B48C-AFF5-0C65-7BDC821612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931"/>
              <a:ext cx="318" cy="182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3026" name="AutoShape 18">
              <a:extLst>
                <a:ext uri="{FF2B5EF4-FFF2-40B4-BE49-F238E27FC236}">
                  <a16:creationId xmlns:a16="http://schemas.microsoft.com/office/drawing/2014/main" id="{4532602C-85AE-DDB0-953C-FD7C73E29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8" y="2114"/>
              <a:ext cx="317" cy="227"/>
            </a:xfrm>
            <a:prstGeom prst="upArrow">
              <a:avLst>
                <a:gd name="adj1" fmla="val 50000"/>
                <a:gd name="adj2" fmla="val 25000"/>
              </a:avLst>
            </a:prstGeom>
            <a:solidFill>
              <a:srgbClr val="8FAAFF">
                <a:alpha val="50195"/>
              </a:srgbClr>
            </a:solidFill>
            <a:ln w="9525">
              <a:solidFill>
                <a:srgbClr val="000066"/>
              </a:solidFill>
              <a:miter lim="800000"/>
              <a:headEnd/>
              <a:tailEnd/>
            </a:ln>
          </p:spPr>
          <p:txBody>
            <a:bodyPr vert="eaVert"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</p:grpSp>
      <p:pic>
        <p:nvPicPr>
          <p:cNvPr id="39957" name="Picture 21" descr="cycle">
            <a:extLst>
              <a:ext uri="{FF2B5EF4-FFF2-40B4-BE49-F238E27FC236}">
                <a16:creationId xmlns:a16="http://schemas.microsoft.com/office/drawing/2014/main" id="{D713A466-78F0-AAC6-4434-638CAAE69E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450" y="2997200"/>
            <a:ext cx="1870075" cy="1871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A5C0DC9B-75FA-51A8-7A51-4CB24ABF21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İyileştirme Adımları</a:t>
            </a:r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0AB62443-B01F-27D1-39B0-C919AE1FF7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1875" y="1341438"/>
            <a:ext cx="7427913" cy="5040312"/>
          </a:xfrm>
        </p:spPr>
        <p:txBody>
          <a:bodyPr/>
          <a:lstStyle/>
          <a:p>
            <a:pPr marL="609600" indent="-609600">
              <a:buClr>
                <a:srgbClr val="000066"/>
              </a:buClr>
              <a:buFontTx/>
              <a:buAutoNum type="arabicPeriod"/>
            </a:pPr>
            <a:r>
              <a:rPr lang="tr-TR" altLang="tr-TR">
                <a:solidFill>
                  <a:srgbClr val="000066"/>
                </a:solidFill>
              </a:rPr>
              <a:t>İyileştirme ihtiyaçlarının belirlenmesi</a:t>
            </a:r>
          </a:p>
          <a:p>
            <a:pPr marL="609600" indent="-609600">
              <a:buClr>
                <a:srgbClr val="000066"/>
              </a:buClr>
              <a:buFontTx/>
              <a:buAutoNum type="arabicPeriod"/>
            </a:pPr>
            <a:r>
              <a:rPr lang="tr-TR" altLang="tr-TR">
                <a:solidFill>
                  <a:srgbClr val="000066"/>
                </a:solidFill>
              </a:rPr>
              <a:t>Mevcut durum analizi</a:t>
            </a:r>
          </a:p>
          <a:p>
            <a:pPr marL="990600" lvl="1" indent="-533400">
              <a:buClr>
                <a:srgbClr val="000066"/>
              </a:buClr>
            </a:pPr>
            <a:r>
              <a:rPr lang="tr-TR" altLang="tr-TR">
                <a:solidFill>
                  <a:srgbClr val="000066"/>
                </a:solidFill>
              </a:rPr>
              <a:t>Pareto diyagramları</a:t>
            </a:r>
          </a:p>
          <a:p>
            <a:pPr marL="990600" lvl="1" indent="-533400">
              <a:buClr>
                <a:srgbClr val="000066"/>
              </a:buClr>
            </a:pPr>
            <a:r>
              <a:rPr lang="tr-TR" altLang="tr-TR">
                <a:solidFill>
                  <a:srgbClr val="000066"/>
                </a:solidFill>
              </a:rPr>
              <a:t>Neden sonuç diyagramları</a:t>
            </a:r>
          </a:p>
          <a:p>
            <a:pPr marL="990600" lvl="1" indent="-533400">
              <a:buClr>
                <a:srgbClr val="000066"/>
              </a:buClr>
            </a:pPr>
            <a:r>
              <a:rPr lang="tr-TR" altLang="tr-TR">
                <a:solidFill>
                  <a:srgbClr val="000066"/>
                </a:solidFill>
              </a:rPr>
              <a:t>Histogramlar</a:t>
            </a:r>
          </a:p>
          <a:p>
            <a:pPr marL="990600" lvl="1" indent="-533400">
              <a:buClr>
                <a:srgbClr val="000066"/>
              </a:buClr>
            </a:pPr>
            <a:r>
              <a:rPr lang="tr-TR" altLang="tr-TR">
                <a:solidFill>
                  <a:srgbClr val="000066"/>
                </a:solidFill>
              </a:rPr>
              <a:t>Kontrol tabloları</a:t>
            </a:r>
          </a:p>
          <a:p>
            <a:pPr marL="990600" lvl="1" indent="-533400">
              <a:buClr>
                <a:srgbClr val="000066"/>
              </a:buClr>
            </a:pPr>
            <a:r>
              <a:rPr lang="tr-TR" altLang="tr-TR">
                <a:solidFill>
                  <a:srgbClr val="000066"/>
                </a:solidFill>
              </a:rPr>
              <a:t>Dağılma diyagramları</a:t>
            </a:r>
          </a:p>
          <a:p>
            <a:pPr marL="990600" lvl="1" indent="-533400">
              <a:buClr>
                <a:srgbClr val="000066"/>
              </a:buClr>
            </a:pPr>
            <a:r>
              <a:rPr lang="tr-TR" altLang="tr-TR">
                <a:solidFill>
                  <a:srgbClr val="000066"/>
                </a:solidFill>
              </a:rPr>
              <a:t>Grafikler</a:t>
            </a:r>
          </a:p>
          <a:p>
            <a:pPr marL="990600" lvl="1" indent="-533400">
              <a:buClr>
                <a:srgbClr val="000066"/>
              </a:buClr>
            </a:pPr>
            <a:r>
              <a:rPr lang="tr-TR" altLang="tr-TR">
                <a:solidFill>
                  <a:srgbClr val="000066"/>
                </a:solidFill>
              </a:rPr>
              <a:t>Kontrol çizelgeleri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6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3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10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10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/>
      <p:bldP spid="3686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id="{D555B0D7-CD33-41A1-5195-0CFE80EB01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İyileştirme Adımları</a:t>
            </a:r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CFC7D306-7CCB-6C41-4F51-88B2B91D0C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>
              <a:lnSpc>
                <a:spcPct val="90000"/>
              </a:lnSpc>
              <a:buClr>
                <a:srgbClr val="000066"/>
              </a:buClr>
              <a:buFontTx/>
              <a:buAutoNum type="arabicPeriod" startAt="3"/>
            </a:pPr>
            <a:r>
              <a:rPr lang="tr-TR" altLang="tr-TR">
                <a:solidFill>
                  <a:srgbClr val="000066"/>
                </a:solidFill>
              </a:rPr>
              <a:t>İyileştirme gerektiren konulara, alanlara ilişkin uygulanacak çözümlerin ve yöntemlerin belirlenmesi</a:t>
            </a:r>
          </a:p>
          <a:p>
            <a:pPr marL="609600" indent="-609600">
              <a:lnSpc>
                <a:spcPct val="90000"/>
              </a:lnSpc>
              <a:buClr>
                <a:srgbClr val="000066"/>
              </a:buClr>
              <a:buFontTx/>
              <a:buAutoNum type="arabicPeriod" startAt="3"/>
            </a:pPr>
            <a:r>
              <a:rPr lang="tr-TR" altLang="tr-TR">
                <a:solidFill>
                  <a:srgbClr val="000066"/>
                </a:solidFill>
              </a:rPr>
              <a:t>İyileştirme faaliyetlerinin sonuçlarının değerlendirilmesi</a:t>
            </a:r>
          </a:p>
          <a:p>
            <a:pPr marL="609600" indent="-609600">
              <a:lnSpc>
                <a:spcPct val="90000"/>
              </a:lnSpc>
              <a:buClr>
                <a:srgbClr val="000066"/>
              </a:buClr>
              <a:buFontTx/>
              <a:buAutoNum type="arabicPeriod" startAt="3"/>
            </a:pPr>
            <a:r>
              <a:rPr lang="tr-TR" altLang="tr-TR">
                <a:solidFill>
                  <a:srgbClr val="000066"/>
                </a:solidFill>
              </a:rPr>
              <a:t>İyileştirilmiş sürecin uygulanması ve tekrar edilebilirliğin sağlanması</a:t>
            </a:r>
          </a:p>
          <a:p>
            <a:pPr marL="609600" indent="-609600">
              <a:lnSpc>
                <a:spcPct val="90000"/>
              </a:lnSpc>
              <a:buClr>
                <a:srgbClr val="000066"/>
              </a:buClr>
              <a:buFontTx/>
              <a:buAutoNum type="arabicPeriod" startAt="3"/>
            </a:pPr>
            <a:r>
              <a:rPr lang="tr-TR" altLang="tr-TR">
                <a:solidFill>
                  <a:srgbClr val="000066"/>
                </a:solidFill>
              </a:rPr>
              <a:t>İyileştirme sürecinin değerlendirilmesi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8" grpId="0"/>
      <p:bldP spid="80899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82E8BBB1-31F5-BE5A-CAB5-75DFE1C9DC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7813" y="188913"/>
            <a:ext cx="7138987" cy="719137"/>
          </a:xfrm>
        </p:spPr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İyileştirme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4142B3C3-62DF-C847-AC4C-556F77B96D83}"/>
              </a:ext>
            </a:extLst>
          </p:cNvPr>
          <p:cNvGrpSpPr>
            <a:grpSpLocks/>
          </p:cNvGrpSpPr>
          <p:nvPr/>
        </p:nvGrpSpPr>
        <p:grpSpPr bwMode="auto">
          <a:xfrm>
            <a:off x="593725" y="1476375"/>
            <a:ext cx="8015288" cy="4976813"/>
            <a:chOff x="432" y="902"/>
            <a:chExt cx="5049" cy="3135"/>
          </a:xfrm>
        </p:grpSpPr>
        <p:sp>
          <p:nvSpPr>
            <p:cNvPr id="46085" name="Freeform 4">
              <a:extLst>
                <a:ext uri="{FF2B5EF4-FFF2-40B4-BE49-F238E27FC236}">
                  <a16:creationId xmlns:a16="http://schemas.microsoft.com/office/drawing/2014/main" id="{B627ECE8-D212-FFF6-4C68-2E6B40511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4" y="2296"/>
              <a:ext cx="225" cy="589"/>
            </a:xfrm>
            <a:custGeom>
              <a:avLst/>
              <a:gdLst>
                <a:gd name="T0" fmla="*/ 224 w 225"/>
                <a:gd name="T1" fmla="*/ 253 h 589"/>
                <a:gd name="T2" fmla="*/ 166 w 225"/>
                <a:gd name="T3" fmla="*/ 200 h 589"/>
                <a:gd name="T4" fmla="*/ 163 w 225"/>
                <a:gd name="T5" fmla="*/ 210 h 589"/>
                <a:gd name="T6" fmla="*/ 161 w 225"/>
                <a:gd name="T7" fmla="*/ 220 h 589"/>
                <a:gd name="T8" fmla="*/ 158 w 225"/>
                <a:gd name="T9" fmla="*/ 232 h 589"/>
                <a:gd name="T10" fmla="*/ 155 w 225"/>
                <a:gd name="T11" fmla="*/ 246 h 589"/>
                <a:gd name="T12" fmla="*/ 152 w 225"/>
                <a:gd name="T13" fmla="*/ 261 h 589"/>
                <a:gd name="T14" fmla="*/ 150 w 225"/>
                <a:gd name="T15" fmla="*/ 274 h 589"/>
                <a:gd name="T16" fmla="*/ 147 w 225"/>
                <a:gd name="T17" fmla="*/ 289 h 589"/>
                <a:gd name="T18" fmla="*/ 145 w 225"/>
                <a:gd name="T19" fmla="*/ 305 h 589"/>
                <a:gd name="T20" fmla="*/ 143 w 225"/>
                <a:gd name="T21" fmla="*/ 321 h 589"/>
                <a:gd name="T22" fmla="*/ 141 w 225"/>
                <a:gd name="T23" fmla="*/ 352 h 589"/>
                <a:gd name="T24" fmla="*/ 140 w 225"/>
                <a:gd name="T25" fmla="*/ 366 h 589"/>
                <a:gd name="T26" fmla="*/ 138 w 225"/>
                <a:gd name="T27" fmla="*/ 380 h 589"/>
                <a:gd name="T28" fmla="*/ 138 w 225"/>
                <a:gd name="T29" fmla="*/ 395 h 589"/>
                <a:gd name="T30" fmla="*/ 139 w 225"/>
                <a:gd name="T31" fmla="*/ 409 h 589"/>
                <a:gd name="T32" fmla="*/ 138 w 225"/>
                <a:gd name="T33" fmla="*/ 425 h 589"/>
                <a:gd name="T34" fmla="*/ 139 w 225"/>
                <a:gd name="T35" fmla="*/ 441 h 589"/>
                <a:gd name="T36" fmla="*/ 141 w 225"/>
                <a:gd name="T37" fmla="*/ 457 h 589"/>
                <a:gd name="T38" fmla="*/ 14 w 225"/>
                <a:gd name="T39" fmla="*/ 588 h 589"/>
                <a:gd name="T40" fmla="*/ 12 w 225"/>
                <a:gd name="T41" fmla="*/ 573 h 589"/>
                <a:gd name="T42" fmla="*/ 11 w 225"/>
                <a:gd name="T43" fmla="*/ 561 h 589"/>
                <a:gd name="T44" fmla="*/ 9 w 225"/>
                <a:gd name="T45" fmla="*/ 548 h 589"/>
                <a:gd name="T46" fmla="*/ 9 w 225"/>
                <a:gd name="T47" fmla="*/ 536 h 589"/>
                <a:gd name="T48" fmla="*/ 8 w 225"/>
                <a:gd name="T49" fmla="*/ 524 h 589"/>
                <a:gd name="T50" fmla="*/ 7 w 225"/>
                <a:gd name="T51" fmla="*/ 511 h 589"/>
                <a:gd name="T52" fmla="*/ 5 w 225"/>
                <a:gd name="T53" fmla="*/ 501 h 589"/>
                <a:gd name="T54" fmla="*/ 6 w 225"/>
                <a:gd name="T55" fmla="*/ 489 h 589"/>
                <a:gd name="T56" fmla="*/ 5 w 225"/>
                <a:gd name="T57" fmla="*/ 477 h 589"/>
                <a:gd name="T58" fmla="*/ 5 w 225"/>
                <a:gd name="T59" fmla="*/ 463 h 589"/>
                <a:gd name="T60" fmla="*/ 5 w 225"/>
                <a:gd name="T61" fmla="*/ 449 h 589"/>
                <a:gd name="T62" fmla="*/ 4 w 225"/>
                <a:gd name="T63" fmla="*/ 436 h 589"/>
                <a:gd name="T64" fmla="*/ 5 w 225"/>
                <a:gd name="T65" fmla="*/ 423 h 589"/>
                <a:gd name="T66" fmla="*/ 4 w 225"/>
                <a:gd name="T67" fmla="*/ 407 h 589"/>
                <a:gd name="T68" fmla="*/ 5 w 225"/>
                <a:gd name="T69" fmla="*/ 391 h 589"/>
                <a:gd name="T70" fmla="*/ 6 w 225"/>
                <a:gd name="T71" fmla="*/ 375 h 589"/>
                <a:gd name="T72" fmla="*/ 7 w 225"/>
                <a:gd name="T73" fmla="*/ 359 h 589"/>
                <a:gd name="T74" fmla="*/ 8 w 225"/>
                <a:gd name="T75" fmla="*/ 344 h 589"/>
                <a:gd name="T76" fmla="*/ 10 w 225"/>
                <a:gd name="T77" fmla="*/ 327 h 589"/>
                <a:gd name="T78" fmla="*/ 12 w 225"/>
                <a:gd name="T79" fmla="*/ 307 h 589"/>
                <a:gd name="T80" fmla="*/ 13 w 225"/>
                <a:gd name="T81" fmla="*/ 288 h 589"/>
                <a:gd name="T82" fmla="*/ 15 w 225"/>
                <a:gd name="T83" fmla="*/ 274 h 589"/>
                <a:gd name="T84" fmla="*/ 16 w 225"/>
                <a:gd name="T85" fmla="*/ 259 h 589"/>
                <a:gd name="T86" fmla="*/ 18 w 225"/>
                <a:gd name="T87" fmla="*/ 245 h 589"/>
                <a:gd name="T88" fmla="*/ 21 w 225"/>
                <a:gd name="T89" fmla="*/ 229 h 589"/>
                <a:gd name="T90" fmla="*/ 25 w 225"/>
                <a:gd name="T91" fmla="*/ 212 h 589"/>
                <a:gd name="T92" fmla="*/ 27 w 225"/>
                <a:gd name="T93" fmla="*/ 198 h 589"/>
                <a:gd name="T94" fmla="*/ 31 w 225"/>
                <a:gd name="T95" fmla="*/ 183 h 589"/>
                <a:gd name="T96" fmla="*/ 34 w 225"/>
                <a:gd name="T97" fmla="*/ 168 h 589"/>
                <a:gd name="T98" fmla="*/ 37 w 225"/>
                <a:gd name="T99" fmla="*/ 151 h 589"/>
                <a:gd name="T100" fmla="*/ 40 w 225"/>
                <a:gd name="T101" fmla="*/ 138 h 589"/>
                <a:gd name="T102" fmla="*/ 44 w 225"/>
                <a:gd name="T103" fmla="*/ 122 h 589"/>
                <a:gd name="T104" fmla="*/ 48 w 225"/>
                <a:gd name="T105" fmla="*/ 107 h 589"/>
                <a:gd name="T106" fmla="*/ 54 w 225"/>
                <a:gd name="T107" fmla="*/ 91 h 589"/>
                <a:gd name="T108" fmla="*/ 0 w 225"/>
                <a:gd name="T109" fmla="*/ 37 h 589"/>
                <a:gd name="T110" fmla="*/ 153 w 225"/>
                <a:gd name="T111" fmla="*/ 0 h 589"/>
                <a:gd name="T112" fmla="*/ 224 w 225"/>
                <a:gd name="T113" fmla="*/ 253 h 58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25"/>
                <a:gd name="T172" fmla="*/ 0 h 589"/>
                <a:gd name="T173" fmla="*/ 225 w 225"/>
                <a:gd name="T174" fmla="*/ 589 h 58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25" h="589">
                  <a:moveTo>
                    <a:pt x="224" y="253"/>
                  </a:moveTo>
                  <a:lnTo>
                    <a:pt x="166" y="200"/>
                  </a:lnTo>
                  <a:lnTo>
                    <a:pt x="163" y="210"/>
                  </a:lnTo>
                  <a:lnTo>
                    <a:pt x="161" y="220"/>
                  </a:lnTo>
                  <a:lnTo>
                    <a:pt x="158" y="232"/>
                  </a:lnTo>
                  <a:lnTo>
                    <a:pt x="155" y="246"/>
                  </a:lnTo>
                  <a:lnTo>
                    <a:pt x="152" y="261"/>
                  </a:lnTo>
                  <a:lnTo>
                    <a:pt x="150" y="274"/>
                  </a:lnTo>
                  <a:lnTo>
                    <a:pt x="147" y="289"/>
                  </a:lnTo>
                  <a:lnTo>
                    <a:pt x="145" y="305"/>
                  </a:lnTo>
                  <a:lnTo>
                    <a:pt x="143" y="321"/>
                  </a:lnTo>
                  <a:lnTo>
                    <a:pt x="141" y="352"/>
                  </a:lnTo>
                  <a:lnTo>
                    <a:pt x="140" y="366"/>
                  </a:lnTo>
                  <a:lnTo>
                    <a:pt x="138" y="380"/>
                  </a:lnTo>
                  <a:lnTo>
                    <a:pt x="138" y="395"/>
                  </a:lnTo>
                  <a:lnTo>
                    <a:pt x="139" y="409"/>
                  </a:lnTo>
                  <a:lnTo>
                    <a:pt x="138" y="425"/>
                  </a:lnTo>
                  <a:lnTo>
                    <a:pt x="139" y="441"/>
                  </a:lnTo>
                  <a:lnTo>
                    <a:pt x="141" y="457"/>
                  </a:lnTo>
                  <a:lnTo>
                    <a:pt x="14" y="588"/>
                  </a:lnTo>
                  <a:lnTo>
                    <a:pt x="12" y="573"/>
                  </a:lnTo>
                  <a:lnTo>
                    <a:pt x="11" y="561"/>
                  </a:lnTo>
                  <a:lnTo>
                    <a:pt x="9" y="548"/>
                  </a:lnTo>
                  <a:lnTo>
                    <a:pt x="9" y="536"/>
                  </a:lnTo>
                  <a:lnTo>
                    <a:pt x="8" y="524"/>
                  </a:lnTo>
                  <a:lnTo>
                    <a:pt x="7" y="511"/>
                  </a:lnTo>
                  <a:lnTo>
                    <a:pt x="5" y="501"/>
                  </a:lnTo>
                  <a:lnTo>
                    <a:pt x="6" y="489"/>
                  </a:lnTo>
                  <a:lnTo>
                    <a:pt x="5" y="477"/>
                  </a:lnTo>
                  <a:lnTo>
                    <a:pt x="5" y="463"/>
                  </a:lnTo>
                  <a:lnTo>
                    <a:pt x="5" y="449"/>
                  </a:lnTo>
                  <a:lnTo>
                    <a:pt x="4" y="436"/>
                  </a:lnTo>
                  <a:lnTo>
                    <a:pt x="5" y="423"/>
                  </a:lnTo>
                  <a:lnTo>
                    <a:pt x="4" y="407"/>
                  </a:lnTo>
                  <a:lnTo>
                    <a:pt x="5" y="391"/>
                  </a:lnTo>
                  <a:lnTo>
                    <a:pt x="6" y="375"/>
                  </a:lnTo>
                  <a:lnTo>
                    <a:pt x="7" y="359"/>
                  </a:lnTo>
                  <a:lnTo>
                    <a:pt x="8" y="344"/>
                  </a:lnTo>
                  <a:lnTo>
                    <a:pt x="10" y="327"/>
                  </a:lnTo>
                  <a:lnTo>
                    <a:pt x="12" y="307"/>
                  </a:lnTo>
                  <a:lnTo>
                    <a:pt x="13" y="288"/>
                  </a:lnTo>
                  <a:lnTo>
                    <a:pt x="15" y="274"/>
                  </a:lnTo>
                  <a:lnTo>
                    <a:pt x="16" y="259"/>
                  </a:lnTo>
                  <a:lnTo>
                    <a:pt x="18" y="245"/>
                  </a:lnTo>
                  <a:lnTo>
                    <a:pt x="21" y="229"/>
                  </a:lnTo>
                  <a:lnTo>
                    <a:pt x="25" y="212"/>
                  </a:lnTo>
                  <a:lnTo>
                    <a:pt x="27" y="198"/>
                  </a:lnTo>
                  <a:lnTo>
                    <a:pt x="31" y="183"/>
                  </a:lnTo>
                  <a:lnTo>
                    <a:pt x="34" y="168"/>
                  </a:lnTo>
                  <a:lnTo>
                    <a:pt x="37" y="151"/>
                  </a:lnTo>
                  <a:lnTo>
                    <a:pt x="40" y="138"/>
                  </a:lnTo>
                  <a:lnTo>
                    <a:pt x="44" y="122"/>
                  </a:lnTo>
                  <a:lnTo>
                    <a:pt x="48" y="107"/>
                  </a:lnTo>
                  <a:lnTo>
                    <a:pt x="54" y="91"/>
                  </a:lnTo>
                  <a:lnTo>
                    <a:pt x="0" y="37"/>
                  </a:lnTo>
                  <a:lnTo>
                    <a:pt x="153" y="0"/>
                  </a:lnTo>
                  <a:lnTo>
                    <a:pt x="224" y="253"/>
                  </a:lnTo>
                </a:path>
              </a:pathLst>
            </a:custGeom>
            <a:solidFill>
              <a:srgbClr val="8FAAFF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086" name="Rectangle 5">
              <a:extLst>
                <a:ext uri="{FF2B5EF4-FFF2-40B4-BE49-F238E27FC236}">
                  <a16:creationId xmlns:a16="http://schemas.microsoft.com/office/drawing/2014/main" id="{0E8013F5-CA1D-474A-14BA-192045782B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973"/>
              <a:ext cx="1361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b="1">
                  <a:solidFill>
                    <a:srgbClr val="000066"/>
                  </a:solidFill>
                </a:rPr>
                <a:t>Süreç Seçimi</a:t>
              </a:r>
              <a:endParaRPr lang="en-AU" altLang="tr-TR" b="1">
                <a:solidFill>
                  <a:srgbClr val="000066"/>
                </a:solidFill>
              </a:endParaRPr>
            </a:p>
          </p:txBody>
        </p:sp>
        <p:sp>
          <p:nvSpPr>
            <p:cNvPr id="46087" name="Rectangle 6">
              <a:extLst>
                <a:ext uri="{FF2B5EF4-FFF2-40B4-BE49-F238E27FC236}">
                  <a16:creationId xmlns:a16="http://schemas.microsoft.com/office/drawing/2014/main" id="{9D4E6760-1460-DE46-9280-46BE086E4B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963"/>
              <a:ext cx="1830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b="1">
                  <a:solidFill>
                    <a:srgbClr val="000066"/>
                  </a:solidFill>
                </a:rPr>
                <a:t>İnceleme/Raporlama</a:t>
              </a:r>
              <a:endParaRPr lang="en-AU" altLang="tr-TR" b="1">
                <a:solidFill>
                  <a:srgbClr val="000066"/>
                </a:solidFill>
              </a:endParaRPr>
            </a:p>
          </p:txBody>
        </p:sp>
        <p:sp>
          <p:nvSpPr>
            <p:cNvPr id="46088" name="Rectangle 7">
              <a:extLst>
                <a:ext uri="{FF2B5EF4-FFF2-40B4-BE49-F238E27FC236}">
                  <a16:creationId xmlns:a16="http://schemas.microsoft.com/office/drawing/2014/main" id="{722474E7-B703-9548-72C4-F397808956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946"/>
              <a:ext cx="1487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İyileştirme Yollarını Arama</a:t>
              </a:r>
              <a:endParaRPr lang="en-AU" altLang="tr-TR" b="1">
                <a:solidFill>
                  <a:srgbClr val="000066"/>
                </a:solidFill>
              </a:endParaRPr>
            </a:p>
          </p:txBody>
        </p:sp>
        <p:sp>
          <p:nvSpPr>
            <p:cNvPr id="46089" name="Rectangle 8">
              <a:extLst>
                <a:ext uri="{FF2B5EF4-FFF2-40B4-BE49-F238E27FC236}">
                  <a16:creationId xmlns:a16="http://schemas.microsoft.com/office/drawing/2014/main" id="{B5355109-19FF-CFE2-6885-533C5332A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4" y="3521"/>
              <a:ext cx="1461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İyileştirilmiş Bir</a:t>
              </a:r>
            </a:p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Süreç Tasarımı</a:t>
              </a:r>
              <a:endParaRPr lang="en-AU" altLang="tr-TR" b="1">
                <a:solidFill>
                  <a:srgbClr val="000066"/>
                </a:solidFill>
              </a:endParaRPr>
            </a:p>
          </p:txBody>
        </p:sp>
        <p:sp>
          <p:nvSpPr>
            <p:cNvPr id="46090" name="Rectangle 9">
              <a:extLst>
                <a:ext uri="{FF2B5EF4-FFF2-40B4-BE49-F238E27FC236}">
                  <a16:creationId xmlns:a16="http://schemas.microsoft.com/office/drawing/2014/main" id="{30F1B0C4-2EC7-D431-A54C-2C23232494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" y="2886"/>
              <a:ext cx="1824" cy="5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İyileştirilmiş Sürecin</a:t>
              </a:r>
            </a:p>
            <a:p>
              <a:pPr algn="ctr"/>
              <a:r>
                <a:rPr lang="tr-TR" altLang="tr-TR" b="1">
                  <a:solidFill>
                    <a:srgbClr val="000066"/>
                  </a:solidFill>
                </a:rPr>
                <a:t>Uygulanması</a:t>
              </a:r>
              <a:endParaRPr lang="en-AU" altLang="tr-TR" b="1">
                <a:solidFill>
                  <a:srgbClr val="000066"/>
                </a:solidFill>
              </a:endParaRPr>
            </a:p>
          </p:txBody>
        </p:sp>
        <p:sp>
          <p:nvSpPr>
            <p:cNvPr id="46091" name="Rectangle 10">
              <a:extLst>
                <a:ext uri="{FF2B5EF4-FFF2-40B4-BE49-F238E27FC236}">
                  <a16:creationId xmlns:a16="http://schemas.microsoft.com/office/drawing/2014/main" id="{0058D95E-8099-7422-7DDF-94A61CACC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8" y="1888"/>
              <a:ext cx="1339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b="1">
                  <a:solidFill>
                    <a:srgbClr val="000066"/>
                  </a:solidFill>
                </a:rPr>
                <a:t>Değerlendirme</a:t>
              </a:r>
              <a:endParaRPr lang="en-AU" altLang="tr-TR" b="1">
                <a:solidFill>
                  <a:srgbClr val="000066"/>
                </a:solidFill>
              </a:endParaRPr>
            </a:p>
          </p:txBody>
        </p:sp>
        <p:sp>
          <p:nvSpPr>
            <p:cNvPr id="46092" name="Rectangle 11">
              <a:extLst>
                <a:ext uri="{FF2B5EF4-FFF2-40B4-BE49-F238E27FC236}">
                  <a16:creationId xmlns:a16="http://schemas.microsoft.com/office/drawing/2014/main" id="{9B905788-CB78-929F-0D43-FA71CE1341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17" y="981"/>
              <a:ext cx="1042" cy="2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b="1">
                  <a:solidFill>
                    <a:srgbClr val="000066"/>
                  </a:solidFill>
                </a:rPr>
                <a:t>Raporlama</a:t>
              </a:r>
              <a:endParaRPr lang="en-AU" altLang="tr-TR" b="1">
                <a:solidFill>
                  <a:srgbClr val="000066"/>
                </a:solidFill>
              </a:endParaRPr>
            </a:p>
          </p:txBody>
        </p:sp>
        <p:sp>
          <p:nvSpPr>
            <p:cNvPr id="46093" name="Freeform 12">
              <a:extLst>
                <a:ext uri="{FF2B5EF4-FFF2-40B4-BE49-F238E27FC236}">
                  <a16:creationId xmlns:a16="http://schemas.microsoft.com/office/drawing/2014/main" id="{58EDBC60-86DC-9E99-0772-49E627298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2" y="1301"/>
              <a:ext cx="466" cy="451"/>
            </a:xfrm>
            <a:custGeom>
              <a:avLst/>
              <a:gdLst>
                <a:gd name="T0" fmla="*/ 368 w 466"/>
                <a:gd name="T1" fmla="*/ 308 h 451"/>
                <a:gd name="T2" fmla="*/ 355 w 466"/>
                <a:gd name="T3" fmla="*/ 230 h 451"/>
                <a:gd name="T4" fmla="*/ 346 w 466"/>
                <a:gd name="T5" fmla="*/ 236 h 451"/>
                <a:gd name="T6" fmla="*/ 338 w 466"/>
                <a:gd name="T7" fmla="*/ 244 h 451"/>
                <a:gd name="T8" fmla="*/ 328 w 466"/>
                <a:gd name="T9" fmla="*/ 252 h 451"/>
                <a:gd name="T10" fmla="*/ 318 w 466"/>
                <a:gd name="T11" fmla="*/ 261 h 451"/>
                <a:gd name="T12" fmla="*/ 307 w 466"/>
                <a:gd name="T13" fmla="*/ 271 h 451"/>
                <a:gd name="T14" fmla="*/ 297 w 466"/>
                <a:gd name="T15" fmla="*/ 280 h 451"/>
                <a:gd name="T16" fmla="*/ 286 w 466"/>
                <a:gd name="T17" fmla="*/ 290 h 451"/>
                <a:gd name="T18" fmla="*/ 275 w 466"/>
                <a:gd name="T19" fmla="*/ 302 h 451"/>
                <a:gd name="T20" fmla="*/ 264 w 466"/>
                <a:gd name="T21" fmla="*/ 314 h 451"/>
                <a:gd name="T22" fmla="*/ 243 w 466"/>
                <a:gd name="T23" fmla="*/ 337 h 451"/>
                <a:gd name="T24" fmla="*/ 234 w 466"/>
                <a:gd name="T25" fmla="*/ 347 h 451"/>
                <a:gd name="T26" fmla="*/ 225 w 466"/>
                <a:gd name="T27" fmla="*/ 358 h 451"/>
                <a:gd name="T28" fmla="*/ 215 w 466"/>
                <a:gd name="T29" fmla="*/ 369 h 451"/>
                <a:gd name="T30" fmla="*/ 207 w 466"/>
                <a:gd name="T31" fmla="*/ 382 h 451"/>
                <a:gd name="T32" fmla="*/ 198 w 466"/>
                <a:gd name="T33" fmla="*/ 393 h 451"/>
                <a:gd name="T34" fmla="*/ 189 w 466"/>
                <a:gd name="T35" fmla="*/ 406 h 451"/>
                <a:gd name="T36" fmla="*/ 181 w 466"/>
                <a:gd name="T37" fmla="*/ 419 h 451"/>
                <a:gd name="T38" fmla="*/ 0 w 466"/>
                <a:gd name="T39" fmla="*/ 450 h 451"/>
                <a:gd name="T40" fmla="*/ 8 w 466"/>
                <a:gd name="T41" fmla="*/ 437 h 451"/>
                <a:gd name="T42" fmla="*/ 14 w 466"/>
                <a:gd name="T43" fmla="*/ 426 h 451"/>
                <a:gd name="T44" fmla="*/ 21 w 466"/>
                <a:gd name="T45" fmla="*/ 415 h 451"/>
                <a:gd name="T46" fmla="*/ 27 w 466"/>
                <a:gd name="T47" fmla="*/ 405 h 451"/>
                <a:gd name="T48" fmla="*/ 33 w 466"/>
                <a:gd name="T49" fmla="*/ 395 h 451"/>
                <a:gd name="T50" fmla="*/ 41 w 466"/>
                <a:gd name="T51" fmla="*/ 384 h 451"/>
                <a:gd name="T52" fmla="*/ 46 w 466"/>
                <a:gd name="T53" fmla="*/ 374 h 451"/>
                <a:gd name="T54" fmla="*/ 54 w 466"/>
                <a:gd name="T55" fmla="*/ 365 h 451"/>
                <a:gd name="T56" fmla="*/ 61 w 466"/>
                <a:gd name="T57" fmla="*/ 355 h 451"/>
                <a:gd name="T58" fmla="*/ 69 w 466"/>
                <a:gd name="T59" fmla="*/ 343 h 451"/>
                <a:gd name="T60" fmla="*/ 77 w 466"/>
                <a:gd name="T61" fmla="*/ 332 h 451"/>
                <a:gd name="T62" fmla="*/ 84 w 466"/>
                <a:gd name="T63" fmla="*/ 322 h 451"/>
                <a:gd name="T64" fmla="*/ 93 w 466"/>
                <a:gd name="T65" fmla="*/ 311 h 451"/>
                <a:gd name="T66" fmla="*/ 103 w 466"/>
                <a:gd name="T67" fmla="*/ 298 h 451"/>
                <a:gd name="T68" fmla="*/ 112 w 466"/>
                <a:gd name="T69" fmla="*/ 286 h 451"/>
                <a:gd name="T70" fmla="*/ 122 w 466"/>
                <a:gd name="T71" fmla="*/ 275 h 451"/>
                <a:gd name="T72" fmla="*/ 133 w 466"/>
                <a:gd name="T73" fmla="*/ 262 h 451"/>
                <a:gd name="T74" fmla="*/ 142 w 466"/>
                <a:gd name="T75" fmla="*/ 250 h 451"/>
                <a:gd name="T76" fmla="*/ 154 w 466"/>
                <a:gd name="T77" fmla="*/ 237 h 451"/>
                <a:gd name="T78" fmla="*/ 168 w 466"/>
                <a:gd name="T79" fmla="*/ 224 h 451"/>
                <a:gd name="T80" fmla="*/ 181 w 466"/>
                <a:gd name="T81" fmla="*/ 209 h 451"/>
                <a:gd name="T82" fmla="*/ 190 w 466"/>
                <a:gd name="T83" fmla="*/ 200 h 451"/>
                <a:gd name="T84" fmla="*/ 200 w 466"/>
                <a:gd name="T85" fmla="*/ 188 h 451"/>
                <a:gd name="T86" fmla="*/ 210 w 466"/>
                <a:gd name="T87" fmla="*/ 178 h 451"/>
                <a:gd name="T88" fmla="*/ 222 w 466"/>
                <a:gd name="T89" fmla="*/ 167 h 451"/>
                <a:gd name="T90" fmla="*/ 235 w 466"/>
                <a:gd name="T91" fmla="*/ 156 h 451"/>
                <a:gd name="T92" fmla="*/ 244 w 466"/>
                <a:gd name="T93" fmla="*/ 146 h 451"/>
                <a:gd name="T94" fmla="*/ 258 w 466"/>
                <a:gd name="T95" fmla="*/ 136 h 451"/>
                <a:gd name="T96" fmla="*/ 269 w 466"/>
                <a:gd name="T97" fmla="*/ 126 h 451"/>
                <a:gd name="T98" fmla="*/ 280 w 466"/>
                <a:gd name="T99" fmla="*/ 114 h 451"/>
                <a:gd name="T100" fmla="*/ 292 w 466"/>
                <a:gd name="T101" fmla="*/ 106 h 451"/>
                <a:gd name="T102" fmla="*/ 304 w 466"/>
                <a:gd name="T103" fmla="*/ 95 h 451"/>
                <a:gd name="T104" fmla="*/ 316 w 466"/>
                <a:gd name="T105" fmla="*/ 86 h 451"/>
                <a:gd name="T106" fmla="*/ 331 w 466"/>
                <a:gd name="T107" fmla="*/ 75 h 451"/>
                <a:gd name="T108" fmla="*/ 321 w 466"/>
                <a:gd name="T109" fmla="*/ 0 h 451"/>
                <a:gd name="T110" fmla="*/ 465 w 466"/>
                <a:gd name="T111" fmla="*/ 62 h 451"/>
                <a:gd name="T112" fmla="*/ 368 w 466"/>
                <a:gd name="T113" fmla="*/ 308 h 45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66"/>
                <a:gd name="T172" fmla="*/ 0 h 451"/>
                <a:gd name="T173" fmla="*/ 466 w 466"/>
                <a:gd name="T174" fmla="*/ 451 h 45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66" h="451">
                  <a:moveTo>
                    <a:pt x="368" y="308"/>
                  </a:moveTo>
                  <a:lnTo>
                    <a:pt x="355" y="230"/>
                  </a:lnTo>
                  <a:lnTo>
                    <a:pt x="346" y="236"/>
                  </a:lnTo>
                  <a:lnTo>
                    <a:pt x="338" y="244"/>
                  </a:lnTo>
                  <a:lnTo>
                    <a:pt x="328" y="252"/>
                  </a:lnTo>
                  <a:lnTo>
                    <a:pt x="318" y="261"/>
                  </a:lnTo>
                  <a:lnTo>
                    <a:pt x="307" y="271"/>
                  </a:lnTo>
                  <a:lnTo>
                    <a:pt x="297" y="280"/>
                  </a:lnTo>
                  <a:lnTo>
                    <a:pt x="286" y="290"/>
                  </a:lnTo>
                  <a:lnTo>
                    <a:pt x="275" y="302"/>
                  </a:lnTo>
                  <a:lnTo>
                    <a:pt x="264" y="314"/>
                  </a:lnTo>
                  <a:lnTo>
                    <a:pt x="243" y="337"/>
                  </a:lnTo>
                  <a:lnTo>
                    <a:pt x="234" y="347"/>
                  </a:lnTo>
                  <a:lnTo>
                    <a:pt x="225" y="358"/>
                  </a:lnTo>
                  <a:lnTo>
                    <a:pt x="215" y="369"/>
                  </a:lnTo>
                  <a:lnTo>
                    <a:pt x="207" y="382"/>
                  </a:lnTo>
                  <a:lnTo>
                    <a:pt x="198" y="393"/>
                  </a:lnTo>
                  <a:lnTo>
                    <a:pt x="189" y="406"/>
                  </a:lnTo>
                  <a:lnTo>
                    <a:pt x="181" y="419"/>
                  </a:lnTo>
                  <a:lnTo>
                    <a:pt x="0" y="450"/>
                  </a:lnTo>
                  <a:lnTo>
                    <a:pt x="8" y="437"/>
                  </a:lnTo>
                  <a:lnTo>
                    <a:pt x="14" y="426"/>
                  </a:lnTo>
                  <a:lnTo>
                    <a:pt x="21" y="415"/>
                  </a:lnTo>
                  <a:lnTo>
                    <a:pt x="27" y="405"/>
                  </a:lnTo>
                  <a:lnTo>
                    <a:pt x="33" y="395"/>
                  </a:lnTo>
                  <a:lnTo>
                    <a:pt x="41" y="384"/>
                  </a:lnTo>
                  <a:lnTo>
                    <a:pt x="46" y="374"/>
                  </a:lnTo>
                  <a:lnTo>
                    <a:pt x="54" y="365"/>
                  </a:lnTo>
                  <a:lnTo>
                    <a:pt x="61" y="355"/>
                  </a:lnTo>
                  <a:lnTo>
                    <a:pt x="69" y="343"/>
                  </a:lnTo>
                  <a:lnTo>
                    <a:pt x="77" y="332"/>
                  </a:lnTo>
                  <a:lnTo>
                    <a:pt x="84" y="322"/>
                  </a:lnTo>
                  <a:lnTo>
                    <a:pt x="93" y="311"/>
                  </a:lnTo>
                  <a:lnTo>
                    <a:pt x="103" y="298"/>
                  </a:lnTo>
                  <a:lnTo>
                    <a:pt x="112" y="286"/>
                  </a:lnTo>
                  <a:lnTo>
                    <a:pt x="122" y="275"/>
                  </a:lnTo>
                  <a:lnTo>
                    <a:pt x="133" y="262"/>
                  </a:lnTo>
                  <a:lnTo>
                    <a:pt x="142" y="250"/>
                  </a:lnTo>
                  <a:lnTo>
                    <a:pt x="154" y="237"/>
                  </a:lnTo>
                  <a:lnTo>
                    <a:pt x="168" y="224"/>
                  </a:lnTo>
                  <a:lnTo>
                    <a:pt x="181" y="209"/>
                  </a:lnTo>
                  <a:lnTo>
                    <a:pt x="190" y="200"/>
                  </a:lnTo>
                  <a:lnTo>
                    <a:pt x="200" y="188"/>
                  </a:lnTo>
                  <a:lnTo>
                    <a:pt x="210" y="178"/>
                  </a:lnTo>
                  <a:lnTo>
                    <a:pt x="222" y="167"/>
                  </a:lnTo>
                  <a:lnTo>
                    <a:pt x="235" y="156"/>
                  </a:lnTo>
                  <a:lnTo>
                    <a:pt x="244" y="146"/>
                  </a:lnTo>
                  <a:lnTo>
                    <a:pt x="258" y="136"/>
                  </a:lnTo>
                  <a:lnTo>
                    <a:pt x="269" y="126"/>
                  </a:lnTo>
                  <a:lnTo>
                    <a:pt x="280" y="114"/>
                  </a:lnTo>
                  <a:lnTo>
                    <a:pt x="292" y="106"/>
                  </a:lnTo>
                  <a:lnTo>
                    <a:pt x="304" y="95"/>
                  </a:lnTo>
                  <a:lnTo>
                    <a:pt x="316" y="86"/>
                  </a:lnTo>
                  <a:lnTo>
                    <a:pt x="331" y="75"/>
                  </a:lnTo>
                  <a:lnTo>
                    <a:pt x="321" y="0"/>
                  </a:lnTo>
                  <a:lnTo>
                    <a:pt x="465" y="62"/>
                  </a:lnTo>
                  <a:lnTo>
                    <a:pt x="368" y="308"/>
                  </a:lnTo>
                </a:path>
              </a:pathLst>
            </a:custGeom>
            <a:solidFill>
              <a:srgbClr val="8FAAFF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094" name="Freeform 13">
              <a:extLst>
                <a:ext uri="{FF2B5EF4-FFF2-40B4-BE49-F238E27FC236}">
                  <a16:creationId xmlns:a16="http://schemas.microsoft.com/office/drawing/2014/main" id="{75843FB5-E7DB-4113-3519-99AECBF096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" y="902"/>
              <a:ext cx="605" cy="257"/>
            </a:xfrm>
            <a:custGeom>
              <a:avLst/>
              <a:gdLst>
                <a:gd name="T0" fmla="*/ 363 w 605"/>
                <a:gd name="T1" fmla="*/ 256 h 257"/>
                <a:gd name="T2" fmla="*/ 409 w 605"/>
                <a:gd name="T3" fmla="*/ 190 h 257"/>
                <a:gd name="T4" fmla="*/ 398 w 605"/>
                <a:gd name="T5" fmla="*/ 188 h 257"/>
                <a:gd name="T6" fmla="*/ 387 w 605"/>
                <a:gd name="T7" fmla="*/ 188 h 257"/>
                <a:gd name="T8" fmla="*/ 375 w 605"/>
                <a:gd name="T9" fmla="*/ 188 h 257"/>
                <a:gd name="T10" fmla="*/ 361 w 605"/>
                <a:gd name="T11" fmla="*/ 187 h 257"/>
                <a:gd name="T12" fmla="*/ 345 w 605"/>
                <a:gd name="T13" fmla="*/ 186 h 257"/>
                <a:gd name="T14" fmla="*/ 333 w 605"/>
                <a:gd name="T15" fmla="*/ 186 h 257"/>
                <a:gd name="T16" fmla="*/ 317 w 605"/>
                <a:gd name="T17" fmla="*/ 186 h 257"/>
                <a:gd name="T18" fmla="*/ 301 w 605"/>
                <a:gd name="T19" fmla="*/ 187 h 257"/>
                <a:gd name="T20" fmla="*/ 285 w 605"/>
                <a:gd name="T21" fmla="*/ 187 h 257"/>
                <a:gd name="T22" fmla="*/ 253 w 605"/>
                <a:gd name="T23" fmla="*/ 190 h 257"/>
                <a:gd name="T24" fmla="*/ 241 w 605"/>
                <a:gd name="T25" fmla="*/ 190 h 257"/>
                <a:gd name="T26" fmla="*/ 227 w 605"/>
                <a:gd name="T27" fmla="*/ 193 h 257"/>
                <a:gd name="T28" fmla="*/ 211 w 605"/>
                <a:gd name="T29" fmla="*/ 193 h 257"/>
                <a:gd name="T30" fmla="*/ 196 w 605"/>
                <a:gd name="T31" fmla="*/ 197 h 257"/>
                <a:gd name="T32" fmla="*/ 183 w 605"/>
                <a:gd name="T33" fmla="*/ 199 h 257"/>
                <a:gd name="T34" fmla="*/ 167 w 605"/>
                <a:gd name="T35" fmla="*/ 202 h 257"/>
                <a:gd name="T36" fmla="*/ 151 w 605"/>
                <a:gd name="T37" fmla="*/ 206 h 257"/>
                <a:gd name="T38" fmla="*/ 0 w 605"/>
                <a:gd name="T39" fmla="*/ 102 h 257"/>
                <a:gd name="T40" fmla="*/ 16 w 605"/>
                <a:gd name="T41" fmla="*/ 98 h 257"/>
                <a:gd name="T42" fmla="*/ 29 w 605"/>
                <a:gd name="T43" fmla="*/ 95 h 257"/>
                <a:gd name="T44" fmla="*/ 40 w 605"/>
                <a:gd name="T45" fmla="*/ 91 h 257"/>
                <a:gd name="T46" fmla="*/ 51 w 605"/>
                <a:gd name="T47" fmla="*/ 88 h 257"/>
                <a:gd name="T48" fmla="*/ 63 w 605"/>
                <a:gd name="T49" fmla="*/ 84 h 257"/>
                <a:gd name="T50" fmla="*/ 77 w 605"/>
                <a:gd name="T51" fmla="*/ 82 h 257"/>
                <a:gd name="T52" fmla="*/ 87 w 605"/>
                <a:gd name="T53" fmla="*/ 79 h 257"/>
                <a:gd name="T54" fmla="*/ 98 w 605"/>
                <a:gd name="T55" fmla="*/ 78 h 257"/>
                <a:gd name="T56" fmla="*/ 110 w 605"/>
                <a:gd name="T57" fmla="*/ 76 h 257"/>
                <a:gd name="T58" fmla="*/ 124 w 605"/>
                <a:gd name="T59" fmla="*/ 72 h 257"/>
                <a:gd name="T60" fmla="*/ 137 w 605"/>
                <a:gd name="T61" fmla="*/ 70 h 257"/>
                <a:gd name="T62" fmla="*/ 150 w 605"/>
                <a:gd name="T63" fmla="*/ 67 h 257"/>
                <a:gd name="T64" fmla="*/ 164 w 605"/>
                <a:gd name="T65" fmla="*/ 66 h 257"/>
                <a:gd name="T66" fmla="*/ 179 w 605"/>
                <a:gd name="T67" fmla="*/ 63 h 257"/>
                <a:gd name="T68" fmla="*/ 195 w 605"/>
                <a:gd name="T69" fmla="*/ 62 h 257"/>
                <a:gd name="T70" fmla="*/ 210 w 605"/>
                <a:gd name="T71" fmla="*/ 60 h 257"/>
                <a:gd name="T72" fmla="*/ 227 w 605"/>
                <a:gd name="T73" fmla="*/ 59 h 257"/>
                <a:gd name="T74" fmla="*/ 242 w 605"/>
                <a:gd name="T75" fmla="*/ 57 h 257"/>
                <a:gd name="T76" fmla="*/ 258 w 605"/>
                <a:gd name="T77" fmla="*/ 56 h 257"/>
                <a:gd name="T78" fmla="*/ 278 w 605"/>
                <a:gd name="T79" fmla="*/ 56 h 257"/>
                <a:gd name="T80" fmla="*/ 298 w 605"/>
                <a:gd name="T81" fmla="*/ 55 h 257"/>
                <a:gd name="T82" fmla="*/ 311 w 605"/>
                <a:gd name="T83" fmla="*/ 55 h 257"/>
                <a:gd name="T84" fmla="*/ 326 w 605"/>
                <a:gd name="T85" fmla="*/ 53 h 257"/>
                <a:gd name="T86" fmla="*/ 340 w 605"/>
                <a:gd name="T87" fmla="*/ 53 h 257"/>
                <a:gd name="T88" fmla="*/ 356 w 605"/>
                <a:gd name="T89" fmla="*/ 54 h 257"/>
                <a:gd name="T90" fmla="*/ 373 w 605"/>
                <a:gd name="T91" fmla="*/ 54 h 257"/>
                <a:gd name="T92" fmla="*/ 387 w 605"/>
                <a:gd name="T93" fmla="*/ 53 h 257"/>
                <a:gd name="T94" fmla="*/ 405 w 605"/>
                <a:gd name="T95" fmla="*/ 56 h 257"/>
                <a:gd name="T96" fmla="*/ 420 w 605"/>
                <a:gd name="T97" fmla="*/ 56 h 257"/>
                <a:gd name="T98" fmla="*/ 436 w 605"/>
                <a:gd name="T99" fmla="*/ 55 h 257"/>
                <a:gd name="T100" fmla="*/ 450 w 605"/>
                <a:gd name="T101" fmla="*/ 58 h 257"/>
                <a:gd name="T102" fmla="*/ 466 w 605"/>
                <a:gd name="T103" fmla="*/ 57 h 257"/>
                <a:gd name="T104" fmla="*/ 480 w 605"/>
                <a:gd name="T105" fmla="*/ 60 h 257"/>
                <a:gd name="T106" fmla="*/ 500 w 605"/>
                <a:gd name="T107" fmla="*/ 63 h 257"/>
                <a:gd name="T108" fmla="*/ 545 w 605"/>
                <a:gd name="T109" fmla="*/ 0 h 257"/>
                <a:gd name="T110" fmla="*/ 604 w 605"/>
                <a:gd name="T111" fmla="*/ 146 h 257"/>
                <a:gd name="T112" fmla="*/ 363 w 605"/>
                <a:gd name="T113" fmla="*/ 256 h 257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605"/>
                <a:gd name="T172" fmla="*/ 0 h 257"/>
                <a:gd name="T173" fmla="*/ 605 w 605"/>
                <a:gd name="T174" fmla="*/ 257 h 257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605" h="257">
                  <a:moveTo>
                    <a:pt x="363" y="256"/>
                  </a:moveTo>
                  <a:lnTo>
                    <a:pt x="409" y="190"/>
                  </a:lnTo>
                  <a:lnTo>
                    <a:pt x="398" y="188"/>
                  </a:lnTo>
                  <a:lnTo>
                    <a:pt x="387" y="188"/>
                  </a:lnTo>
                  <a:lnTo>
                    <a:pt x="375" y="188"/>
                  </a:lnTo>
                  <a:lnTo>
                    <a:pt x="361" y="187"/>
                  </a:lnTo>
                  <a:lnTo>
                    <a:pt x="345" y="186"/>
                  </a:lnTo>
                  <a:lnTo>
                    <a:pt x="333" y="186"/>
                  </a:lnTo>
                  <a:lnTo>
                    <a:pt x="317" y="186"/>
                  </a:lnTo>
                  <a:lnTo>
                    <a:pt x="301" y="187"/>
                  </a:lnTo>
                  <a:lnTo>
                    <a:pt x="285" y="187"/>
                  </a:lnTo>
                  <a:lnTo>
                    <a:pt x="253" y="190"/>
                  </a:lnTo>
                  <a:lnTo>
                    <a:pt x="241" y="190"/>
                  </a:lnTo>
                  <a:lnTo>
                    <a:pt x="227" y="193"/>
                  </a:lnTo>
                  <a:lnTo>
                    <a:pt x="211" y="193"/>
                  </a:lnTo>
                  <a:lnTo>
                    <a:pt x="196" y="197"/>
                  </a:lnTo>
                  <a:lnTo>
                    <a:pt x="183" y="199"/>
                  </a:lnTo>
                  <a:lnTo>
                    <a:pt x="167" y="202"/>
                  </a:lnTo>
                  <a:lnTo>
                    <a:pt x="151" y="206"/>
                  </a:lnTo>
                  <a:lnTo>
                    <a:pt x="0" y="102"/>
                  </a:lnTo>
                  <a:lnTo>
                    <a:pt x="16" y="98"/>
                  </a:lnTo>
                  <a:lnTo>
                    <a:pt x="29" y="95"/>
                  </a:lnTo>
                  <a:lnTo>
                    <a:pt x="40" y="91"/>
                  </a:lnTo>
                  <a:lnTo>
                    <a:pt x="51" y="88"/>
                  </a:lnTo>
                  <a:lnTo>
                    <a:pt x="63" y="84"/>
                  </a:lnTo>
                  <a:lnTo>
                    <a:pt x="77" y="82"/>
                  </a:lnTo>
                  <a:lnTo>
                    <a:pt x="87" y="79"/>
                  </a:lnTo>
                  <a:lnTo>
                    <a:pt x="98" y="78"/>
                  </a:lnTo>
                  <a:lnTo>
                    <a:pt x="110" y="76"/>
                  </a:lnTo>
                  <a:lnTo>
                    <a:pt x="124" y="72"/>
                  </a:lnTo>
                  <a:lnTo>
                    <a:pt x="137" y="70"/>
                  </a:lnTo>
                  <a:lnTo>
                    <a:pt x="150" y="67"/>
                  </a:lnTo>
                  <a:lnTo>
                    <a:pt x="164" y="66"/>
                  </a:lnTo>
                  <a:lnTo>
                    <a:pt x="179" y="63"/>
                  </a:lnTo>
                  <a:lnTo>
                    <a:pt x="195" y="62"/>
                  </a:lnTo>
                  <a:lnTo>
                    <a:pt x="210" y="60"/>
                  </a:lnTo>
                  <a:lnTo>
                    <a:pt x="227" y="59"/>
                  </a:lnTo>
                  <a:lnTo>
                    <a:pt x="242" y="57"/>
                  </a:lnTo>
                  <a:lnTo>
                    <a:pt x="258" y="56"/>
                  </a:lnTo>
                  <a:lnTo>
                    <a:pt x="278" y="56"/>
                  </a:lnTo>
                  <a:lnTo>
                    <a:pt x="298" y="55"/>
                  </a:lnTo>
                  <a:lnTo>
                    <a:pt x="311" y="55"/>
                  </a:lnTo>
                  <a:lnTo>
                    <a:pt x="326" y="53"/>
                  </a:lnTo>
                  <a:lnTo>
                    <a:pt x="340" y="53"/>
                  </a:lnTo>
                  <a:lnTo>
                    <a:pt x="356" y="54"/>
                  </a:lnTo>
                  <a:lnTo>
                    <a:pt x="373" y="54"/>
                  </a:lnTo>
                  <a:lnTo>
                    <a:pt x="387" y="53"/>
                  </a:lnTo>
                  <a:lnTo>
                    <a:pt x="405" y="56"/>
                  </a:lnTo>
                  <a:lnTo>
                    <a:pt x="420" y="56"/>
                  </a:lnTo>
                  <a:lnTo>
                    <a:pt x="436" y="55"/>
                  </a:lnTo>
                  <a:lnTo>
                    <a:pt x="450" y="58"/>
                  </a:lnTo>
                  <a:lnTo>
                    <a:pt x="466" y="57"/>
                  </a:lnTo>
                  <a:lnTo>
                    <a:pt x="480" y="60"/>
                  </a:lnTo>
                  <a:lnTo>
                    <a:pt x="500" y="63"/>
                  </a:lnTo>
                  <a:lnTo>
                    <a:pt x="545" y="0"/>
                  </a:lnTo>
                  <a:lnTo>
                    <a:pt x="604" y="146"/>
                  </a:lnTo>
                  <a:lnTo>
                    <a:pt x="363" y="256"/>
                  </a:lnTo>
                </a:path>
              </a:pathLst>
            </a:custGeom>
            <a:solidFill>
              <a:srgbClr val="8FAAFF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095" name="Freeform 14">
              <a:extLst>
                <a:ext uri="{FF2B5EF4-FFF2-40B4-BE49-F238E27FC236}">
                  <a16:creationId xmlns:a16="http://schemas.microsoft.com/office/drawing/2014/main" id="{B7DD4744-7CDA-78DA-3C86-7BC84A366DB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65" y="1307"/>
              <a:ext cx="402" cy="515"/>
            </a:xfrm>
            <a:custGeom>
              <a:avLst/>
              <a:gdLst>
                <a:gd name="T0" fmla="*/ 89 w 402"/>
                <a:gd name="T1" fmla="*/ 382 h 515"/>
                <a:gd name="T2" fmla="*/ 169 w 402"/>
                <a:gd name="T3" fmla="*/ 382 h 515"/>
                <a:gd name="T4" fmla="*/ 163 w 402"/>
                <a:gd name="T5" fmla="*/ 372 h 515"/>
                <a:gd name="T6" fmla="*/ 156 w 402"/>
                <a:gd name="T7" fmla="*/ 364 h 515"/>
                <a:gd name="T8" fmla="*/ 150 w 402"/>
                <a:gd name="T9" fmla="*/ 352 h 515"/>
                <a:gd name="T10" fmla="*/ 142 w 402"/>
                <a:gd name="T11" fmla="*/ 341 h 515"/>
                <a:gd name="T12" fmla="*/ 134 w 402"/>
                <a:gd name="T13" fmla="*/ 329 h 515"/>
                <a:gd name="T14" fmla="*/ 127 w 402"/>
                <a:gd name="T15" fmla="*/ 317 h 515"/>
                <a:gd name="T16" fmla="*/ 118 w 402"/>
                <a:gd name="T17" fmla="*/ 305 h 515"/>
                <a:gd name="T18" fmla="*/ 108 w 402"/>
                <a:gd name="T19" fmla="*/ 293 h 515"/>
                <a:gd name="T20" fmla="*/ 98 w 402"/>
                <a:gd name="T21" fmla="*/ 281 h 515"/>
                <a:gd name="T22" fmla="*/ 76 w 402"/>
                <a:gd name="T23" fmla="*/ 256 h 515"/>
                <a:gd name="T24" fmla="*/ 68 w 402"/>
                <a:gd name="T25" fmla="*/ 246 h 515"/>
                <a:gd name="T26" fmla="*/ 59 w 402"/>
                <a:gd name="T27" fmla="*/ 235 h 515"/>
                <a:gd name="T28" fmla="*/ 51 w 402"/>
                <a:gd name="T29" fmla="*/ 224 h 515"/>
                <a:gd name="T30" fmla="*/ 39 w 402"/>
                <a:gd name="T31" fmla="*/ 214 h 515"/>
                <a:gd name="T32" fmla="*/ 30 w 402"/>
                <a:gd name="T33" fmla="*/ 204 h 515"/>
                <a:gd name="T34" fmla="*/ 18 w 402"/>
                <a:gd name="T35" fmla="*/ 192 h 515"/>
                <a:gd name="T36" fmla="*/ 6 w 402"/>
                <a:gd name="T37" fmla="*/ 183 h 515"/>
                <a:gd name="T38" fmla="*/ 0 w 402"/>
                <a:gd name="T39" fmla="*/ 0 h 515"/>
                <a:gd name="T40" fmla="*/ 11 w 402"/>
                <a:gd name="T41" fmla="*/ 8 h 515"/>
                <a:gd name="T42" fmla="*/ 22 w 402"/>
                <a:gd name="T43" fmla="*/ 17 h 515"/>
                <a:gd name="T44" fmla="*/ 32 w 402"/>
                <a:gd name="T45" fmla="*/ 26 h 515"/>
                <a:gd name="T46" fmla="*/ 42 w 402"/>
                <a:gd name="T47" fmla="*/ 33 h 515"/>
                <a:gd name="T48" fmla="*/ 51 w 402"/>
                <a:gd name="T49" fmla="*/ 40 h 515"/>
                <a:gd name="T50" fmla="*/ 61 w 402"/>
                <a:gd name="T51" fmla="*/ 50 h 515"/>
                <a:gd name="T52" fmla="*/ 69 w 402"/>
                <a:gd name="T53" fmla="*/ 56 h 515"/>
                <a:gd name="T54" fmla="*/ 77 w 402"/>
                <a:gd name="T55" fmla="*/ 66 h 515"/>
                <a:gd name="T56" fmla="*/ 85 w 402"/>
                <a:gd name="T57" fmla="*/ 74 h 515"/>
                <a:gd name="T58" fmla="*/ 96 w 402"/>
                <a:gd name="T59" fmla="*/ 84 h 515"/>
                <a:gd name="T60" fmla="*/ 105 w 402"/>
                <a:gd name="T61" fmla="*/ 93 h 515"/>
                <a:gd name="T62" fmla="*/ 114 w 402"/>
                <a:gd name="T63" fmla="*/ 100 h 515"/>
                <a:gd name="T64" fmla="*/ 124 w 402"/>
                <a:gd name="T65" fmla="*/ 111 h 515"/>
                <a:gd name="T66" fmla="*/ 136 w 402"/>
                <a:gd name="T67" fmla="*/ 121 h 515"/>
                <a:gd name="T68" fmla="*/ 147 w 402"/>
                <a:gd name="T69" fmla="*/ 132 h 515"/>
                <a:gd name="T70" fmla="*/ 155 w 402"/>
                <a:gd name="T71" fmla="*/ 143 h 515"/>
                <a:gd name="T72" fmla="*/ 167 w 402"/>
                <a:gd name="T73" fmla="*/ 157 h 515"/>
                <a:gd name="T74" fmla="*/ 178 w 402"/>
                <a:gd name="T75" fmla="*/ 168 h 515"/>
                <a:gd name="T76" fmla="*/ 189 w 402"/>
                <a:gd name="T77" fmla="*/ 181 h 515"/>
                <a:gd name="T78" fmla="*/ 200 w 402"/>
                <a:gd name="T79" fmla="*/ 197 h 515"/>
                <a:gd name="T80" fmla="*/ 214 w 402"/>
                <a:gd name="T81" fmla="*/ 212 h 515"/>
                <a:gd name="T82" fmla="*/ 221 w 402"/>
                <a:gd name="T83" fmla="*/ 221 h 515"/>
                <a:gd name="T84" fmla="*/ 232 w 402"/>
                <a:gd name="T85" fmla="*/ 233 h 515"/>
                <a:gd name="T86" fmla="*/ 241 w 402"/>
                <a:gd name="T87" fmla="*/ 245 h 515"/>
                <a:gd name="T88" fmla="*/ 250 w 402"/>
                <a:gd name="T89" fmla="*/ 258 h 515"/>
                <a:gd name="T90" fmla="*/ 259 w 402"/>
                <a:gd name="T91" fmla="*/ 274 h 515"/>
                <a:gd name="T92" fmla="*/ 267 w 402"/>
                <a:gd name="T93" fmla="*/ 283 h 515"/>
                <a:gd name="T94" fmla="*/ 276 w 402"/>
                <a:gd name="T95" fmla="*/ 299 h 515"/>
                <a:gd name="T96" fmla="*/ 284 w 402"/>
                <a:gd name="T97" fmla="*/ 311 h 515"/>
                <a:gd name="T98" fmla="*/ 294 w 402"/>
                <a:gd name="T99" fmla="*/ 325 h 515"/>
                <a:gd name="T100" fmla="*/ 301 w 402"/>
                <a:gd name="T101" fmla="*/ 337 h 515"/>
                <a:gd name="T102" fmla="*/ 309 w 402"/>
                <a:gd name="T103" fmla="*/ 350 h 515"/>
                <a:gd name="T104" fmla="*/ 315 w 402"/>
                <a:gd name="T105" fmla="*/ 363 h 515"/>
                <a:gd name="T106" fmla="*/ 325 w 402"/>
                <a:gd name="T107" fmla="*/ 380 h 515"/>
                <a:gd name="T108" fmla="*/ 401 w 402"/>
                <a:gd name="T109" fmla="*/ 380 h 515"/>
                <a:gd name="T110" fmla="*/ 318 w 402"/>
                <a:gd name="T111" fmla="*/ 514 h 515"/>
                <a:gd name="T112" fmla="*/ 89 w 402"/>
                <a:gd name="T113" fmla="*/ 382 h 51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02"/>
                <a:gd name="T172" fmla="*/ 0 h 515"/>
                <a:gd name="T173" fmla="*/ 402 w 402"/>
                <a:gd name="T174" fmla="*/ 515 h 51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02" h="515">
                  <a:moveTo>
                    <a:pt x="89" y="382"/>
                  </a:moveTo>
                  <a:lnTo>
                    <a:pt x="169" y="382"/>
                  </a:lnTo>
                  <a:lnTo>
                    <a:pt x="163" y="372"/>
                  </a:lnTo>
                  <a:lnTo>
                    <a:pt x="156" y="364"/>
                  </a:lnTo>
                  <a:lnTo>
                    <a:pt x="150" y="352"/>
                  </a:lnTo>
                  <a:lnTo>
                    <a:pt x="142" y="341"/>
                  </a:lnTo>
                  <a:lnTo>
                    <a:pt x="134" y="329"/>
                  </a:lnTo>
                  <a:lnTo>
                    <a:pt x="127" y="317"/>
                  </a:lnTo>
                  <a:lnTo>
                    <a:pt x="118" y="305"/>
                  </a:lnTo>
                  <a:lnTo>
                    <a:pt x="108" y="293"/>
                  </a:lnTo>
                  <a:lnTo>
                    <a:pt x="98" y="281"/>
                  </a:lnTo>
                  <a:lnTo>
                    <a:pt x="76" y="256"/>
                  </a:lnTo>
                  <a:lnTo>
                    <a:pt x="68" y="246"/>
                  </a:lnTo>
                  <a:lnTo>
                    <a:pt x="59" y="235"/>
                  </a:lnTo>
                  <a:lnTo>
                    <a:pt x="51" y="224"/>
                  </a:lnTo>
                  <a:lnTo>
                    <a:pt x="39" y="214"/>
                  </a:lnTo>
                  <a:lnTo>
                    <a:pt x="30" y="204"/>
                  </a:lnTo>
                  <a:lnTo>
                    <a:pt x="18" y="192"/>
                  </a:lnTo>
                  <a:lnTo>
                    <a:pt x="6" y="183"/>
                  </a:lnTo>
                  <a:lnTo>
                    <a:pt x="0" y="0"/>
                  </a:lnTo>
                  <a:lnTo>
                    <a:pt x="11" y="8"/>
                  </a:lnTo>
                  <a:lnTo>
                    <a:pt x="22" y="17"/>
                  </a:lnTo>
                  <a:lnTo>
                    <a:pt x="32" y="26"/>
                  </a:lnTo>
                  <a:lnTo>
                    <a:pt x="42" y="33"/>
                  </a:lnTo>
                  <a:lnTo>
                    <a:pt x="51" y="40"/>
                  </a:lnTo>
                  <a:lnTo>
                    <a:pt x="61" y="50"/>
                  </a:lnTo>
                  <a:lnTo>
                    <a:pt x="69" y="56"/>
                  </a:lnTo>
                  <a:lnTo>
                    <a:pt x="77" y="66"/>
                  </a:lnTo>
                  <a:lnTo>
                    <a:pt x="85" y="74"/>
                  </a:lnTo>
                  <a:lnTo>
                    <a:pt x="96" y="84"/>
                  </a:lnTo>
                  <a:lnTo>
                    <a:pt x="105" y="93"/>
                  </a:lnTo>
                  <a:lnTo>
                    <a:pt x="114" y="100"/>
                  </a:lnTo>
                  <a:lnTo>
                    <a:pt x="124" y="111"/>
                  </a:lnTo>
                  <a:lnTo>
                    <a:pt x="136" y="121"/>
                  </a:lnTo>
                  <a:lnTo>
                    <a:pt x="147" y="132"/>
                  </a:lnTo>
                  <a:lnTo>
                    <a:pt x="155" y="143"/>
                  </a:lnTo>
                  <a:lnTo>
                    <a:pt x="167" y="157"/>
                  </a:lnTo>
                  <a:lnTo>
                    <a:pt x="178" y="168"/>
                  </a:lnTo>
                  <a:lnTo>
                    <a:pt x="189" y="181"/>
                  </a:lnTo>
                  <a:lnTo>
                    <a:pt x="200" y="197"/>
                  </a:lnTo>
                  <a:lnTo>
                    <a:pt x="214" y="212"/>
                  </a:lnTo>
                  <a:lnTo>
                    <a:pt x="221" y="221"/>
                  </a:lnTo>
                  <a:lnTo>
                    <a:pt x="232" y="233"/>
                  </a:lnTo>
                  <a:lnTo>
                    <a:pt x="241" y="245"/>
                  </a:lnTo>
                  <a:lnTo>
                    <a:pt x="250" y="258"/>
                  </a:lnTo>
                  <a:lnTo>
                    <a:pt x="259" y="274"/>
                  </a:lnTo>
                  <a:lnTo>
                    <a:pt x="267" y="283"/>
                  </a:lnTo>
                  <a:lnTo>
                    <a:pt x="276" y="299"/>
                  </a:lnTo>
                  <a:lnTo>
                    <a:pt x="284" y="311"/>
                  </a:lnTo>
                  <a:lnTo>
                    <a:pt x="294" y="325"/>
                  </a:lnTo>
                  <a:lnTo>
                    <a:pt x="301" y="337"/>
                  </a:lnTo>
                  <a:lnTo>
                    <a:pt x="309" y="350"/>
                  </a:lnTo>
                  <a:lnTo>
                    <a:pt x="315" y="363"/>
                  </a:lnTo>
                  <a:lnTo>
                    <a:pt x="325" y="380"/>
                  </a:lnTo>
                  <a:lnTo>
                    <a:pt x="401" y="380"/>
                  </a:lnTo>
                  <a:lnTo>
                    <a:pt x="318" y="514"/>
                  </a:lnTo>
                  <a:lnTo>
                    <a:pt x="89" y="382"/>
                  </a:lnTo>
                </a:path>
              </a:pathLst>
            </a:custGeom>
            <a:solidFill>
              <a:srgbClr val="8FAAFF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096" name="Freeform 15">
              <a:extLst>
                <a:ext uri="{FF2B5EF4-FFF2-40B4-BE49-F238E27FC236}">
                  <a16:creationId xmlns:a16="http://schemas.microsoft.com/office/drawing/2014/main" id="{DB110DFD-D6E0-F46B-1023-A6D2CE7970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0" y="2322"/>
              <a:ext cx="236" cy="579"/>
            </a:xfrm>
            <a:custGeom>
              <a:avLst/>
              <a:gdLst>
                <a:gd name="T0" fmla="*/ 0 w 236"/>
                <a:gd name="T1" fmla="*/ 318 h 579"/>
                <a:gd name="T2" fmla="*/ 54 w 236"/>
                <a:gd name="T3" fmla="*/ 378 h 579"/>
                <a:gd name="T4" fmla="*/ 56 w 236"/>
                <a:gd name="T5" fmla="*/ 369 h 579"/>
                <a:gd name="T6" fmla="*/ 60 w 236"/>
                <a:gd name="T7" fmla="*/ 358 h 579"/>
                <a:gd name="T8" fmla="*/ 63 w 236"/>
                <a:gd name="T9" fmla="*/ 344 h 579"/>
                <a:gd name="T10" fmla="*/ 67 w 236"/>
                <a:gd name="T11" fmla="*/ 332 h 579"/>
                <a:gd name="T12" fmla="*/ 71 w 236"/>
                <a:gd name="T13" fmla="*/ 316 h 579"/>
                <a:gd name="T14" fmla="*/ 76 w 236"/>
                <a:gd name="T15" fmla="*/ 305 h 579"/>
                <a:gd name="T16" fmla="*/ 79 w 236"/>
                <a:gd name="T17" fmla="*/ 288 h 579"/>
                <a:gd name="T18" fmla="*/ 81 w 236"/>
                <a:gd name="T19" fmla="*/ 273 h 579"/>
                <a:gd name="T20" fmla="*/ 84 w 236"/>
                <a:gd name="T21" fmla="*/ 258 h 579"/>
                <a:gd name="T22" fmla="*/ 89 w 236"/>
                <a:gd name="T23" fmla="*/ 226 h 579"/>
                <a:gd name="T24" fmla="*/ 91 w 236"/>
                <a:gd name="T25" fmla="*/ 213 h 579"/>
                <a:gd name="T26" fmla="*/ 93 w 236"/>
                <a:gd name="T27" fmla="*/ 198 h 579"/>
                <a:gd name="T28" fmla="*/ 95 w 236"/>
                <a:gd name="T29" fmla="*/ 184 h 579"/>
                <a:gd name="T30" fmla="*/ 95 w 236"/>
                <a:gd name="T31" fmla="*/ 169 h 579"/>
                <a:gd name="T32" fmla="*/ 97 w 236"/>
                <a:gd name="T33" fmla="*/ 157 h 579"/>
                <a:gd name="T34" fmla="*/ 98 w 236"/>
                <a:gd name="T35" fmla="*/ 139 h 579"/>
                <a:gd name="T36" fmla="*/ 96 w 236"/>
                <a:gd name="T37" fmla="*/ 124 h 579"/>
                <a:gd name="T38" fmla="*/ 233 w 236"/>
                <a:gd name="T39" fmla="*/ 0 h 579"/>
                <a:gd name="T40" fmla="*/ 233 w 236"/>
                <a:gd name="T41" fmla="*/ 15 h 579"/>
                <a:gd name="T42" fmla="*/ 234 w 236"/>
                <a:gd name="T43" fmla="*/ 27 h 579"/>
                <a:gd name="T44" fmla="*/ 234 w 236"/>
                <a:gd name="T45" fmla="*/ 41 h 579"/>
                <a:gd name="T46" fmla="*/ 233 w 236"/>
                <a:gd name="T47" fmla="*/ 52 h 579"/>
                <a:gd name="T48" fmla="*/ 234 w 236"/>
                <a:gd name="T49" fmla="*/ 63 h 579"/>
                <a:gd name="T50" fmla="*/ 234 w 236"/>
                <a:gd name="T51" fmla="*/ 78 h 579"/>
                <a:gd name="T52" fmla="*/ 235 w 236"/>
                <a:gd name="T53" fmla="*/ 88 h 579"/>
                <a:gd name="T54" fmla="*/ 234 w 236"/>
                <a:gd name="T55" fmla="*/ 100 h 579"/>
                <a:gd name="T56" fmla="*/ 234 w 236"/>
                <a:gd name="T57" fmla="*/ 113 h 579"/>
                <a:gd name="T58" fmla="*/ 234 w 236"/>
                <a:gd name="T59" fmla="*/ 130 h 579"/>
                <a:gd name="T60" fmla="*/ 233 w 236"/>
                <a:gd name="T61" fmla="*/ 141 h 579"/>
                <a:gd name="T62" fmla="*/ 233 w 236"/>
                <a:gd name="T63" fmla="*/ 151 h 579"/>
                <a:gd name="T64" fmla="*/ 230 w 236"/>
                <a:gd name="T65" fmla="*/ 166 h 579"/>
                <a:gd name="T66" fmla="*/ 229 w 236"/>
                <a:gd name="T67" fmla="*/ 182 h 579"/>
                <a:gd name="T68" fmla="*/ 228 w 236"/>
                <a:gd name="T69" fmla="*/ 198 h 579"/>
                <a:gd name="T70" fmla="*/ 227 w 236"/>
                <a:gd name="T71" fmla="*/ 211 h 579"/>
                <a:gd name="T72" fmla="*/ 223 w 236"/>
                <a:gd name="T73" fmla="*/ 229 h 579"/>
                <a:gd name="T74" fmla="*/ 222 w 236"/>
                <a:gd name="T75" fmla="*/ 244 h 579"/>
                <a:gd name="T76" fmla="*/ 220 w 236"/>
                <a:gd name="T77" fmla="*/ 261 h 579"/>
                <a:gd name="T78" fmla="*/ 214 w 236"/>
                <a:gd name="T79" fmla="*/ 282 h 579"/>
                <a:gd name="T80" fmla="*/ 212 w 236"/>
                <a:gd name="T81" fmla="*/ 301 h 579"/>
                <a:gd name="T82" fmla="*/ 210 w 236"/>
                <a:gd name="T83" fmla="*/ 312 h 579"/>
                <a:gd name="T84" fmla="*/ 207 w 236"/>
                <a:gd name="T85" fmla="*/ 327 h 579"/>
                <a:gd name="T86" fmla="*/ 204 w 236"/>
                <a:gd name="T87" fmla="*/ 343 h 579"/>
                <a:gd name="T88" fmla="*/ 201 w 236"/>
                <a:gd name="T89" fmla="*/ 358 h 579"/>
                <a:gd name="T90" fmla="*/ 196 w 236"/>
                <a:gd name="T91" fmla="*/ 376 h 579"/>
                <a:gd name="T92" fmla="*/ 193 w 236"/>
                <a:gd name="T93" fmla="*/ 389 h 579"/>
                <a:gd name="T94" fmla="*/ 187 w 236"/>
                <a:gd name="T95" fmla="*/ 404 h 579"/>
                <a:gd name="T96" fmla="*/ 183 w 236"/>
                <a:gd name="T97" fmla="*/ 417 h 579"/>
                <a:gd name="T98" fmla="*/ 180 w 236"/>
                <a:gd name="T99" fmla="*/ 434 h 579"/>
                <a:gd name="T100" fmla="*/ 175 w 236"/>
                <a:gd name="T101" fmla="*/ 445 h 579"/>
                <a:gd name="T102" fmla="*/ 169 w 236"/>
                <a:gd name="T103" fmla="*/ 462 h 579"/>
                <a:gd name="T104" fmla="*/ 164 w 236"/>
                <a:gd name="T105" fmla="*/ 476 h 579"/>
                <a:gd name="T106" fmla="*/ 159 w 236"/>
                <a:gd name="T107" fmla="*/ 494 h 579"/>
                <a:gd name="T108" fmla="*/ 208 w 236"/>
                <a:gd name="T109" fmla="*/ 552 h 579"/>
                <a:gd name="T110" fmla="*/ 52 w 236"/>
                <a:gd name="T111" fmla="*/ 578 h 579"/>
                <a:gd name="T112" fmla="*/ 0 w 236"/>
                <a:gd name="T113" fmla="*/ 318 h 579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236"/>
                <a:gd name="T172" fmla="*/ 0 h 579"/>
                <a:gd name="T173" fmla="*/ 236 w 236"/>
                <a:gd name="T174" fmla="*/ 579 h 579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236" h="579">
                  <a:moveTo>
                    <a:pt x="0" y="318"/>
                  </a:moveTo>
                  <a:lnTo>
                    <a:pt x="54" y="378"/>
                  </a:lnTo>
                  <a:lnTo>
                    <a:pt x="56" y="369"/>
                  </a:lnTo>
                  <a:lnTo>
                    <a:pt x="60" y="358"/>
                  </a:lnTo>
                  <a:lnTo>
                    <a:pt x="63" y="344"/>
                  </a:lnTo>
                  <a:lnTo>
                    <a:pt x="67" y="332"/>
                  </a:lnTo>
                  <a:lnTo>
                    <a:pt x="71" y="316"/>
                  </a:lnTo>
                  <a:lnTo>
                    <a:pt x="76" y="305"/>
                  </a:lnTo>
                  <a:lnTo>
                    <a:pt x="79" y="288"/>
                  </a:lnTo>
                  <a:lnTo>
                    <a:pt x="81" y="273"/>
                  </a:lnTo>
                  <a:lnTo>
                    <a:pt x="84" y="258"/>
                  </a:lnTo>
                  <a:lnTo>
                    <a:pt x="89" y="226"/>
                  </a:lnTo>
                  <a:lnTo>
                    <a:pt x="91" y="213"/>
                  </a:lnTo>
                  <a:lnTo>
                    <a:pt x="93" y="198"/>
                  </a:lnTo>
                  <a:lnTo>
                    <a:pt x="95" y="184"/>
                  </a:lnTo>
                  <a:lnTo>
                    <a:pt x="95" y="169"/>
                  </a:lnTo>
                  <a:lnTo>
                    <a:pt x="97" y="157"/>
                  </a:lnTo>
                  <a:lnTo>
                    <a:pt x="98" y="139"/>
                  </a:lnTo>
                  <a:lnTo>
                    <a:pt x="96" y="124"/>
                  </a:lnTo>
                  <a:lnTo>
                    <a:pt x="233" y="0"/>
                  </a:lnTo>
                  <a:lnTo>
                    <a:pt x="233" y="15"/>
                  </a:lnTo>
                  <a:lnTo>
                    <a:pt x="234" y="27"/>
                  </a:lnTo>
                  <a:lnTo>
                    <a:pt x="234" y="41"/>
                  </a:lnTo>
                  <a:lnTo>
                    <a:pt x="233" y="52"/>
                  </a:lnTo>
                  <a:lnTo>
                    <a:pt x="234" y="63"/>
                  </a:lnTo>
                  <a:lnTo>
                    <a:pt x="234" y="78"/>
                  </a:lnTo>
                  <a:lnTo>
                    <a:pt x="235" y="88"/>
                  </a:lnTo>
                  <a:lnTo>
                    <a:pt x="234" y="100"/>
                  </a:lnTo>
                  <a:lnTo>
                    <a:pt x="234" y="113"/>
                  </a:lnTo>
                  <a:lnTo>
                    <a:pt x="234" y="130"/>
                  </a:lnTo>
                  <a:lnTo>
                    <a:pt x="233" y="141"/>
                  </a:lnTo>
                  <a:lnTo>
                    <a:pt x="233" y="151"/>
                  </a:lnTo>
                  <a:lnTo>
                    <a:pt x="230" y="166"/>
                  </a:lnTo>
                  <a:lnTo>
                    <a:pt x="229" y="182"/>
                  </a:lnTo>
                  <a:lnTo>
                    <a:pt x="228" y="198"/>
                  </a:lnTo>
                  <a:lnTo>
                    <a:pt x="227" y="211"/>
                  </a:lnTo>
                  <a:lnTo>
                    <a:pt x="223" y="229"/>
                  </a:lnTo>
                  <a:lnTo>
                    <a:pt x="222" y="244"/>
                  </a:lnTo>
                  <a:lnTo>
                    <a:pt x="220" y="261"/>
                  </a:lnTo>
                  <a:lnTo>
                    <a:pt x="214" y="282"/>
                  </a:lnTo>
                  <a:lnTo>
                    <a:pt x="212" y="301"/>
                  </a:lnTo>
                  <a:lnTo>
                    <a:pt x="210" y="312"/>
                  </a:lnTo>
                  <a:lnTo>
                    <a:pt x="207" y="327"/>
                  </a:lnTo>
                  <a:lnTo>
                    <a:pt x="204" y="343"/>
                  </a:lnTo>
                  <a:lnTo>
                    <a:pt x="201" y="358"/>
                  </a:lnTo>
                  <a:lnTo>
                    <a:pt x="196" y="376"/>
                  </a:lnTo>
                  <a:lnTo>
                    <a:pt x="193" y="389"/>
                  </a:lnTo>
                  <a:lnTo>
                    <a:pt x="187" y="404"/>
                  </a:lnTo>
                  <a:lnTo>
                    <a:pt x="183" y="417"/>
                  </a:lnTo>
                  <a:lnTo>
                    <a:pt x="180" y="434"/>
                  </a:lnTo>
                  <a:lnTo>
                    <a:pt x="175" y="445"/>
                  </a:lnTo>
                  <a:lnTo>
                    <a:pt x="169" y="462"/>
                  </a:lnTo>
                  <a:lnTo>
                    <a:pt x="164" y="476"/>
                  </a:lnTo>
                  <a:lnTo>
                    <a:pt x="159" y="494"/>
                  </a:lnTo>
                  <a:lnTo>
                    <a:pt x="208" y="552"/>
                  </a:lnTo>
                  <a:lnTo>
                    <a:pt x="52" y="578"/>
                  </a:lnTo>
                  <a:lnTo>
                    <a:pt x="0" y="318"/>
                  </a:lnTo>
                </a:path>
              </a:pathLst>
            </a:custGeom>
            <a:solidFill>
              <a:srgbClr val="8FAAFF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097" name="Freeform 16">
              <a:extLst>
                <a:ext uri="{FF2B5EF4-FFF2-40B4-BE49-F238E27FC236}">
                  <a16:creationId xmlns:a16="http://schemas.microsoft.com/office/drawing/2014/main" id="{4B66AFD2-78B8-0AEF-72F4-A608476C9C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36" y="3385"/>
              <a:ext cx="491" cy="405"/>
            </a:xfrm>
            <a:custGeom>
              <a:avLst/>
              <a:gdLst>
                <a:gd name="T0" fmla="*/ 300 w 491"/>
                <a:gd name="T1" fmla="*/ 60 h 405"/>
                <a:gd name="T2" fmla="*/ 222 w 491"/>
                <a:gd name="T3" fmla="*/ 82 h 405"/>
                <a:gd name="T4" fmla="*/ 230 w 491"/>
                <a:gd name="T5" fmla="*/ 90 h 405"/>
                <a:gd name="T6" fmla="*/ 237 w 491"/>
                <a:gd name="T7" fmla="*/ 99 h 405"/>
                <a:gd name="T8" fmla="*/ 247 w 491"/>
                <a:gd name="T9" fmla="*/ 108 h 405"/>
                <a:gd name="T10" fmla="*/ 258 w 491"/>
                <a:gd name="T11" fmla="*/ 115 h 405"/>
                <a:gd name="T12" fmla="*/ 271 w 491"/>
                <a:gd name="T13" fmla="*/ 126 h 405"/>
                <a:gd name="T14" fmla="*/ 281 w 491"/>
                <a:gd name="T15" fmla="*/ 135 h 405"/>
                <a:gd name="T16" fmla="*/ 293 w 491"/>
                <a:gd name="T17" fmla="*/ 143 h 405"/>
                <a:gd name="T18" fmla="*/ 305 w 491"/>
                <a:gd name="T19" fmla="*/ 153 h 405"/>
                <a:gd name="T20" fmla="*/ 319 w 491"/>
                <a:gd name="T21" fmla="*/ 161 h 405"/>
                <a:gd name="T22" fmla="*/ 346 w 491"/>
                <a:gd name="T23" fmla="*/ 179 h 405"/>
                <a:gd name="T24" fmla="*/ 357 w 491"/>
                <a:gd name="T25" fmla="*/ 188 h 405"/>
                <a:gd name="T26" fmla="*/ 369 w 491"/>
                <a:gd name="T27" fmla="*/ 194 h 405"/>
                <a:gd name="T28" fmla="*/ 381 w 491"/>
                <a:gd name="T29" fmla="*/ 203 h 405"/>
                <a:gd name="T30" fmla="*/ 394 w 491"/>
                <a:gd name="T31" fmla="*/ 209 h 405"/>
                <a:gd name="T32" fmla="*/ 406 w 491"/>
                <a:gd name="T33" fmla="*/ 218 h 405"/>
                <a:gd name="T34" fmla="*/ 420 w 491"/>
                <a:gd name="T35" fmla="*/ 225 h 405"/>
                <a:gd name="T36" fmla="*/ 434 w 491"/>
                <a:gd name="T37" fmla="*/ 232 h 405"/>
                <a:gd name="T38" fmla="*/ 490 w 491"/>
                <a:gd name="T39" fmla="*/ 404 h 405"/>
                <a:gd name="T40" fmla="*/ 475 w 491"/>
                <a:gd name="T41" fmla="*/ 398 h 405"/>
                <a:gd name="T42" fmla="*/ 463 w 491"/>
                <a:gd name="T43" fmla="*/ 393 h 405"/>
                <a:gd name="T44" fmla="*/ 452 w 491"/>
                <a:gd name="T45" fmla="*/ 390 h 405"/>
                <a:gd name="T46" fmla="*/ 441 w 491"/>
                <a:gd name="T47" fmla="*/ 385 h 405"/>
                <a:gd name="T48" fmla="*/ 432 w 491"/>
                <a:gd name="T49" fmla="*/ 381 h 405"/>
                <a:gd name="T50" fmla="*/ 420 w 491"/>
                <a:gd name="T51" fmla="*/ 373 h 405"/>
                <a:gd name="T52" fmla="*/ 407 w 491"/>
                <a:gd name="T53" fmla="*/ 370 h 405"/>
                <a:gd name="T54" fmla="*/ 397 w 491"/>
                <a:gd name="T55" fmla="*/ 364 h 405"/>
                <a:gd name="T56" fmla="*/ 388 w 491"/>
                <a:gd name="T57" fmla="*/ 357 h 405"/>
                <a:gd name="T58" fmla="*/ 375 w 491"/>
                <a:gd name="T59" fmla="*/ 351 h 405"/>
                <a:gd name="T60" fmla="*/ 361 w 491"/>
                <a:gd name="T61" fmla="*/ 344 h 405"/>
                <a:gd name="T62" fmla="*/ 352 w 491"/>
                <a:gd name="T63" fmla="*/ 339 h 405"/>
                <a:gd name="T64" fmla="*/ 340 w 491"/>
                <a:gd name="T65" fmla="*/ 333 h 405"/>
                <a:gd name="T66" fmla="*/ 325 w 491"/>
                <a:gd name="T67" fmla="*/ 325 h 405"/>
                <a:gd name="T68" fmla="*/ 313 w 491"/>
                <a:gd name="T69" fmla="*/ 316 h 405"/>
                <a:gd name="T70" fmla="*/ 298 w 491"/>
                <a:gd name="T71" fmla="*/ 310 h 405"/>
                <a:gd name="T72" fmla="*/ 286 w 491"/>
                <a:gd name="T73" fmla="*/ 300 h 405"/>
                <a:gd name="T74" fmla="*/ 272 w 491"/>
                <a:gd name="T75" fmla="*/ 293 h 405"/>
                <a:gd name="T76" fmla="*/ 258 w 491"/>
                <a:gd name="T77" fmla="*/ 282 h 405"/>
                <a:gd name="T78" fmla="*/ 242 w 491"/>
                <a:gd name="T79" fmla="*/ 270 h 405"/>
                <a:gd name="T80" fmla="*/ 227 w 491"/>
                <a:gd name="T81" fmla="*/ 259 h 405"/>
                <a:gd name="T82" fmla="*/ 213 w 491"/>
                <a:gd name="T83" fmla="*/ 252 h 405"/>
                <a:gd name="T84" fmla="*/ 202 w 491"/>
                <a:gd name="T85" fmla="*/ 245 h 405"/>
                <a:gd name="T86" fmla="*/ 192 w 491"/>
                <a:gd name="T87" fmla="*/ 234 h 405"/>
                <a:gd name="T88" fmla="*/ 178 w 491"/>
                <a:gd name="T89" fmla="*/ 225 h 405"/>
                <a:gd name="T90" fmla="*/ 164 w 491"/>
                <a:gd name="T91" fmla="*/ 214 h 405"/>
                <a:gd name="T92" fmla="*/ 155 w 491"/>
                <a:gd name="T93" fmla="*/ 205 h 405"/>
                <a:gd name="T94" fmla="*/ 141 w 491"/>
                <a:gd name="T95" fmla="*/ 193 h 405"/>
                <a:gd name="T96" fmla="*/ 131 w 491"/>
                <a:gd name="T97" fmla="*/ 182 h 405"/>
                <a:gd name="T98" fmla="*/ 117 w 491"/>
                <a:gd name="T99" fmla="*/ 173 h 405"/>
                <a:gd name="T100" fmla="*/ 108 w 491"/>
                <a:gd name="T101" fmla="*/ 163 h 405"/>
                <a:gd name="T102" fmla="*/ 95 w 491"/>
                <a:gd name="T103" fmla="*/ 152 h 405"/>
                <a:gd name="T104" fmla="*/ 85 w 491"/>
                <a:gd name="T105" fmla="*/ 142 h 405"/>
                <a:gd name="T106" fmla="*/ 72 w 491"/>
                <a:gd name="T107" fmla="*/ 130 h 405"/>
                <a:gd name="T108" fmla="*/ 0 w 491"/>
                <a:gd name="T109" fmla="*/ 148 h 405"/>
                <a:gd name="T110" fmla="*/ 40 w 491"/>
                <a:gd name="T111" fmla="*/ 0 h 405"/>
                <a:gd name="T112" fmla="*/ 300 w 491"/>
                <a:gd name="T113" fmla="*/ 60 h 405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491"/>
                <a:gd name="T172" fmla="*/ 0 h 405"/>
                <a:gd name="T173" fmla="*/ 491 w 491"/>
                <a:gd name="T174" fmla="*/ 405 h 405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491" h="405">
                  <a:moveTo>
                    <a:pt x="300" y="60"/>
                  </a:moveTo>
                  <a:lnTo>
                    <a:pt x="222" y="82"/>
                  </a:lnTo>
                  <a:lnTo>
                    <a:pt x="230" y="90"/>
                  </a:lnTo>
                  <a:lnTo>
                    <a:pt x="237" y="99"/>
                  </a:lnTo>
                  <a:lnTo>
                    <a:pt x="247" y="108"/>
                  </a:lnTo>
                  <a:lnTo>
                    <a:pt x="258" y="115"/>
                  </a:lnTo>
                  <a:lnTo>
                    <a:pt x="271" y="126"/>
                  </a:lnTo>
                  <a:lnTo>
                    <a:pt x="281" y="135"/>
                  </a:lnTo>
                  <a:lnTo>
                    <a:pt x="293" y="143"/>
                  </a:lnTo>
                  <a:lnTo>
                    <a:pt x="305" y="153"/>
                  </a:lnTo>
                  <a:lnTo>
                    <a:pt x="319" y="161"/>
                  </a:lnTo>
                  <a:lnTo>
                    <a:pt x="346" y="179"/>
                  </a:lnTo>
                  <a:lnTo>
                    <a:pt x="357" y="188"/>
                  </a:lnTo>
                  <a:lnTo>
                    <a:pt x="369" y="194"/>
                  </a:lnTo>
                  <a:lnTo>
                    <a:pt x="381" y="203"/>
                  </a:lnTo>
                  <a:lnTo>
                    <a:pt x="394" y="209"/>
                  </a:lnTo>
                  <a:lnTo>
                    <a:pt x="406" y="218"/>
                  </a:lnTo>
                  <a:lnTo>
                    <a:pt x="420" y="225"/>
                  </a:lnTo>
                  <a:lnTo>
                    <a:pt x="434" y="232"/>
                  </a:lnTo>
                  <a:lnTo>
                    <a:pt x="490" y="404"/>
                  </a:lnTo>
                  <a:lnTo>
                    <a:pt x="475" y="398"/>
                  </a:lnTo>
                  <a:lnTo>
                    <a:pt x="463" y="393"/>
                  </a:lnTo>
                  <a:lnTo>
                    <a:pt x="452" y="390"/>
                  </a:lnTo>
                  <a:lnTo>
                    <a:pt x="441" y="385"/>
                  </a:lnTo>
                  <a:lnTo>
                    <a:pt x="432" y="381"/>
                  </a:lnTo>
                  <a:lnTo>
                    <a:pt x="420" y="373"/>
                  </a:lnTo>
                  <a:lnTo>
                    <a:pt x="407" y="370"/>
                  </a:lnTo>
                  <a:lnTo>
                    <a:pt x="397" y="364"/>
                  </a:lnTo>
                  <a:lnTo>
                    <a:pt x="388" y="357"/>
                  </a:lnTo>
                  <a:lnTo>
                    <a:pt x="375" y="351"/>
                  </a:lnTo>
                  <a:lnTo>
                    <a:pt x="361" y="344"/>
                  </a:lnTo>
                  <a:lnTo>
                    <a:pt x="352" y="339"/>
                  </a:lnTo>
                  <a:lnTo>
                    <a:pt x="340" y="333"/>
                  </a:lnTo>
                  <a:lnTo>
                    <a:pt x="325" y="325"/>
                  </a:lnTo>
                  <a:lnTo>
                    <a:pt x="313" y="316"/>
                  </a:lnTo>
                  <a:lnTo>
                    <a:pt x="298" y="310"/>
                  </a:lnTo>
                  <a:lnTo>
                    <a:pt x="286" y="300"/>
                  </a:lnTo>
                  <a:lnTo>
                    <a:pt x="272" y="293"/>
                  </a:lnTo>
                  <a:lnTo>
                    <a:pt x="258" y="282"/>
                  </a:lnTo>
                  <a:lnTo>
                    <a:pt x="242" y="270"/>
                  </a:lnTo>
                  <a:lnTo>
                    <a:pt x="227" y="259"/>
                  </a:lnTo>
                  <a:lnTo>
                    <a:pt x="213" y="252"/>
                  </a:lnTo>
                  <a:lnTo>
                    <a:pt x="202" y="245"/>
                  </a:lnTo>
                  <a:lnTo>
                    <a:pt x="192" y="234"/>
                  </a:lnTo>
                  <a:lnTo>
                    <a:pt x="178" y="225"/>
                  </a:lnTo>
                  <a:lnTo>
                    <a:pt x="164" y="214"/>
                  </a:lnTo>
                  <a:lnTo>
                    <a:pt x="155" y="205"/>
                  </a:lnTo>
                  <a:lnTo>
                    <a:pt x="141" y="193"/>
                  </a:lnTo>
                  <a:lnTo>
                    <a:pt x="131" y="182"/>
                  </a:lnTo>
                  <a:lnTo>
                    <a:pt x="117" y="173"/>
                  </a:lnTo>
                  <a:lnTo>
                    <a:pt x="108" y="163"/>
                  </a:lnTo>
                  <a:lnTo>
                    <a:pt x="95" y="152"/>
                  </a:lnTo>
                  <a:lnTo>
                    <a:pt x="85" y="142"/>
                  </a:lnTo>
                  <a:lnTo>
                    <a:pt x="72" y="130"/>
                  </a:lnTo>
                  <a:lnTo>
                    <a:pt x="0" y="148"/>
                  </a:lnTo>
                  <a:lnTo>
                    <a:pt x="40" y="0"/>
                  </a:lnTo>
                  <a:lnTo>
                    <a:pt x="300" y="60"/>
                  </a:lnTo>
                </a:path>
              </a:pathLst>
            </a:custGeom>
            <a:solidFill>
              <a:srgbClr val="8FAAFF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  <p:sp>
          <p:nvSpPr>
            <p:cNvPr id="46098" name="Freeform 17">
              <a:extLst>
                <a:ext uri="{FF2B5EF4-FFF2-40B4-BE49-F238E27FC236}">
                  <a16:creationId xmlns:a16="http://schemas.microsoft.com/office/drawing/2014/main" id="{FFEBC66B-B44B-2CCB-E1FB-BC7E4F3C3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2" y="3475"/>
              <a:ext cx="527" cy="390"/>
            </a:xfrm>
            <a:custGeom>
              <a:avLst/>
              <a:gdLst>
                <a:gd name="T0" fmla="*/ 139 w 527"/>
                <a:gd name="T1" fmla="*/ 77 h 390"/>
                <a:gd name="T2" fmla="*/ 138 w 527"/>
                <a:gd name="T3" fmla="*/ 156 h 390"/>
                <a:gd name="T4" fmla="*/ 148 w 527"/>
                <a:gd name="T5" fmla="*/ 151 h 390"/>
                <a:gd name="T6" fmla="*/ 158 w 527"/>
                <a:gd name="T7" fmla="*/ 144 h 390"/>
                <a:gd name="T8" fmla="*/ 169 w 527"/>
                <a:gd name="T9" fmla="*/ 139 h 390"/>
                <a:gd name="T10" fmla="*/ 180 w 527"/>
                <a:gd name="T11" fmla="*/ 131 h 390"/>
                <a:gd name="T12" fmla="*/ 192 w 527"/>
                <a:gd name="T13" fmla="*/ 124 h 390"/>
                <a:gd name="T14" fmla="*/ 205 w 527"/>
                <a:gd name="T15" fmla="*/ 117 h 390"/>
                <a:gd name="T16" fmla="*/ 217 w 527"/>
                <a:gd name="T17" fmla="*/ 108 h 390"/>
                <a:gd name="T18" fmla="*/ 229 w 527"/>
                <a:gd name="T19" fmla="*/ 99 h 390"/>
                <a:gd name="T20" fmla="*/ 242 w 527"/>
                <a:gd name="T21" fmla="*/ 89 h 390"/>
                <a:gd name="T22" fmla="*/ 267 w 527"/>
                <a:gd name="T23" fmla="*/ 69 h 390"/>
                <a:gd name="T24" fmla="*/ 278 w 527"/>
                <a:gd name="T25" fmla="*/ 61 h 390"/>
                <a:gd name="T26" fmla="*/ 289 w 527"/>
                <a:gd name="T27" fmla="*/ 52 h 390"/>
                <a:gd name="T28" fmla="*/ 300 w 527"/>
                <a:gd name="T29" fmla="*/ 42 h 390"/>
                <a:gd name="T30" fmla="*/ 311 w 527"/>
                <a:gd name="T31" fmla="*/ 32 h 390"/>
                <a:gd name="T32" fmla="*/ 321 w 527"/>
                <a:gd name="T33" fmla="*/ 23 h 390"/>
                <a:gd name="T34" fmla="*/ 332 w 527"/>
                <a:gd name="T35" fmla="*/ 11 h 390"/>
                <a:gd name="T36" fmla="*/ 343 w 527"/>
                <a:gd name="T37" fmla="*/ 0 h 390"/>
                <a:gd name="T38" fmla="*/ 526 w 527"/>
                <a:gd name="T39" fmla="*/ 0 h 390"/>
                <a:gd name="T40" fmla="*/ 517 w 527"/>
                <a:gd name="T41" fmla="*/ 12 h 390"/>
                <a:gd name="T42" fmla="*/ 508 w 527"/>
                <a:gd name="T43" fmla="*/ 21 h 390"/>
                <a:gd name="T44" fmla="*/ 499 w 527"/>
                <a:gd name="T45" fmla="*/ 31 h 390"/>
                <a:gd name="T46" fmla="*/ 492 w 527"/>
                <a:gd name="T47" fmla="*/ 41 h 390"/>
                <a:gd name="T48" fmla="*/ 484 w 527"/>
                <a:gd name="T49" fmla="*/ 50 h 390"/>
                <a:gd name="T50" fmla="*/ 474 w 527"/>
                <a:gd name="T51" fmla="*/ 59 h 390"/>
                <a:gd name="T52" fmla="*/ 468 w 527"/>
                <a:gd name="T53" fmla="*/ 67 h 390"/>
                <a:gd name="T54" fmla="*/ 457 w 527"/>
                <a:gd name="T55" fmla="*/ 75 h 390"/>
                <a:gd name="T56" fmla="*/ 449 w 527"/>
                <a:gd name="T57" fmla="*/ 83 h 390"/>
                <a:gd name="T58" fmla="*/ 439 w 527"/>
                <a:gd name="T59" fmla="*/ 94 h 390"/>
                <a:gd name="T60" fmla="*/ 429 w 527"/>
                <a:gd name="T61" fmla="*/ 104 h 390"/>
                <a:gd name="T62" fmla="*/ 421 w 527"/>
                <a:gd name="T63" fmla="*/ 112 h 390"/>
                <a:gd name="T64" fmla="*/ 411 w 527"/>
                <a:gd name="T65" fmla="*/ 121 h 390"/>
                <a:gd name="T66" fmla="*/ 398 w 527"/>
                <a:gd name="T67" fmla="*/ 133 h 390"/>
                <a:gd name="T68" fmla="*/ 387 w 527"/>
                <a:gd name="T69" fmla="*/ 143 h 390"/>
                <a:gd name="T70" fmla="*/ 376 w 527"/>
                <a:gd name="T71" fmla="*/ 151 h 390"/>
                <a:gd name="T72" fmla="*/ 362 w 527"/>
                <a:gd name="T73" fmla="*/ 162 h 390"/>
                <a:gd name="T74" fmla="*/ 351 w 527"/>
                <a:gd name="T75" fmla="*/ 173 h 390"/>
                <a:gd name="T76" fmla="*/ 337 w 527"/>
                <a:gd name="T77" fmla="*/ 184 h 390"/>
                <a:gd name="T78" fmla="*/ 321 w 527"/>
                <a:gd name="T79" fmla="*/ 194 h 390"/>
                <a:gd name="T80" fmla="*/ 307 w 527"/>
                <a:gd name="T81" fmla="*/ 207 h 390"/>
                <a:gd name="T82" fmla="*/ 296 w 527"/>
                <a:gd name="T83" fmla="*/ 214 h 390"/>
                <a:gd name="T84" fmla="*/ 284 w 527"/>
                <a:gd name="T85" fmla="*/ 224 h 390"/>
                <a:gd name="T86" fmla="*/ 272 w 527"/>
                <a:gd name="T87" fmla="*/ 232 h 390"/>
                <a:gd name="T88" fmla="*/ 258 w 527"/>
                <a:gd name="T89" fmla="*/ 240 h 390"/>
                <a:gd name="T90" fmla="*/ 243 w 527"/>
                <a:gd name="T91" fmla="*/ 249 h 390"/>
                <a:gd name="T92" fmla="*/ 233 w 527"/>
                <a:gd name="T93" fmla="*/ 257 h 390"/>
                <a:gd name="T94" fmla="*/ 217 w 527"/>
                <a:gd name="T95" fmla="*/ 265 h 390"/>
                <a:gd name="T96" fmla="*/ 204 w 527"/>
                <a:gd name="T97" fmla="*/ 273 h 390"/>
                <a:gd name="T98" fmla="*/ 192 w 527"/>
                <a:gd name="T99" fmla="*/ 283 h 390"/>
                <a:gd name="T100" fmla="*/ 179 w 527"/>
                <a:gd name="T101" fmla="*/ 289 h 390"/>
                <a:gd name="T102" fmla="*/ 165 w 527"/>
                <a:gd name="T103" fmla="*/ 298 h 390"/>
                <a:gd name="T104" fmla="*/ 152 w 527"/>
                <a:gd name="T105" fmla="*/ 304 h 390"/>
                <a:gd name="T106" fmla="*/ 135 w 527"/>
                <a:gd name="T107" fmla="*/ 313 h 390"/>
                <a:gd name="T108" fmla="*/ 132 w 527"/>
                <a:gd name="T109" fmla="*/ 389 h 390"/>
                <a:gd name="T110" fmla="*/ 0 w 527"/>
                <a:gd name="T111" fmla="*/ 302 h 390"/>
                <a:gd name="T112" fmla="*/ 139 w 527"/>
                <a:gd name="T113" fmla="*/ 77 h 39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527"/>
                <a:gd name="T172" fmla="*/ 0 h 390"/>
                <a:gd name="T173" fmla="*/ 527 w 527"/>
                <a:gd name="T174" fmla="*/ 390 h 39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527" h="390">
                  <a:moveTo>
                    <a:pt x="139" y="77"/>
                  </a:moveTo>
                  <a:lnTo>
                    <a:pt x="138" y="156"/>
                  </a:lnTo>
                  <a:lnTo>
                    <a:pt x="148" y="151"/>
                  </a:lnTo>
                  <a:lnTo>
                    <a:pt x="158" y="144"/>
                  </a:lnTo>
                  <a:lnTo>
                    <a:pt x="169" y="139"/>
                  </a:lnTo>
                  <a:lnTo>
                    <a:pt x="180" y="131"/>
                  </a:lnTo>
                  <a:lnTo>
                    <a:pt x="192" y="124"/>
                  </a:lnTo>
                  <a:lnTo>
                    <a:pt x="205" y="117"/>
                  </a:lnTo>
                  <a:lnTo>
                    <a:pt x="217" y="108"/>
                  </a:lnTo>
                  <a:lnTo>
                    <a:pt x="229" y="99"/>
                  </a:lnTo>
                  <a:lnTo>
                    <a:pt x="242" y="89"/>
                  </a:lnTo>
                  <a:lnTo>
                    <a:pt x="267" y="69"/>
                  </a:lnTo>
                  <a:lnTo>
                    <a:pt x="278" y="61"/>
                  </a:lnTo>
                  <a:lnTo>
                    <a:pt x="289" y="52"/>
                  </a:lnTo>
                  <a:lnTo>
                    <a:pt x="300" y="42"/>
                  </a:lnTo>
                  <a:lnTo>
                    <a:pt x="311" y="32"/>
                  </a:lnTo>
                  <a:lnTo>
                    <a:pt x="321" y="23"/>
                  </a:lnTo>
                  <a:lnTo>
                    <a:pt x="332" y="11"/>
                  </a:lnTo>
                  <a:lnTo>
                    <a:pt x="343" y="0"/>
                  </a:lnTo>
                  <a:lnTo>
                    <a:pt x="526" y="0"/>
                  </a:lnTo>
                  <a:lnTo>
                    <a:pt x="517" y="12"/>
                  </a:lnTo>
                  <a:lnTo>
                    <a:pt x="508" y="21"/>
                  </a:lnTo>
                  <a:lnTo>
                    <a:pt x="499" y="31"/>
                  </a:lnTo>
                  <a:lnTo>
                    <a:pt x="492" y="41"/>
                  </a:lnTo>
                  <a:lnTo>
                    <a:pt x="484" y="50"/>
                  </a:lnTo>
                  <a:lnTo>
                    <a:pt x="474" y="59"/>
                  </a:lnTo>
                  <a:lnTo>
                    <a:pt x="468" y="67"/>
                  </a:lnTo>
                  <a:lnTo>
                    <a:pt x="457" y="75"/>
                  </a:lnTo>
                  <a:lnTo>
                    <a:pt x="449" y="83"/>
                  </a:lnTo>
                  <a:lnTo>
                    <a:pt x="439" y="94"/>
                  </a:lnTo>
                  <a:lnTo>
                    <a:pt x="429" y="104"/>
                  </a:lnTo>
                  <a:lnTo>
                    <a:pt x="421" y="112"/>
                  </a:lnTo>
                  <a:lnTo>
                    <a:pt x="411" y="121"/>
                  </a:lnTo>
                  <a:lnTo>
                    <a:pt x="398" y="133"/>
                  </a:lnTo>
                  <a:lnTo>
                    <a:pt x="387" y="143"/>
                  </a:lnTo>
                  <a:lnTo>
                    <a:pt x="376" y="151"/>
                  </a:lnTo>
                  <a:lnTo>
                    <a:pt x="362" y="162"/>
                  </a:lnTo>
                  <a:lnTo>
                    <a:pt x="351" y="173"/>
                  </a:lnTo>
                  <a:lnTo>
                    <a:pt x="337" y="184"/>
                  </a:lnTo>
                  <a:lnTo>
                    <a:pt x="321" y="194"/>
                  </a:lnTo>
                  <a:lnTo>
                    <a:pt x="307" y="207"/>
                  </a:lnTo>
                  <a:lnTo>
                    <a:pt x="296" y="214"/>
                  </a:lnTo>
                  <a:lnTo>
                    <a:pt x="284" y="224"/>
                  </a:lnTo>
                  <a:lnTo>
                    <a:pt x="272" y="232"/>
                  </a:lnTo>
                  <a:lnTo>
                    <a:pt x="258" y="240"/>
                  </a:lnTo>
                  <a:lnTo>
                    <a:pt x="243" y="249"/>
                  </a:lnTo>
                  <a:lnTo>
                    <a:pt x="233" y="257"/>
                  </a:lnTo>
                  <a:lnTo>
                    <a:pt x="217" y="265"/>
                  </a:lnTo>
                  <a:lnTo>
                    <a:pt x="204" y="273"/>
                  </a:lnTo>
                  <a:lnTo>
                    <a:pt x="192" y="283"/>
                  </a:lnTo>
                  <a:lnTo>
                    <a:pt x="179" y="289"/>
                  </a:lnTo>
                  <a:lnTo>
                    <a:pt x="165" y="298"/>
                  </a:lnTo>
                  <a:lnTo>
                    <a:pt x="152" y="304"/>
                  </a:lnTo>
                  <a:lnTo>
                    <a:pt x="135" y="313"/>
                  </a:lnTo>
                  <a:lnTo>
                    <a:pt x="132" y="389"/>
                  </a:lnTo>
                  <a:lnTo>
                    <a:pt x="0" y="302"/>
                  </a:lnTo>
                  <a:lnTo>
                    <a:pt x="139" y="77"/>
                  </a:lnTo>
                </a:path>
              </a:pathLst>
            </a:custGeom>
            <a:solidFill>
              <a:srgbClr val="8FAAFF">
                <a:alpha val="50195"/>
              </a:srgbClr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tr-TR"/>
            </a:p>
          </p:txBody>
        </p:sp>
      </p:grpSp>
      <p:pic>
        <p:nvPicPr>
          <p:cNvPr id="8211" name="Picture 19" descr="olcum">
            <a:extLst>
              <a:ext uri="{FF2B5EF4-FFF2-40B4-BE49-F238E27FC236}">
                <a16:creationId xmlns:a16="http://schemas.microsoft.com/office/drawing/2014/main" id="{B7A536F7-EB81-8A18-1AAA-080E139DC1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924175"/>
            <a:ext cx="1981200" cy="202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4">
            <a:extLst>
              <a:ext uri="{FF2B5EF4-FFF2-40B4-BE49-F238E27FC236}">
                <a16:creationId xmlns:a16="http://schemas.microsoft.com/office/drawing/2014/main" id="{8C524614-05BE-78A2-04DE-B7AD76A9D8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İyileştirmenin Sonuçları</a:t>
            </a:r>
          </a:p>
        </p:txBody>
      </p:sp>
      <p:grpSp>
        <p:nvGrpSpPr>
          <p:cNvPr id="2" name="Group 68">
            <a:extLst>
              <a:ext uri="{FF2B5EF4-FFF2-40B4-BE49-F238E27FC236}">
                <a16:creationId xmlns:a16="http://schemas.microsoft.com/office/drawing/2014/main" id="{98DC1A33-3890-545F-47C1-CCA2FF8146A0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2168525"/>
            <a:ext cx="7316788" cy="2946400"/>
            <a:chOff x="519" y="1366"/>
            <a:chExt cx="4609" cy="1856"/>
          </a:xfrm>
        </p:grpSpPr>
        <p:sp>
          <p:nvSpPr>
            <p:cNvPr id="47108" name="Rectangle 5">
              <a:extLst>
                <a:ext uri="{FF2B5EF4-FFF2-40B4-BE49-F238E27FC236}">
                  <a16:creationId xmlns:a16="http://schemas.microsoft.com/office/drawing/2014/main" id="{45EBC901-D045-147A-F8AC-01C0616C1E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0" y="2267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09" name="Line 6">
              <a:extLst>
                <a:ext uri="{FF2B5EF4-FFF2-40B4-BE49-F238E27FC236}">
                  <a16:creationId xmlns:a16="http://schemas.microsoft.com/office/drawing/2014/main" id="{1C54C957-1AFD-9E0A-EF97-E2BC8ED3F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1572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0" name="Line 7">
              <a:extLst>
                <a:ext uri="{FF2B5EF4-FFF2-40B4-BE49-F238E27FC236}">
                  <a16:creationId xmlns:a16="http://schemas.microsoft.com/office/drawing/2014/main" id="{E727240C-0681-CEB5-B963-94D623505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2724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1" name="Rectangle 8">
              <a:extLst>
                <a:ext uri="{FF2B5EF4-FFF2-40B4-BE49-F238E27FC236}">
                  <a16:creationId xmlns:a16="http://schemas.microsoft.com/office/drawing/2014/main" id="{15C95036-A341-A34C-F0B6-417750FEE0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1366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</a:rPr>
                <a:t>ÜK</a:t>
              </a:r>
              <a:r>
                <a:rPr lang="en-AU" altLang="tr-TR" sz="2000" b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7112" name="Rectangle 9">
              <a:extLst>
                <a:ext uri="{FF2B5EF4-FFF2-40B4-BE49-F238E27FC236}">
                  <a16:creationId xmlns:a16="http://schemas.microsoft.com/office/drawing/2014/main" id="{1748DCCC-484C-C246-E553-DFCBE8EE08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" y="2722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</a:rPr>
                <a:t>AK</a:t>
              </a:r>
              <a:r>
                <a:rPr lang="en-AU" altLang="tr-TR" sz="2000" b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7113" name="Line 10">
              <a:extLst>
                <a:ext uri="{FF2B5EF4-FFF2-40B4-BE49-F238E27FC236}">
                  <a16:creationId xmlns:a16="http://schemas.microsoft.com/office/drawing/2014/main" id="{D9D53FB7-A0E9-E94F-2476-F63219B80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0" y="2160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14" name="Rectangle 11">
              <a:extLst>
                <a:ext uri="{FF2B5EF4-FFF2-40B4-BE49-F238E27FC236}">
                  <a16:creationId xmlns:a16="http://schemas.microsoft.com/office/drawing/2014/main" id="{122FD9AD-69F2-2875-07D4-7DB5A2324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8" y="1919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15" name="Rectangle 12">
              <a:extLst>
                <a:ext uri="{FF2B5EF4-FFF2-40B4-BE49-F238E27FC236}">
                  <a16:creationId xmlns:a16="http://schemas.microsoft.com/office/drawing/2014/main" id="{FEF4FCF2-A3BA-40C5-168F-865E6C059C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8" y="2603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16" name="Rectangle 13">
              <a:extLst>
                <a:ext uri="{FF2B5EF4-FFF2-40B4-BE49-F238E27FC236}">
                  <a16:creationId xmlns:a16="http://schemas.microsoft.com/office/drawing/2014/main" id="{D1F8DB03-7506-5360-9809-6FBAC35402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6" y="2159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17" name="Rectangle 14">
              <a:extLst>
                <a:ext uri="{FF2B5EF4-FFF2-40B4-BE49-F238E27FC236}">
                  <a16:creationId xmlns:a16="http://schemas.microsoft.com/office/drawing/2014/main" id="{D62DD705-FD09-A12C-E94A-5BCBC4851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229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18" name="Rectangle 15">
              <a:extLst>
                <a:ext uri="{FF2B5EF4-FFF2-40B4-BE49-F238E27FC236}">
                  <a16:creationId xmlns:a16="http://schemas.microsoft.com/office/drawing/2014/main" id="{E65F7172-02A8-E8E1-2759-E7D15E95E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08" y="1499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19" name="Rectangle 16">
              <a:extLst>
                <a:ext uri="{FF2B5EF4-FFF2-40B4-BE49-F238E27FC236}">
                  <a16:creationId xmlns:a16="http://schemas.microsoft.com/office/drawing/2014/main" id="{D26DDD18-44C2-5F7B-ADED-687CDE87F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" y="181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20" name="Rectangle 17">
              <a:extLst>
                <a:ext uri="{FF2B5EF4-FFF2-40B4-BE49-F238E27FC236}">
                  <a16:creationId xmlns:a16="http://schemas.microsoft.com/office/drawing/2014/main" id="{DFD63EC2-05AB-4C32-77EB-FA4FA4CD1B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4" y="1643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21" name="Line 18">
              <a:extLst>
                <a:ext uri="{FF2B5EF4-FFF2-40B4-BE49-F238E27FC236}">
                  <a16:creationId xmlns:a16="http://schemas.microsoft.com/office/drawing/2014/main" id="{F462D246-6A9F-885B-0437-ECFBF3B08D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408"/>
              <a:ext cx="0" cy="151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2" name="Line 19">
              <a:extLst>
                <a:ext uri="{FF2B5EF4-FFF2-40B4-BE49-F238E27FC236}">
                  <a16:creationId xmlns:a16="http://schemas.microsoft.com/office/drawing/2014/main" id="{3DF56EBF-E14A-112B-967D-054291D555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1644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3" name="Line 20">
              <a:extLst>
                <a:ext uri="{FF2B5EF4-FFF2-40B4-BE49-F238E27FC236}">
                  <a16:creationId xmlns:a16="http://schemas.microsoft.com/office/drawing/2014/main" id="{09A52E5C-5D11-68DD-6BCA-4AB7BE4EE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32" y="2532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4" name="Line 21">
              <a:extLst>
                <a:ext uri="{FF2B5EF4-FFF2-40B4-BE49-F238E27FC236}">
                  <a16:creationId xmlns:a16="http://schemas.microsoft.com/office/drawing/2014/main" id="{3038FDDF-614C-0CEE-0ED9-69B6B5703D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6" y="2088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5" name="Line 22">
              <a:extLst>
                <a:ext uri="{FF2B5EF4-FFF2-40B4-BE49-F238E27FC236}">
                  <a16:creationId xmlns:a16="http://schemas.microsoft.com/office/drawing/2014/main" id="{2770B46D-BEF3-A313-70EA-FF7FB3BE60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0" y="1456"/>
              <a:ext cx="0" cy="151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6" name="Line 23">
              <a:extLst>
                <a:ext uri="{FF2B5EF4-FFF2-40B4-BE49-F238E27FC236}">
                  <a16:creationId xmlns:a16="http://schemas.microsoft.com/office/drawing/2014/main" id="{5AD99D36-A1AA-DCDD-EB9F-515DCC84DC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84" y="1788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7" name="Line 24">
              <a:extLst>
                <a:ext uri="{FF2B5EF4-FFF2-40B4-BE49-F238E27FC236}">
                  <a16:creationId xmlns:a16="http://schemas.microsoft.com/office/drawing/2014/main" id="{A72467F5-8E5A-6589-7E30-73D1DAD43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72" y="2376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8" name="Line 25">
              <a:extLst>
                <a:ext uri="{FF2B5EF4-FFF2-40B4-BE49-F238E27FC236}">
                  <a16:creationId xmlns:a16="http://schemas.microsoft.com/office/drawing/2014/main" id="{6B06DFF9-3FE4-9C08-6DD0-984A93DBA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088"/>
              <a:ext cx="1420" cy="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29" name="Rectangle 26">
              <a:extLst>
                <a:ext uri="{FF2B5EF4-FFF2-40B4-BE49-F238E27FC236}">
                  <a16:creationId xmlns:a16="http://schemas.microsoft.com/office/drawing/2014/main" id="{F0F26C15-8858-DCAC-FC8B-F913BF6E8E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" y="2159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0" name="Rectangle 27">
              <a:extLst>
                <a:ext uri="{FF2B5EF4-FFF2-40B4-BE49-F238E27FC236}">
                  <a16:creationId xmlns:a16="http://schemas.microsoft.com/office/drawing/2014/main" id="{A6A14CF9-8E8A-A5B3-3AC4-657E06DBD2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80" y="187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1" name="Rectangle 28">
              <a:extLst>
                <a:ext uri="{FF2B5EF4-FFF2-40B4-BE49-F238E27FC236}">
                  <a16:creationId xmlns:a16="http://schemas.microsoft.com/office/drawing/2014/main" id="{99637099-1739-C6DE-6624-DC5C0933C8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67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2" name="Rectangle 29">
              <a:extLst>
                <a:ext uri="{FF2B5EF4-FFF2-40B4-BE49-F238E27FC236}">
                  <a16:creationId xmlns:a16="http://schemas.microsoft.com/office/drawing/2014/main" id="{F1C4B38F-94FA-946B-246E-7D605EF0F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0" y="2243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3" name="Rectangle 30">
              <a:extLst>
                <a:ext uri="{FF2B5EF4-FFF2-40B4-BE49-F238E27FC236}">
                  <a16:creationId xmlns:a16="http://schemas.microsoft.com/office/drawing/2014/main" id="{E6136EA9-8B56-D3DC-CC8F-67CA746CD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2" y="189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4" name="Rectangle 31">
              <a:extLst>
                <a:ext uri="{FF2B5EF4-FFF2-40B4-BE49-F238E27FC236}">
                  <a16:creationId xmlns:a16="http://schemas.microsoft.com/office/drawing/2014/main" id="{9E156B3E-4411-1574-958F-76E9995D29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2147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5" name="Rectangle 32">
              <a:extLst>
                <a:ext uri="{FF2B5EF4-FFF2-40B4-BE49-F238E27FC236}">
                  <a16:creationId xmlns:a16="http://schemas.microsoft.com/office/drawing/2014/main" id="{31AAC361-1A66-FBC1-8CE9-8AF2C569D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1967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6" name="Rectangle 33">
              <a:extLst>
                <a:ext uri="{FF2B5EF4-FFF2-40B4-BE49-F238E27FC236}">
                  <a16:creationId xmlns:a16="http://schemas.microsoft.com/office/drawing/2014/main" id="{9D677FBA-D1D5-6E9B-B952-69BFB9A25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217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7" name="Rectangle 34">
              <a:extLst>
                <a:ext uri="{FF2B5EF4-FFF2-40B4-BE49-F238E27FC236}">
                  <a16:creationId xmlns:a16="http://schemas.microsoft.com/office/drawing/2014/main" id="{E8F2DD60-4ED5-711B-8BFB-98B62F577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1979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8" name="Rectangle 35">
              <a:extLst>
                <a:ext uri="{FF2B5EF4-FFF2-40B4-BE49-F238E27FC236}">
                  <a16:creationId xmlns:a16="http://schemas.microsoft.com/office/drawing/2014/main" id="{4F9AA104-DF09-9AB2-0E19-2A5E7A9812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2" y="2123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39" name="Rectangle 36">
              <a:extLst>
                <a:ext uri="{FF2B5EF4-FFF2-40B4-BE49-F238E27FC236}">
                  <a16:creationId xmlns:a16="http://schemas.microsoft.com/office/drawing/2014/main" id="{D6C6AB0A-70FC-3DE3-ADB6-5ABE832410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6" y="1907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40" name="Rectangle 37">
              <a:extLst>
                <a:ext uri="{FF2B5EF4-FFF2-40B4-BE49-F238E27FC236}">
                  <a16:creationId xmlns:a16="http://schemas.microsoft.com/office/drawing/2014/main" id="{DA3DCCD5-12C2-5432-AE93-89C4264F1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171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41" name="Rectangle 38">
              <a:extLst>
                <a:ext uri="{FF2B5EF4-FFF2-40B4-BE49-F238E27FC236}">
                  <a16:creationId xmlns:a16="http://schemas.microsoft.com/office/drawing/2014/main" id="{7F8AF20B-FE6E-8AE5-29CF-01AC8EF32D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" y="1979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42" name="Rectangle 39">
              <a:extLst>
                <a:ext uri="{FF2B5EF4-FFF2-40B4-BE49-F238E27FC236}">
                  <a16:creationId xmlns:a16="http://schemas.microsoft.com/office/drawing/2014/main" id="{945312D2-D6AD-894E-1F51-27D558778C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84" y="2135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43" name="Rectangle 40">
              <a:extLst>
                <a:ext uri="{FF2B5EF4-FFF2-40B4-BE49-F238E27FC236}">
                  <a16:creationId xmlns:a16="http://schemas.microsoft.com/office/drawing/2014/main" id="{3866B724-EC7E-179B-F8B0-2BBC0AB30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8" y="1967"/>
              <a:ext cx="73" cy="7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47144" name="Line 41">
              <a:extLst>
                <a:ext uri="{FF2B5EF4-FFF2-40B4-BE49-F238E27FC236}">
                  <a16:creationId xmlns:a16="http://schemas.microsoft.com/office/drawing/2014/main" id="{B354E5F8-5022-6CC6-D61A-11FFFA2458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80" y="1946"/>
              <a:ext cx="226" cy="35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45" name="Line 42">
              <a:extLst>
                <a:ext uri="{FF2B5EF4-FFF2-40B4-BE49-F238E27FC236}">
                  <a16:creationId xmlns:a16="http://schemas.microsoft.com/office/drawing/2014/main" id="{9E1C4BC4-AA4D-4260-90BB-1C0C986AFF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4" y="1966"/>
              <a:ext cx="172" cy="67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46" name="Line 43">
              <a:extLst>
                <a:ext uri="{FF2B5EF4-FFF2-40B4-BE49-F238E27FC236}">
                  <a16:creationId xmlns:a16="http://schemas.microsoft.com/office/drawing/2014/main" id="{36F52AD3-48A4-942A-0ABF-03C5C8B82C2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00" y="2198"/>
              <a:ext cx="208" cy="45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47" name="Line 44">
              <a:extLst>
                <a:ext uri="{FF2B5EF4-FFF2-40B4-BE49-F238E27FC236}">
                  <a16:creationId xmlns:a16="http://schemas.microsoft.com/office/drawing/2014/main" id="{EF27B12F-D1AD-5639-0BAC-6DD3CCD307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6" y="2206"/>
              <a:ext cx="196" cy="124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48" name="Line 45">
              <a:extLst>
                <a:ext uri="{FF2B5EF4-FFF2-40B4-BE49-F238E27FC236}">
                  <a16:creationId xmlns:a16="http://schemas.microsoft.com/office/drawing/2014/main" id="{51EF7595-659F-0573-B380-D9A778A3E0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20" y="1526"/>
              <a:ext cx="220" cy="81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49" name="Line 46">
              <a:extLst>
                <a:ext uri="{FF2B5EF4-FFF2-40B4-BE49-F238E27FC236}">
                  <a16:creationId xmlns:a16="http://schemas.microsoft.com/office/drawing/2014/main" id="{23FADD41-69CB-80E3-D7AE-9259496B50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4" y="1534"/>
              <a:ext cx="130" cy="31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0" name="Line 47">
              <a:extLst>
                <a:ext uri="{FF2B5EF4-FFF2-40B4-BE49-F238E27FC236}">
                  <a16:creationId xmlns:a16="http://schemas.microsoft.com/office/drawing/2014/main" id="{3D6F49C8-541E-049C-91AD-8396C74C36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4" y="1676"/>
              <a:ext cx="166" cy="18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1" name="Line 48">
              <a:extLst>
                <a:ext uri="{FF2B5EF4-FFF2-40B4-BE49-F238E27FC236}">
                  <a16:creationId xmlns:a16="http://schemas.microsoft.com/office/drawing/2014/main" id="{A379AE31-F73E-51EF-5F46-CE6AB8EF20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8" y="1898"/>
              <a:ext cx="160" cy="30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2" name="Line 49">
              <a:extLst>
                <a:ext uri="{FF2B5EF4-FFF2-40B4-BE49-F238E27FC236}">
                  <a16:creationId xmlns:a16="http://schemas.microsoft.com/office/drawing/2014/main" id="{41EADBB4-04D2-9338-2F2B-1D81820B6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6" y="1918"/>
              <a:ext cx="160" cy="8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3" name="Line 50">
              <a:extLst>
                <a:ext uri="{FF2B5EF4-FFF2-40B4-BE49-F238E27FC236}">
                  <a16:creationId xmlns:a16="http://schemas.microsoft.com/office/drawing/2014/main" id="{4234D652-DC55-D54B-34C5-74E54436A6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06" y="2014"/>
              <a:ext cx="106" cy="26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4" name="Line 51">
              <a:extLst>
                <a:ext uri="{FF2B5EF4-FFF2-40B4-BE49-F238E27FC236}">
                  <a16:creationId xmlns:a16="http://schemas.microsoft.com/office/drawing/2014/main" id="{1A6DCD48-3502-8775-74B9-C638666C2E8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" y="1928"/>
              <a:ext cx="184" cy="36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5" name="Line 52">
              <a:extLst>
                <a:ext uri="{FF2B5EF4-FFF2-40B4-BE49-F238E27FC236}">
                  <a16:creationId xmlns:a16="http://schemas.microsoft.com/office/drawing/2014/main" id="{48D2EFCC-453A-EAD2-E13B-7A8B19F92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1942"/>
              <a:ext cx="160" cy="23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6" name="Line 53">
              <a:extLst>
                <a:ext uri="{FF2B5EF4-FFF2-40B4-BE49-F238E27FC236}">
                  <a16:creationId xmlns:a16="http://schemas.microsoft.com/office/drawing/2014/main" id="{76CA0B2F-1C6C-5BE9-C524-BAEFA4803C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8" y="1994"/>
              <a:ext cx="208" cy="20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7" name="Line 54">
              <a:extLst>
                <a:ext uri="{FF2B5EF4-FFF2-40B4-BE49-F238E27FC236}">
                  <a16:creationId xmlns:a16="http://schemas.microsoft.com/office/drawing/2014/main" id="{607728B5-0508-BE21-2B3A-A601870729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2" y="2008"/>
              <a:ext cx="172" cy="19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8" name="Line 55">
              <a:extLst>
                <a:ext uri="{FF2B5EF4-FFF2-40B4-BE49-F238E27FC236}">
                  <a16:creationId xmlns:a16="http://schemas.microsoft.com/office/drawing/2014/main" id="{5641AD1F-E869-C434-2891-F07DE8502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8" y="2014"/>
              <a:ext cx="172" cy="14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59" name="Line 56">
              <a:extLst>
                <a:ext uri="{FF2B5EF4-FFF2-40B4-BE49-F238E27FC236}">
                  <a16:creationId xmlns:a16="http://schemas.microsoft.com/office/drawing/2014/main" id="{580443BE-3054-8035-2609-D1D6D603F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78" y="1928"/>
              <a:ext cx="136" cy="236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60" name="Line 57">
              <a:extLst>
                <a:ext uri="{FF2B5EF4-FFF2-40B4-BE49-F238E27FC236}">
                  <a16:creationId xmlns:a16="http://schemas.microsoft.com/office/drawing/2014/main" id="{2AEBF6CA-854B-790F-D297-22D5922A70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16" y="1936"/>
              <a:ext cx="172" cy="268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61" name="Line 58">
              <a:extLst>
                <a:ext uri="{FF2B5EF4-FFF2-40B4-BE49-F238E27FC236}">
                  <a16:creationId xmlns:a16="http://schemas.microsoft.com/office/drawing/2014/main" id="{508E2F33-D38B-45C3-1210-C39DEDAEF2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2" y="2006"/>
              <a:ext cx="274" cy="200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62" name="Line 59">
              <a:extLst>
                <a:ext uri="{FF2B5EF4-FFF2-40B4-BE49-F238E27FC236}">
                  <a16:creationId xmlns:a16="http://schemas.microsoft.com/office/drawing/2014/main" id="{9D631E51-EA23-A264-B9B7-12F2FD74E4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84" y="2020"/>
              <a:ext cx="238" cy="154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63" name="Line 60">
              <a:extLst>
                <a:ext uri="{FF2B5EF4-FFF2-40B4-BE49-F238E27FC236}">
                  <a16:creationId xmlns:a16="http://schemas.microsoft.com/office/drawing/2014/main" id="{22E473ED-226A-4E98-D913-8537BF8F49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0" y="2000"/>
              <a:ext cx="196" cy="182"/>
            </a:xfrm>
            <a:prstGeom prst="line">
              <a:avLst/>
            </a:prstGeom>
            <a:noFill/>
            <a:ln w="12700">
              <a:solidFill>
                <a:srgbClr val="000066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tr-TR"/>
            </a:p>
          </p:txBody>
        </p:sp>
        <p:sp>
          <p:nvSpPr>
            <p:cNvPr id="47164" name="Rectangle 61">
              <a:extLst>
                <a:ext uri="{FF2B5EF4-FFF2-40B4-BE49-F238E27FC236}">
                  <a16:creationId xmlns:a16="http://schemas.microsoft.com/office/drawing/2014/main" id="{B0DFF042-C019-1FC1-7A32-35046EA6C4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368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</a:rPr>
                <a:t>AK</a:t>
              </a:r>
              <a:r>
                <a:rPr lang="en-AU" altLang="tr-TR" sz="2000" b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7165" name="Rectangle 62">
              <a:extLst>
                <a:ext uri="{FF2B5EF4-FFF2-40B4-BE49-F238E27FC236}">
                  <a16:creationId xmlns:a16="http://schemas.microsoft.com/office/drawing/2014/main" id="{979C94B3-069A-4907-1EC2-5EF33AA3E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5" y="2524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</a:rPr>
                <a:t>AK</a:t>
              </a:r>
              <a:r>
                <a:rPr lang="en-AU" altLang="tr-TR" sz="2000" b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7166" name="Rectangle 63">
              <a:extLst>
                <a:ext uri="{FF2B5EF4-FFF2-40B4-BE49-F238E27FC236}">
                  <a16:creationId xmlns:a16="http://schemas.microsoft.com/office/drawing/2014/main" id="{BF319E04-0EEB-CA94-76B4-18FBFBECF9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9" y="1582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</a:rPr>
                <a:t>ÜK</a:t>
              </a:r>
              <a:r>
                <a:rPr lang="en-AU" altLang="tr-TR" sz="2000" b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7167" name="Rectangle 64">
              <a:extLst>
                <a:ext uri="{FF2B5EF4-FFF2-40B4-BE49-F238E27FC236}">
                  <a16:creationId xmlns:a16="http://schemas.microsoft.com/office/drawing/2014/main" id="{2A65103A-C734-B65D-5E4B-DB5CA00EC0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1432"/>
              <a:ext cx="46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 b="1">
                  <a:solidFill>
                    <a:srgbClr val="000066"/>
                  </a:solidFill>
                </a:rPr>
                <a:t>ÜK</a:t>
              </a:r>
              <a:r>
                <a:rPr lang="en-AU" altLang="tr-TR" sz="2000" b="1">
                  <a:solidFill>
                    <a:srgbClr val="000066"/>
                  </a:solidFill>
                </a:rPr>
                <a:t>L</a:t>
              </a:r>
            </a:p>
          </p:txBody>
        </p:sp>
        <p:sp>
          <p:nvSpPr>
            <p:cNvPr id="47168" name="Rectangle 65">
              <a:extLst>
                <a:ext uri="{FF2B5EF4-FFF2-40B4-BE49-F238E27FC236}">
                  <a16:creationId xmlns:a16="http://schemas.microsoft.com/office/drawing/2014/main" id="{1099D565-FFCE-2D69-FA63-77949CC10E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7" y="2974"/>
              <a:ext cx="1346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>
                  <a:solidFill>
                    <a:srgbClr val="000066"/>
                  </a:solidFill>
                </a:rPr>
                <a:t>Süreç kararlı değil!</a:t>
              </a:r>
              <a:endParaRPr lang="en-AU" altLang="tr-TR" sz="2000">
                <a:solidFill>
                  <a:srgbClr val="000066"/>
                </a:solidFill>
              </a:endParaRPr>
            </a:p>
          </p:txBody>
        </p:sp>
        <p:sp>
          <p:nvSpPr>
            <p:cNvPr id="47169" name="Rectangle 66">
              <a:extLst>
                <a:ext uri="{FF2B5EF4-FFF2-40B4-BE49-F238E27FC236}">
                  <a16:creationId xmlns:a16="http://schemas.microsoft.com/office/drawing/2014/main" id="{69FD1098-5ECA-8544-2302-278633C13B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7" y="2746"/>
              <a:ext cx="1453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>
                  <a:solidFill>
                    <a:srgbClr val="000066"/>
                  </a:solidFill>
                </a:rPr>
                <a:t>Süreç kararlı yapıda!</a:t>
              </a:r>
              <a:endParaRPr lang="en-AU" altLang="tr-TR" sz="2000">
                <a:solidFill>
                  <a:srgbClr val="000066"/>
                </a:solidFill>
              </a:endParaRPr>
            </a:p>
          </p:txBody>
        </p:sp>
        <p:sp>
          <p:nvSpPr>
            <p:cNvPr id="47170" name="Rectangle 67">
              <a:extLst>
                <a:ext uri="{FF2B5EF4-FFF2-40B4-BE49-F238E27FC236}">
                  <a16:creationId xmlns:a16="http://schemas.microsoft.com/office/drawing/2014/main" id="{C4B977B1-9248-3F0F-7457-6A4760C6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95" y="2614"/>
              <a:ext cx="1633" cy="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sz="2000">
                  <a:solidFill>
                    <a:srgbClr val="000066"/>
                  </a:solidFill>
                </a:rPr>
                <a:t>Sürece daha fazla </a:t>
              </a:r>
            </a:p>
            <a:p>
              <a:r>
                <a:rPr lang="tr-TR" altLang="tr-TR" sz="2000">
                  <a:solidFill>
                    <a:srgbClr val="000066"/>
                  </a:solidFill>
                </a:rPr>
                <a:t>iyileştirme uygulanmış!</a:t>
              </a:r>
              <a:endParaRPr lang="en-AU" altLang="tr-TR" sz="2000">
                <a:solidFill>
                  <a:srgbClr val="000066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>
            <a:extLst>
              <a:ext uri="{FF2B5EF4-FFF2-40B4-BE49-F238E27FC236}">
                <a16:creationId xmlns:a16="http://schemas.microsoft.com/office/drawing/2014/main" id="{AC00E418-EF9E-A7C3-7CB6-B56DAD246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sz="3200" b="1">
                <a:solidFill>
                  <a:srgbClr val="000066"/>
                </a:solidFill>
              </a:rPr>
              <a:t>Süreçlere Dayalı Yönetim/Geleneksel Yönetim</a:t>
            </a:r>
          </a:p>
        </p:txBody>
      </p:sp>
      <p:sp>
        <p:nvSpPr>
          <p:cNvPr id="64517" name="Rectangle 5">
            <a:extLst>
              <a:ext uri="{FF2B5EF4-FFF2-40B4-BE49-F238E27FC236}">
                <a16:creationId xmlns:a16="http://schemas.microsoft.com/office/drawing/2014/main" id="{F48BAE94-F15F-AABA-7BB4-3F19DA06B2E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600200"/>
            <a:ext cx="4038600" cy="49244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000" b="1">
                <a:solidFill>
                  <a:srgbClr val="000066"/>
                </a:solidFill>
                <a:latin typeface="Comic Sans MS" panose="030F0702030302020204" pitchFamily="66" charset="0"/>
              </a:rPr>
              <a:t>Süreçlere Dayalı</a:t>
            </a:r>
          </a:p>
          <a:p>
            <a:pPr>
              <a:lnSpc>
                <a:spcPct val="90000"/>
              </a:lnSpc>
            </a:pPr>
            <a:r>
              <a:rPr lang="tr-TR" altLang="tr-TR" sz="2000">
                <a:solidFill>
                  <a:srgbClr val="000066"/>
                </a:solidFill>
                <a:latin typeface="Comic Sans MS" panose="030F0702030302020204" pitchFamily="66" charset="0"/>
              </a:rPr>
              <a:t>Bölümler ortak hedefler doğrultusunda işbirliği yaparlar.</a:t>
            </a:r>
          </a:p>
          <a:p>
            <a:pPr>
              <a:lnSpc>
                <a:spcPct val="90000"/>
              </a:lnSpc>
            </a:pPr>
            <a:r>
              <a:rPr lang="tr-TR" altLang="tr-TR" sz="2000">
                <a:solidFill>
                  <a:srgbClr val="000066"/>
                </a:solidFill>
                <a:latin typeface="Comic Sans MS" panose="030F0702030302020204" pitchFamily="66" charset="0"/>
              </a:rPr>
              <a:t>Müşteri odaklı süreçler doğru uygulandıklarında şirket performansı önemli ölçüde artar.</a:t>
            </a:r>
          </a:p>
          <a:p>
            <a:pPr>
              <a:lnSpc>
                <a:spcPct val="90000"/>
              </a:lnSpc>
            </a:pPr>
            <a:r>
              <a:rPr lang="tr-TR" altLang="tr-TR" sz="2000">
                <a:solidFill>
                  <a:srgbClr val="000066"/>
                </a:solidFill>
                <a:latin typeface="Comic Sans MS" panose="030F0702030302020204" pitchFamily="66" charset="0"/>
              </a:rPr>
              <a:t>Bir işi başından sonuna kadar yapmaya olanak sağlayan süreçler tanımlanır.</a:t>
            </a:r>
          </a:p>
          <a:p>
            <a:pPr>
              <a:lnSpc>
                <a:spcPct val="90000"/>
              </a:lnSpc>
            </a:pPr>
            <a:r>
              <a:rPr lang="tr-TR" altLang="tr-TR" sz="2000">
                <a:solidFill>
                  <a:srgbClr val="000066"/>
                </a:solidFill>
                <a:latin typeface="Comic Sans MS" panose="030F0702030302020204" pitchFamily="66" charset="0"/>
              </a:rPr>
              <a:t>Gelişmeler süreçler dahilinde yapılır.</a:t>
            </a:r>
          </a:p>
        </p:txBody>
      </p:sp>
      <p:sp>
        <p:nvSpPr>
          <p:cNvPr id="64518" name="Rectangle 6">
            <a:extLst>
              <a:ext uri="{FF2B5EF4-FFF2-40B4-BE49-F238E27FC236}">
                <a16:creationId xmlns:a16="http://schemas.microsoft.com/office/drawing/2014/main" id="{8A41F60B-43D9-C279-4D38-93D6C820581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791075" y="1524000"/>
            <a:ext cx="3514725" cy="434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 sz="2000" b="1">
                <a:solidFill>
                  <a:srgbClr val="000066"/>
                </a:solidFill>
                <a:latin typeface="Comic Sans MS" panose="030F0702030302020204" pitchFamily="66" charset="0"/>
              </a:rPr>
              <a:t>Geleneksel</a:t>
            </a:r>
          </a:p>
          <a:p>
            <a:pPr>
              <a:lnSpc>
                <a:spcPct val="90000"/>
              </a:lnSpc>
            </a:pPr>
            <a:r>
              <a:rPr lang="tr-TR" altLang="tr-TR" sz="2000">
                <a:solidFill>
                  <a:srgbClr val="000066"/>
                </a:solidFill>
                <a:latin typeface="Comic Sans MS" panose="030F0702030302020204" pitchFamily="66" charset="0"/>
              </a:rPr>
              <a:t>Ortak hedefler belirsizdir veya yoktur.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tr-TR" sz="2000">
              <a:solidFill>
                <a:srgbClr val="000066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tr-TR" altLang="tr-TR" sz="2000">
                <a:solidFill>
                  <a:srgbClr val="000066"/>
                </a:solidFill>
                <a:latin typeface="Comic Sans MS" panose="030F0702030302020204" pitchFamily="66" charset="0"/>
              </a:rPr>
              <a:t>Bölümler arası iletişim ve işbirliği zayıftır.</a:t>
            </a:r>
          </a:p>
          <a:p>
            <a:pPr>
              <a:lnSpc>
                <a:spcPct val="90000"/>
              </a:lnSpc>
              <a:buFontTx/>
              <a:buNone/>
            </a:pPr>
            <a:endParaRPr lang="tr-TR" altLang="tr-TR" sz="2000">
              <a:solidFill>
                <a:srgbClr val="000066"/>
              </a:solidFill>
              <a:latin typeface="Comic Sans MS" panose="030F0702030302020204" pitchFamily="66" charset="0"/>
            </a:endParaRPr>
          </a:p>
          <a:p>
            <a:pPr>
              <a:lnSpc>
                <a:spcPct val="90000"/>
              </a:lnSpc>
            </a:pPr>
            <a:r>
              <a:rPr lang="tr-TR" altLang="tr-TR" sz="2000">
                <a:solidFill>
                  <a:srgbClr val="000066"/>
                </a:solidFill>
                <a:latin typeface="Comic Sans MS" panose="030F0702030302020204" pitchFamily="66" charset="0"/>
              </a:rPr>
              <a:t>Yöneticiler kendi faaliyetlerinin performansı ve yönetimi ile ilgilenmektedir.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" dur="500"/>
                                        <p:tgtEl>
                                          <p:spTgt spid="64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" dur="500"/>
                                        <p:tgtEl>
                                          <p:spTgt spid="645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645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645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500"/>
                                        <p:tgtEl>
                                          <p:spTgt spid="645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500"/>
                                        <p:tgtEl>
                                          <p:spTgt spid="645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500"/>
                                        <p:tgtEl>
                                          <p:spTgt spid="645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500"/>
                                        <p:tgtEl>
                                          <p:spTgt spid="645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500"/>
                                        <p:tgtEl>
                                          <p:spTgt spid="645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/>
      <p:bldP spid="64517" grpId="0" build="p"/>
      <p:bldP spid="64518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>
            <a:extLst>
              <a:ext uri="{FF2B5EF4-FFF2-40B4-BE49-F238E27FC236}">
                <a16:creationId xmlns:a16="http://schemas.microsoft.com/office/drawing/2014/main" id="{A56118EF-B838-CDC2-F661-8A77CE33E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TKY-Süreç Yönetimi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id="{D59067A7-E600-CD86-5ABC-5B326D29E99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Toplam Kalite Yönetimi sistemi temel hedef olarak koşulsuz müşteri memnuniyetini göz önünde bulundurmaktadır.</a:t>
            </a:r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Buna ulaşmada ise liderlik, yönetimde sistem yaklaşımı, yetki göçerimi ve sürekli iyileştirme/gelişim gibi kavramları kullanmayı gerektirmektedir.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4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44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044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450" grpId="0"/>
      <p:bldP spid="1044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>
            <a:extLst>
              <a:ext uri="{FF2B5EF4-FFF2-40B4-BE49-F238E27FC236}">
                <a16:creationId xmlns:a16="http://schemas.microsoft.com/office/drawing/2014/main" id="{F3C5A349-67C2-F445-EFDF-BD34DFC8FE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TKY-Süreç Yönetimi</a:t>
            </a:r>
          </a:p>
        </p:txBody>
      </p:sp>
      <p:sp>
        <p:nvSpPr>
          <p:cNvPr id="105475" name="Rectangle 3">
            <a:extLst>
              <a:ext uri="{FF2B5EF4-FFF2-40B4-BE49-F238E27FC236}">
                <a16:creationId xmlns:a16="http://schemas.microsoft.com/office/drawing/2014/main" id="{A48011F2-686F-6FBE-FBEA-0E1E7D54C07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Süreç yönetimi, faaliyetleri girdi-dönüşüm-çıktı ve geri bildirim mantığında ele aldığından, üretim ve/veya hizmet gerçekleştirmede müşteri istek ve beklentilerinin doğru bir şekilde ele alınmasına büyük katkı sağlamakta ve Toplam Kalite Yönetimi’ne yönelmede önemli bir araç olmaktadır.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5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54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4" grpId="0"/>
      <p:bldP spid="1054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>
            <a:extLst>
              <a:ext uri="{FF2B5EF4-FFF2-40B4-BE49-F238E27FC236}">
                <a16:creationId xmlns:a16="http://schemas.microsoft.com/office/drawing/2014/main" id="{82CF14CC-8A65-6438-04F9-6FC57C7972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TKY-Süreç Yönetimi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id="{35BC2141-DD86-97C7-1D45-59CBF153A0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3000" y="1524000"/>
            <a:ext cx="7162800" cy="4857750"/>
          </a:xfrm>
        </p:spPr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Süreç yönetimi uygulamalarının kuruluş geneline yayılması ile birlikte, yönetimde sistem yaklaşımının gerektirdiği bütünsel bakış açısına sahip olma durumu gerçekleşmektedir.</a:t>
            </a:r>
          </a:p>
          <a:p>
            <a:r>
              <a:rPr lang="tr-TR" altLang="tr-TR">
                <a:solidFill>
                  <a:srgbClr val="000066"/>
                </a:solidFill>
              </a:rPr>
              <a:t>Süreç sahibi ve sorumlularının belirlenmiş olması liderliğin daha açık ve anlaşılır biçimde gerçekleştirilebilmesini sağlar.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6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6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06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/>
      <p:bldP spid="106499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>
            <a:extLst>
              <a:ext uri="{FF2B5EF4-FFF2-40B4-BE49-F238E27FC236}">
                <a16:creationId xmlns:a16="http://schemas.microsoft.com/office/drawing/2014/main" id="{CF9AE58B-F665-087E-2AD8-E42CC42CD7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TKY-Süreç Yönetimi</a:t>
            </a:r>
          </a:p>
        </p:txBody>
      </p:sp>
      <p:sp>
        <p:nvSpPr>
          <p:cNvPr id="107523" name="Rectangle 3">
            <a:extLst>
              <a:ext uri="{FF2B5EF4-FFF2-40B4-BE49-F238E27FC236}">
                <a16:creationId xmlns:a16="http://schemas.microsoft.com/office/drawing/2014/main" id="{CC4EB415-B5FE-FC39-6A87-3CC17514BC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Çalışanların bir bütün içerisinde işe yaptıkları katkıyı görebilmesine, yetki ve sorumluluk dağıtımlarının daha açık bir şekilde yapılabilmesine yol açmaktadır. </a:t>
            </a:r>
            <a:endParaRPr lang="tr-TR" altLang="tr-TR" sz="2800"/>
          </a:p>
          <a:p>
            <a:pPr>
              <a:lnSpc>
                <a:spcPct val="90000"/>
              </a:lnSpc>
            </a:pPr>
            <a:r>
              <a:rPr lang="tr-TR" altLang="tr-TR">
                <a:solidFill>
                  <a:srgbClr val="000066"/>
                </a:solidFill>
              </a:rPr>
              <a:t>Süreç yönetimi içerisinde yer alan en önemli kavramlardan biri olan süreç iyileştirme, Toplam Kalite Yönetiminin gerekleri ile de birebir örtüşmektedir.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107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2" grpId="0"/>
      <p:bldP spid="10752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F1534E34-604B-06EC-6BFE-227B9294DC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Nedir?</a:t>
            </a:r>
          </a:p>
        </p:txBody>
      </p:sp>
      <p:sp>
        <p:nvSpPr>
          <p:cNvPr id="67642" name="Rectangle 58">
            <a:extLst>
              <a:ext uri="{FF2B5EF4-FFF2-40B4-BE49-F238E27FC236}">
                <a16:creationId xmlns:a16="http://schemas.microsoft.com/office/drawing/2014/main" id="{9AC8DF7F-BE35-7FAB-DC31-2DBAC3CDA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>
                <a:solidFill>
                  <a:srgbClr val="000066"/>
                </a:solidFill>
              </a:rPr>
              <a:t>Belirli girdileri kullanarak istenen çıktıları ortaya koyan faaliyetler bütünü</a:t>
            </a:r>
            <a:r>
              <a:rPr lang="tr-TR" altLang="tr-TR"/>
              <a:t> </a:t>
            </a:r>
          </a:p>
        </p:txBody>
      </p:sp>
      <p:grpSp>
        <p:nvGrpSpPr>
          <p:cNvPr id="2" name="Group 60">
            <a:extLst>
              <a:ext uri="{FF2B5EF4-FFF2-40B4-BE49-F238E27FC236}">
                <a16:creationId xmlns:a16="http://schemas.microsoft.com/office/drawing/2014/main" id="{B8CD9144-2366-21BF-1AB1-828FE657D54D}"/>
              </a:ext>
            </a:extLst>
          </p:cNvPr>
          <p:cNvGrpSpPr>
            <a:grpSpLocks/>
          </p:cNvGrpSpPr>
          <p:nvPr/>
        </p:nvGrpSpPr>
        <p:grpSpPr bwMode="auto">
          <a:xfrm>
            <a:off x="1692275" y="3141663"/>
            <a:ext cx="5791200" cy="2362200"/>
            <a:chOff x="1066" y="1979"/>
            <a:chExt cx="3648" cy="1488"/>
          </a:xfrm>
        </p:grpSpPr>
        <p:sp>
          <p:nvSpPr>
            <p:cNvPr id="7173" name="Rectangle 4">
              <a:extLst>
                <a:ext uri="{FF2B5EF4-FFF2-40B4-BE49-F238E27FC236}">
                  <a16:creationId xmlns:a16="http://schemas.microsoft.com/office/drawing/2014/main" id="{FC0AEDBC-5710-D65B-4FA9-05513046DC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6" y="1979"/>
              <a:ext cx="768" cy="480"/>
            </a:xfrm>
            <a:prstGeom prst="rect">
              <a:avLst/>
            </a:prstGeom>
            <a:solidFill>
              <a:srgbClr val="8FAAFF">
                <a:alpha val="50195"/>
              </a:srgbClr>
            </a:solidFill>
            <a:ln w="12700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>
                  <a:solidFill>
                    <a:srgbClr val="000066"/>
                  </a:solidFill>
                </a:rPr>
                <a:t>GİRDİ</a:t>
              </a:r>
            </a:p>
          </p:txBody>
        </p:sp>
        <p:sp>
          <p:nvSpPr>
            <p:cNvPr id="7174" name="Rectangle 5">
              <a:extLst>
                <a:ext uri="{FF2B5EF4-FFF2-40B4-BE49-F238E27FC236}">
                  <a16:creationId xmlns:a16="http://schemas.microsoft.com/office/drawing/2014/main" id="{78B63279-56C2-4180-B8D4-0C02371F2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6" y="1979"/>
              <a:ext cx="768" cy="480"/>
            </a:xfrm>
            <a:prstGeom prst="rect">
              <a:avLst/>
            </a:prstGeom>
            <a:solidFill>
              <a:srgbClr val="8FAAFF">
                <a:alpha val="50195"/>
              </a:srgbClr>
            </a:solidFill>
            <a:ln w="12700" algn="ctr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>
                  <a:solidFill>
                    <a:srgbClr val="000066"/>
                  </a:solidFill>
                </a:rPr>
                <a:t>SÜREÇ</a:t>
              </a:r>
            </a:p>
          </p:txBody>
        </p:sp>
        <p:sp>
          <p:nvSpPr>
            <p:cNvPr id="7175" name="Rectangle 6">
              <a:extLst>
                <a:ext uri="{FF2B5EF4-FFF2-40B4-BE49-F238E27FC236}">
                  <a16:creationId xmlns:a16="http://schemas.microsoft.com/office/drawing/2014/main" id="{EA438B5D-C8AA-6C26-BF8B-FBA3311C1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46" y="1979"/>
              <a:ext cx="768" cy="480"/>
            </a:xfrm>
            <a:prstGeom prst="rect">
              <a:avLst/>
            </a:prstGeom>
            <a:solidFill>
              <a:srgbClr val="8FAAFF">
                <a:alpha val="50195"/>
              </a:srgbClr>
            </a:solidFill>
            <a:ln w="12700" algn="ctr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>
                  <a:solidFill>
                    <a:srgbClr val="000066"/>
                  </a:solidFill>
                </a:rPr>
                <a:t>ÇIKTI</a:t>
              </a:r>
            </a:p>
          </p:txBody>
        </p:sp>
        <p:sp>
          <p:nvSpPr>
            <p:cNvPr id="7176" name="Rectangle 7">
              <a:extLst>
                <a:ext uri="{FF2B5EF4-FFF2-40B4-BE49-F238E27FC236}">
                  <a16:creationId xmlns:a16="http://schemas.microsoft.com/office/drawing/2014/main" id="{7322DC35-3E31-3F8B-A8CE-614D0C2F58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0" y="2987"/>
              <a:ext cx="1008" cy="480"/>
            </a:xfrm>
            <a:prstGeom prst="rect">
              <a:avLst/>
            </a:prstGeom>
            <a:solidFill>
              <a:srgbClr val="8FAAFF">
                <a:alpha val="50195"/>
              </a:srgbClr>
            </a:solidFill>
            <a:ln w="12700" algn="ctr">
              <a:solidFill>
                <a:srgbClr val="000066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/>
              <a:r>
                <a:rPr lang="tr-TR" altLang="tr-TR" b="1">
                  <a:solidFill>
                    <a:srgbClr val="000066"/>
                  </a:solidFill>
                </a:rPr>
                <a:t>GERİ </a:t>
              </a:r>
            </a:p>
            <a:p>
              <a:pPr algn="ctr" eaLnBrk="1" hangingPunct="1"/>
              <a:r>
                <a:rPr lang="tr-TR" altLang="tr-TR" b="1">
                  <a:solidFill>
                    <a:srgbClr val="000066"/>
                  </a:solidFill>
                </a:rPr>
                <a:t>BİLDİRİM</a:t>
              </a:r>
            </a:p>
          </p:txBody>
        </p:sp>
        <p:cxnSp>
          <p:nvCxnSpPr>
            <p:cNvPr id="7177" name="AutoShape 13">
              <a:extLst>
                <a:ext uri="{FF2B5EF4-FFF2-40B4-BE49-F238E27FC236}">
                  <a16:creationId xmlns:a16="http://schemas.microsoft.com/office/drawing/2014/main" id="{9D35EB32-161F-48C6-913D-83F7B8589ACB}"/>
                </a:ext>
              </a:extLst>
            </p:cNvPr>
            <p:cNvCxnSpPr>
              <a:cxnSpLocks noChangeShapeType="1"/>
              <a:stCxn id="7173" idx="3"/>
              <a:endCxn id="7174" idx="1"/>
            </p:cNvCxnSpPr>
            <p:nvPr/>
          </p:nvCxnSpPr>
          <p:spPr bwMode="auto">
            <a:xfrm>
              <a:off x="1834" y="2219"/>
              <a:ext cx="672" cy="0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8" name="AutoShape 14">
              <a:extLst>
                <a:ext uri="{FF2B5EF4-FFF2-40B4-BE49-F238E27FC236}">
                  <a16:creationId xmlns:a16="http://schemas.microsoft.com/office/drawing/2014/main" id="{0B604E4E-E8FF-5045-95C8-35DF884AC00D}"/>
                </a:ext>
              </a:extLst>
            </p:cNvPr>
            <p:cNvCxnSpPr>
              <a:cxnSpLocks noChangeShapeType="1"/>
              <a:stCxn id="7174" idx="3"/>
              <a:endCxn id="7175" idx="1"/>
            </p:cNvCxnSpPr>
            <p:nvPr/>
          </p:nvCxnSpPr>
          <p:spPr bwMode="auto">
            <a:xfrm>
              <a:off x="3274" y="2219"/>
              <a:ext cx="672" cy="0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79" name="AutoShape 15">
              <a:extLst>
                <a:ext uri="{FF2B5EF4-FFF2-40B4-BE49-F238E27FC236}">
                  <a16:creationId xmlns:a16="http://schemas.microsoft.com/office/drawing/2014/main" id="{08E7B277-9C36-E2A8-16DD-35BEC9DA38C4}"/>
                </a:ext>
              </a:extLst>
            </p:cNvPr>
            <p:cNvCxnSpPr>
              <a:cxnSpLocks noChangeShapeType="1"/>
              <a:stCxn id="7176" idx="0"/>
              <a:endCxn id="7174" idx="2"/>
            </p:cNvCxnSpPr>
            <p:nvPr/>
          </p:nvCxnSpPr>
          <p:spPr bwMode="auto">
            <a:xfrm flipV="1">
              <a:off x="2884" y="2459"/>
              <a:ext cx="6" cy="528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0" name="AutoShape 16">
              <a:extLst>
                <a:ext uri="{FF2B5EF4-FFF2-40B4-BE49-F238E27FC236}">
                  <a16:creationId xmlns:a16="http://schemas.microsoft.com/office/drawing/2014/main" id="{FBBB8231-46E1-0DBA-F6C8-10B752632CAE}"/>
                </a:ext>
              </a:extLst>
            </p:cNvPr>
            <p:cNvCxnSpPr>
              <a:cxnSpLocks noChangeShapeType="1"/>
              <a:stCxn id="7175" idx="2"/>
              <a:endCxn id="7176" idx="3"/>
            </p:cNvCxnSpPr>
            <p:nvPr/>
          </p:nvCxnSpPr>
          <p:spPr bwMode="auto">
            <a:xfrm rot="5400000">
              <a:off x="3475" y="2372"/>
              <a:ext cx="768" cy="942"/>
            </a:xfrm>
            <a:prstGeom prst="bentConnector2">
              <a:avLst/>
            </a:prstGeom>
            <a:noFill/>
            <a:ln w="19050">
              <a:solidFill>
                <a:srgbClr val="000066"/>
              </a:solidFill>
              <a:miter lim="800000"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67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/>
      <p:bldP spid="6764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46328FB8-7599-AAE8-F23C-5BCFAA6E2B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 Nedir?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EE210085-760F-64E1-708D-1B1E56B064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tr-TR" altLang="tr-TR" sz="2800" b="1" i="1">
                <a:solidFill>
                  <a:srgbClr val="000066"/>
                </a:solidFill>
              </a:rPr>
              <a:t>Müşteri</a:t>
            </a:r>
            <a:r>
              <a:rPr lang="tr-TR" altLang="tr-TR" sz="2800">
                <a:solidFill>
                  <a:srgbClr val="000066"/>
                </a:solidFill>
              </a:rPr>
              <a:t> için bir değer oluşturmak üzere, bir grup girdiyi kullanarak, bunlardan çıktılar elde etmeyi amaçlayan,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000066"/>
                </a:solidFill>
              </a:rPr>
              <a:t>Tekrarlanabilen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000066"/>
                </a:solidFill>
              </a:rPr>
              <a:t>Ölçülebilen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000066"/>
                </a:solidFill>
              </a:rPr>
              <a:t>Bir sahibi ve sorumluları olan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000066"/>
                </a:solidFill>
              </a:rPr>
              <a:t>Organizasyonel hiyerarşi gerektirmeyen</a:t>
            </a:r>
          </a:p>
          <a:p>
            <a:pPr>
              <a:buClr>
                <a:srgbClr val="000066"/>
              </a:buClr>
              <a:buFont typeface="Wingdings" panose="05000000000000000000" pitchFamily="2" charset="2"/>
              <a:buChar char="Ø"/>
            </a:pPr>
            <a:r>
              <a:rPr lang="tr-TR" altLang="tr-TR" sz="2800">
                <a:solidFill>
                  <a:srgbClr val="000066"/>
                </a:solidFill>
              </a:rPr>
              <a:t>Fonksiyonlar (birimler) arası</a:t>
            </a:r>
          </a:p>
          <a:p>
            <a:pPr>
              <a:buFontTx/>
              <a:buNone/>
            </a:pPr>
            <a:r>
              <a:rPr lang="tr-TR" altLang="tr-TR" sz="2800">
                <a:solidFill>
                  <a:srgbClr val="000066"/>
                </a:solidFill>
              </a:rPr>
              <a:t>                    eylemler ve işlemler dizisi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5" dur="10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/>
      <p:bldP spid="3072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4" name="Rectangle 4">
            <a:extLst>
              <a:ext uri="{FF2B5EF4-FFF2-40B4-BE49-F238E27FC236}">
                <a16:creationId xmlns:a16="http://schemas.microsoft.com/office/drawing/2014/main" id="{342B6BC5-5C51-6BAD-A788-2042C40C52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Fonksiyon-Süreç</a:t>
            </a:r>
            <a:r>
              <a:rPr lang="tr-TR" altLang="tr-TR"/>
              <a:t> </a:t>
            </a:r>
            <a:r>
              <a:rPr lang="tr-TR" altLang="tr-TR" b="1">
                <a:solidFill>
                  <a:srgbClr val="000066"/>
                </a:solidFill>
              </a:rPr>
              <a:t>İlişkisi</a:t>
            </a:r>
            <a:r>
              <a:rPr lang="tr-TR" altLang="tr-TR"/>
              <a:t> </a:t>
            </a:r>
          </a:p>
        </p:txBody>
      </p:sp>
      <p:grpSp>
        <p:nvGrpSpPr>
          <p:cNvPr id="2" name="Group 31">
            <a:extLst>
              <a:ext uri="{FF2B5EF4-FFF2-40B4-BE49-F238E27FC236}">
                <a16:creationId xmlns:a16="http://schemas.microsoft.com/office/drawing/2014/main" id="{4E030F11-326E-40F9-2F05-0887587DA42E}"/>
              </a:ext>
            </a:extLst>
          </p:cNvPr>
          <p:cNvGrpSpPr>
            <a:grpSpLocks/>
          </p:cNvGrpSpPr>
          <p:nvPr/>
        </p:nvGrpSpPr>
        <p:grpSpPr bwMode="auto">
          <a:xfrm>
            <a:off x="1331913" y="1700213"/>
            <a:ext cx="6480175" cy="4176712"/>
            <a:chOff x="839" y="1071"/>
            <a:chExt cx="4082" cy="2631"/>
          </a:xfrm>
        </p:grpSpPr>
        <p:sp>
          <p:nvSpPr>
            <p:cNvPr id="9220" name="Rectangle 26">
              <a:extLst>
                <a:ext uri="{FF2B5EF4-FFF2-40B4-BE49-F238E27FC236}">
                  <a16:creationId xmlns:a16="http://schemas.microsoft.com/office/drawing/2014/main" id="{29DFBBA1-2072-9411-7B3E-ADA21702F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9" y="2334"/>
              <a:ext cx="4082" cy="842"/>
            </a:xfrm>
            <a:prstGeom prst="rect">
              <a:avLst/>
            </a:prstGeom>
            <a:solidFill>
              <a:srgbClr val="8FAAFF">
                <a:alpha val="50195"/>
              </a:srgbClr>
            </a:solidFill>
            <a:ln w="9525" algn="ctr">
              <a:solidFill>
                <a:srgbClr val="8FAA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sp>
          <p:nvSpPr>
            <p:cNvPr id="9221" name="Text Box 6">
              <a:extLst>
                <a:ext uri="{FF2B5EF4-FFF2-40B4-BE49-F238E27FC236}">
                  <a16:creationId xmlns:a16="http://schemas.microsoft.com/office/drawing/2014/main" id="{78B51CAA-C79B-16D3-9F83-F47903BC0F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176"/>
              <a:ext cx="765" cy="421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Fonksiyon</a:t>
              </a:r>
            </a:p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A</a:t>
              </a:r>
            </a:p>
          </p:txBody>
        </p:sp>
        <p:sp>
          <p:nvSpPr>
            <p:cNvPr id="9222" name="Text Box 7">
              <a:extLst>
                <a:ext uri="{FF2B5EF4-FFF2-40B4-BE49-F238E27FC236}">
                  <a16:creationId xmlns:a16="http://schemas.microsoft.com/office/drawing/2014/main" id="{44476D87-8FCC-977B-B2A8-ADD76E7AA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1176"/>
              <a:ext cx="765" cy="421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Fonksiyon</a:t>
              </a:r>
            </a:p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B</a:t>
              </a:r>
            </a:p>
          </p:txBody>
        </p:sp>
        <p:sp>
          <p:nvSpPr>
            <p:cNvPr id="9223" name="Line 8">
              <a:extLst>
                <a:ext uri="{FF2B5EF4-FFF2-40B4-BE49-F238E27FC236}">
                  <a16:creationId xmlns:a16="http://schemas.microsoft.com/office/drawing/2014/main" id="{6ADE7DE0-7A2C-2A72-88E3-A0333A6F7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071"/>
              <a:ext cx="0" cy="2631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24" name="Text Box 9">
              <a:extLst>
                <a:ext uri="{FF2B5EF4-FFF2-40B4-BE49-F238E27FC236}">
                  <a16:creationId xmlns:a16="http://schemas.microsoft.com/office/drawing/2014/main" id="{43369EB8-53B4-7AC3-1EFC-49E81FF2B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1913"/>
              <a:ext cx="765" cy="316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Kontrol</a:t>
              </a:r>
            </a:p>
          </p:txBody>
        </p:sp>
        <p:sp>
          <p:nvSpPr>
            <p:cNvPr id="9225" name="Text Box 10">
              <a:extLst>
                <a:ext uri="{FF2B5EF4-FFF2-40B4-BE49-F238E27FC236}">
                  <a16:creationId xmlns:a16="http://schemas.microsoft.com/office/drawing/2014/main" id="{D9B9A31D-3F2E-4D7C-9A2C-7D4C770B62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1913"/>
              <a:ext cx="765" cy="316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Kontrol</a:t>
              </a:r>
            </a:p>
          </p:txBody>
        </p:sp>
        <p:sp>
          <p:nvSpPr>
            <p:cNvPr id="9226" name="Text Box 11">
              <a:extLst>
                <a:ext uri="{FF2B5EF4-FFF2-40B4-BE49-F238E27FC236}">
                  <a16:creationId xmlns:a16="http://schemas.microsoft.com/office/drawing/2014/main" id="{0545AF81-3FC6-49E9-0049-09B57F0842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2544"/>
              <a:ext cx="765" cy="421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Faaliyet</a:t>
              </a:r>
            </a:p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1</a:t>
              </a:r>
            </a:p>
          </p:txBody>
        </p:sp>
        <p:sp>
          <p:nvSpPr>
            <p:cNvPr id="9227" name="Text Box 12">
              <a:extLst>
                <a:ext uri="{FF2B5EF4-FFF2-40B4-BE49-F238E27FC236}">
                  <a16:creationId xmlns:a16="http://schemas.microsoft.com/office/drawing/2014/main" id="{A37E9DE2-C03E-87B1-E125-BF9783644A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2544"/>
              <a:ext cx="765" cy="421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Faaliyet</a:t>
              </a:r>
            </a:p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2</a:t>
              </a:r>
            </a:p>
          </p:txBody>
        </p:sp>
        <p:sp>
          <p:nvSpPr>
            <p:cNvPr id="9228" name="Text Box 13">
              <a:extLst>
                <a:ext uri="{FF2B5EF4-FFF2-40B4-BE49-F238E27FC236}">
                  <a16:creationId xmlns:a16="http://schemas.microsoft.com/office/drawing/2014/main" id="{BA6FD633-17DD-87E2-E908-235A921D5D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4" y="2544"/>
              <a:ext cx="765" cy="421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Dış</a:t>
              </a:r>
            </a:p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Tedarikçi</a:t>
              </a:r>
            </a:p>
          </p:txBody>
        </p:sp>
        <p:sp>
          <p:nvSpPr>
            <p:cNvPr id="9229" name="Text Box 14">
              <a:extLst>
                <a:ext uri="{FF2B5EF4-FFF2-40B4-BE49-F238E27FC236}">
                  <a16:creationId xmlns:a16="http://schemas.microsoft.com/office/drawing/2014/main" id="{A416A978-B4E4-33D2-2A8A-E9A10E3A4D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71" y="2544"/>
              <a:ext cx="765" cy="421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Dış</a:t>
              </a:r>
            </a:p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Müşteri</a:t>
              </a:r>
            </a:p>
          </p:txBody>
        </p:sp>
        <p:sp>
          <p:nvSpPr>
            <p:cNvPr id="9230" name="Text Box 15">
              <a:extLst>
                <a:ext uri="{FF2B5EF4-FFF2-40B4-BE49-F238E27FC236}">
                  <a16:creationId xmlns:a16="http://schemas.microsoft.com/office/drawing/2014/main" id="{9505DA0F-2320-3AC0-411B-C3202DF71D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45" y="3281"/>
              <a:ext cx="765" cy="316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Kaynaklar</a:t>
              </a:r>
            </a:p>
          </p:txBody>
        </p:sp>
        <p:sp>
          <p:nvSpPr>
            <p:cNvPr id="9231" name="Text Box 16">
              <a:extLst>
                <a:ext uri="{FF2B5EF4-FFF2-40B4-BE49-F238E27FC236}">
                  <a16:creationId xmlns:a16="http://schemas.microsoft.com/office/drawing/2014/main" id="{7ABF2D60-F683-8554-7901-98C51FE2F0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0" y="3281"/>
              <a:ext cx="765" cy="316"/>
            </a:xfrm>
            <a:prstGeom prst="rect">
              <a:avLst/>
            </a:prstGeom>
            <a:solidFill>
              <a:srgbClr val="4F79FF">
                <a:alpha val="50195"/>
              </a:srgbClr>
            </a:solidFill>
            <a:ln w="9525" algn="ctr">
              <a:solidFill>
                <a:srgbClr val="00006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/>
              <a:r>
                <a:rPr lang="tr-TR" altLang="tr-TR" sz="2000" b="1">
                  <a:solidFill>
                    <a:srgbClr val="000066"/>
                  </a:solidFill>
                </a:rPr>
                <a:t>Kaynaklar</a:t>
              </a:r>
            </a:p>
          </p:txBody>
        </p:sp>
        <p:cxnSp>
          <p:nvCxnSpPr>
            <p:cNvPr id="9232" name="AutoShape 17">
              <a:extLst>
                <a:ext uri="{FF2B5EF4-FFF2-40B4-BE49-F238E27FC236}">
                  <a16:creationId xmlns:a16="http://schemas.microsoft.com/office/drawing/2014/main" id="{316F50D2-D87B-B89F-4E98-C5CF4DA16DA9}"/>
                </a:ext>
              </a:extLst>
            </p:cNvPr>
            <p:cNvCxnSpPr>
              <a:cxnSpLocks noChangeShapeType="1"/>
              <a:stCxn id="9221" idx="2"/>
              <a:endCxn id="9224" idx="0"/>
            </p:cNvCxnSpPr>
            <p:nvPr/>
          </p:nvCxnSpPr>
          <p:spPr bwMode="auto">
            <a:xfrm>
              <a:off x="2328" y="1597"/>
              <a:ext cx="0" cy="316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3" name="AutoShape 18">
              <a:extLst>
                <a:ext uri="{FF2B5EF4-FFF2-40B4-BE49-F238E27FC236}">
                  <a16:creationId xmlns:a16="http://schemas.microsoft.com/office/drawing/2014/main" id="{65F772E4-EB0B-A698-0A4D-54A20D835FDC}"/>
                </a:ext>
              </a:extLst>
            </p:cNvPr>
            <p:cNvCxnSpPr>
              <a:cxnSpLocks noChangeShapeType="1"/>
              <a:stCxn id="9222" idx="2"/>
              <a:endCxn id="9225" idx="0"/>
            </p:cNvCxnSpPr>
            <p:nvPr/>
          </p:nvCxnSpPr>
          <p:spPr bwMode="auto">
            <a:xfrm>
              <a:off x="3433" y="1597"/>
              <a:ext cx="0" cy="316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4" name="AutoShape 19">
              <a:extLst>
                <a:ext uri="{FF2B5EF4-FFF2-40B4-BE49-F238E27FC236}">
                  <a16:creationId xmlns:a16="http://schemas.microsoft.com/office/drawing/2014/main" id="{F79B1F33-54F5-731A-8C51-DB495F2DF53A}"/>
                </a:ext>
              </a:extLst>
            </p:cNvPr>
            <p:cNvCxnSpPr>
              <a:cxnSpLocks noChangeShapeType="1"/>
              <a:stCxn id="9224" idx="2"/>
              <a:endCxn id="9226" idx="0"/>
            </p:cNvCxnSpPr>
            <p:nvPr/>
          </p:nvCxnSpPr>
          <p:spPr bwMode="auto">
            <a:xfrm>
              <a:off x="2328" y="2229"/>
              <a:ext cx="0" cy="315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5" name="AutoShape 20">
              <a:extLst>
                <a:ext uri="{FF2B5EF4-FFF2-40B4-BE49-F238E27FC236}">
                  <a16:creationId xmlns:a16="http://schemas.microsoft.com/office/drawing/2014/main" id="{E7439F46-8500-77A4-20E5-7F97A5436125}"/>
                </a:ext>
              </a:extLst>
            </p:cNvPr>
            <p:cNvCxnSpPr>
              <a:cxnSpLocks noChangeShapeType="1"/>
              <a:stCxn id="9225" idx="2"/>
              <a:endCxn id="9227" idx="0"/>
            </p:cNvCxnSpPr>
            <p:nvPr/>
          </p:nvCxnSpPr>
          <p:spPr bwMode="auto">
            <a:xfrm>
              <a:off x="3433" y="2229"/>
              <a:ext cx="0" cy="315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6" name="AutoShape 21">
              <a:extLst>
                <a:ext uri="{FF2B5EF4-FFF2-40B4-BE49-F238E27FC236}">
                  <a16:creationId xmlns:a16="http://schemas.microsoft.com/office/drawing/2014/main" id="{414F58EA-861B-2284-0745-50B8421CF1AA}"/>
                </a:ext>
              </a:extLst>
            </p:cNvPr>
            <p:cNvCxnSpPr>
              <a:cxnSpLocks noChangeShapeType="1"/>
              <a:stCxn id="9228" idx="3"/>
              <a:endCxn id="9226" idx="1"/>
            </p:cNvCxnSpPr>
            <p:nvPr/>
          </p:nvCxnSpPr>
          <p:spPr bwMode="auto">
            <a:xfrm>
              <a:off x="1689" y="2755"/>
              <a:ext cx="256" cy="0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7" name="AutoShape 22">
              <a:extLst>
                <a:ext uri="{FF2B5EF4-FFF2-40B4-BE49-F238E27FC236}">
                  <a16:creationId xmlns:a16="http://schemas.microsoft.com/office/drawing/2014/main" id="{83AE9754-F6CE-1003-24D3-3FA61C617E54}"/>
                </a:ext>
              </a:extLst>
            </p:cNvPr>
            <p:cNvCxnSpPr>
              <a:cxnSpLocks noChangeShapeType="1"/>
              <a:stCxn id="9227" idx="3"/>
              <a:endCxn id="9229" idx="1"/>
            </p:cNvCxnSpPr>
            <p:nvPr/>
          </p:nvCxnSpPr>
          <p:spPr bwMode="auto">
            <a:xfrm>
              <a:off x="3815" y="2755"/>
              <a:ext cx="256" cy="0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8" name="AutoShape 23">
              <a:extLst>
                <a:ext uri="{FF2B5EF4-FFF2-40B4-BE49-F238E27FC236}">
                  <a16:creationId xmlns:a16="http://schemas.microsoft.com/office/drawing/2014/main" id="{9E3EB44F-B30E-1735-78F0-21456F392529}"/>
                </a:ext>
              </a:extLst>
            </p:cNvPr>
            <p:cNvCxnSpPr>
              <a:cxnSpLocks noChangeShapeType="1"/>
              <a:stCxn id="9231" idx="0"/>
              <a:endCxn id="9227" idx="2"/>
            </p:cNvCxnSpPr>
            <p:nvPr/>
          </p:nvCxnSpPr>
          <p:spPr bwMode="auto">
            <a:xfrm flipV="1">
              <a:off x="3433" y="2965"/>
              <a:ext cx="0" cy="316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triangl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9239" name="AutoShape 24">
              <a:extLst>
                <a:ext uri="{FF2B5EF4-FFF2-40B4-BE49-F238E27FC236}">
                  <a16:creationId xmlns:a16="http://schemas.microsoft.com/office/drawing/2014/main" id="{29E7F761-71A6-8468-F787-1050E4FBC3D7}"/>
                </a:ext>
              </a:extLst>
            </p:cNvPr>
            <p:cNvCxnSpPr>
              <a:cxnSpLocks noChangeShapeType="1"/>
              <a:stCxn id="9230" idx="0"/>
              <a:endCxn id="9226" idx="2"/>
            </p:cNvCxnSpPr>
            <p:nvPr/>
          </p:nvCxnSpPr>
          <p:spPr bwMode="auto">
            <a:xfrm flipV="1">
              <a:off x="2328" y="2965"/>
              <a:ext cx="0" cy="316"/>
            </a:xfrm>
            <a:prstGeom prst="straightConnector1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240" name="Line 25">
              <a:extLst>
                <a:ext uri="{FF2B5EF4-FFF2-40B4-BE49-F238E27FC236}">
                  <a16:creationId xmlns:a16="http://schemas.microsoft.com/office/drawing/2014/main" id="{B026A9BB-1B60-7E6B-6E60-DAAF3F4C96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0" y="2755"/>
              <a:ext cx="340" cy="0"/>
            </a:xfrm>
            <a:prstGeom prst="line">
              <a:avLst/>
            </a:prstGeom>
            <a:noFill/>
            <a:ln w="3810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tr-TR"/>
            </a:p>
          </p:txBody>
        </p:sp>
        <p:sp>
          <p:nvSpPr>
            <p:cNvPr id="9241" name="Text Box 27">
              <a:extLst>
                <a:ext uri="{FF2B5EF4-FFF2-40B4-BE49-F238E27FC236}">
                  <a16:creationId xmlns:a16="http://schemas.microsoft.com/office/drawing/2014/main" id="{8E33C97A-38F6-ABE7-CA75-5059304EA8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9" y="2069"/>
              <a:ext cx="765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r>
                <a:rPr lang="tr-TR" altLang="tr-TR" b="1">
                  <a:solidFill>
                    <a:srgbClr val="000066"/>
                  </a:solidFill>
                </a:rPr>
                <a:t>Süreç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2" name="Rectangle 4">
            <a:extLst>
              <a:ext uri="{FF2B5EF4-FFF2-40B4-BE49-F238E27FC236}">
                <a16:creationId xmlns:a16="http://schemas.microsoft.com/office/drawing/2014/main" id="{B2CCDEF0-B180-B842-17B8-D57A50F3F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Genel Süreç Şeması</a:t>
            </a:r>
            <a:r>
              <a:rPr lang="tr-TR" altLang="tr-TR"/>
              <a:t> </a:t>
            </a:r>
          </a:p>
        </p:txBody>
      </p:sp>
      <p:grpSp>
        <p:nvGrpSpPr>
          <p:cNvPr id="2" name="Group 43">
            <a:extLst>
              <a:ext uri="{FF2B5EF4-FFF2-40B4-BE49-F238E27FC236}">
                <a16:creationId xmlns:a16="http://schemas.microsoft.com/office/drawing/2014/main" id="{52D82B66-D49B-233A-C50C-8A5A648C1A52}"/>
              </a:ext>
            </a:extLst>
          </p:cNvPr>
          <p:cNvGrpSpPr>
            <a:grpSpLocks/>
          </p:cNvGrpSpPr>
          <p:nvPr/>
        </p:nvGrpSpPr>
        <p:grpSpPr bwMode="auto">
          <a:xfrm>
            <a:off x="539750" y="1462088"/>
            <a:ext cx="7777163" cy="4846637"/>
            <a:chOff x="340" y="921"/>
            <a:chExt cx="4899" cy="3053"/>
          </a:xfrm>
        </p:grpSpPr>
        <p:sp>
          <p:nvSpPr>
            <p:cNvPr id="10244" name="AutoShape 6">
              <a:extLst>
                <a:ext uri="{FF2B5EF4-FFF2-40B4-BE49-F238E27FC236}">
                  <a16:creationId xmlns:a16="http://schemas.microsoft.com/office/drawing/2014/main" id="{11DD915C-576B-1D95-32B7-D04F385A12E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12" y="921"/>
              <a:ext cx="4400" cy="30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endParaRPr lang="tr-TR" altLang="tr-TR"/>
            </a:p>
          </p:txBody>
        </p:sp>
        <p:grpSp>
          <p:nvGrpSpPr>
            <p:cNvPr id="10245" name="Group 42">
              <a:extLst>
                <a:ext uri="{FF2B5EF4-FFF2-40B4-BE49-F238E27FC236}">
                  <a16:creationId xmlns:a16="http://schemas.microsoft.com/office/drawing/2014/main" id="{83AEC3FA-AE6A-389B-02BD-DD46730050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" y="981"/>
              <a:ext cx="4899" cy="2993"/>
              <a:chOff x="340" y="981"/>
              <a:chExt cx="4899" cy="2993"/>
            </a:xfrm>
          </p:grpSpPr>
          <p:sp>
            <p:nvSpPr>
              <p:cNvPr id="10246" name="Rectangle 8">
                <a:extLst>
                  <a:ext uri="{FF2B5EF4-FFF2-40B4-BE49-F238E27FC236}">
                    <a16:creationId xmlns:a16="http://schemas.microsoft.com/office/drawing/2014/main" id="{8D263E36-3730-126F-FB15-6871D4F99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6" y="1447"/>
                <a:ext cx="2200" cy="1830"/>
              </a:xfrm>
              <a:prstGeom prst="rect">
                <a:avLst/>
              </a:prstGeom>
              <a:solidFill>
                <a:srgbClr val="8FAAFF">
                  <a:alpha val="50195"/>
                </a:srgbClr>
              </a:solidFill>
              <a:ln w="9525" algn="ctr">
                <a:solidFill>
                  <a:srgbClr val="8FAAFF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47" name="Text Box 9">
                <a:extLst>
                  <a:ext uri="{FF2B5EF4-FFF2-40B4-BE49-F238E27FC236}">
                    <a16:creationId xmlns:a16="http://schemas.microsoft.com/office/drawing/2014/main" id="{864BF084-ECD5-0B8A-B6B0-CF09C9000C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1" y="981"/>
                <a:ext cx="2223" cy="4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Sürecin Sesi</a:t>
                </a:r>
              </a:p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(Süreç performans ölçümü)</a:t>
                </a:r>
              </a:p>
            </p:txBody>
          </p:sp>
          <p:sp>
            <p:nvSpPr>
              <p:cNvPr id="10248" name="AutoShape 10">
                <a:extLst>
                  <a:ext uri="{FF2B5EF4-FFF2-40B4-BE49-F238E27FC236}">
                    <a16:creationId xmlns:a16="http://schemas.microsoft.com/office/drawing/2014/main" id="{D73F8719-31B3-3150-9AFF-ED91D97ECA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" y="1098"/>
                <a:ext cx="976" cy="262"/>
              </a:xfrm>
              <a:prstGeom prst="roundRect">
                <a:avLst>
                  <a:gd name="adj" fmla="val 16667"/>
                </a:avLst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Ölçülebilirlik</a:t>
                </a:r>
              </a:p>
            </p:txBody>
          </p:sp>
          <p:sp>
            <p:nvSpPr>
              <p:cNvPr id="10249" name="AutoShape 11">
                <a:extLst>
                  <a:ext uri="{FF2B5EF4-FFF2-40B4-BE49-F238E27FC236}">
                    <a16:creationId xmlns:a16="http://schemas.microsoft.com/office/drawing/2014/main" id="{309B66CF-CC9B-0970-1FDC-467083A55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14" y="1185"/>
                <a:ext cx="1125" cy="262"/>
              </a:xfrm>
              <a:prstGeom prst="roundRect">
                <a:avLst>
                  <a:gd name="adj" fmla="val 16667"/>
                </a:avLst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Yinelenebilirlik</a:t>
                </a:r>
              </a:p>
            </p:txBody>
          </p:sp>
          <p:sp>
            <p:nvSpPr>
              <p:cNvPr id="10250" name="AutoShape 12">
                <a:extLst>
                  <a:ext uri="{FF2B5EF4-FFF2-40B4-BE49-F238E27FC236}">
                    <a16:creationId xmlns:a16="http://schemas.microsoft.com/office/drawing/2014/main" id="{34974B9C-4E1B-A5C1-45A0-ACE5A3A13C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3713"/>
                <a:ext cx="928" cy="261"/>
              </a:xfrm>
              <a:prstGeom prst="roundRect">
                <a:avLst>
                  <a:gd name="adj" fmla="val 16667"/>
                </a:avLst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Ölçülebilirlik</a:t>
                </a:r>
              </a:p>
            </p:txBody>
          </p:sp>
          <p:sp>
            <p:nvSpPr>
              <p:cNvPr id="10251" name="Text Box 13">
                <a:extLst>
                  <a:ext uri="{FF2B5EF4-FFF2-40B4-BE49-F238E27FC236}">
                    <a16:creationId xmlns:a16="http://schemas.microsoft.com/office/drawing/2014/main" id="{19BE66EF-EE15-9E42-DA32-51BCA49CE8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10" y="3364"/>
                <a:ext cx="2404" cy="34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Müşterinin Sesi</a:t>
                </a:r>
              </a:p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(Müşteri beklentileri/ihtiyaçları)</a:t>
                </a:r>
              </a:p>
            </p:txBody>
          </p:sp>
          <p:sp>
            <p:nvSpPr>
              <p:cNvPr id="10252" name="Freeform 14">
                <a:extLst>
                  <a:ext uri="{FF2B5EF4-FFF2-40B4-BE49-F238E27FC236}">
                    <a16:creationId xmlns:a16="http://schemas.microsoft.com/office/drawing/2014/main" id="{B2919023-C3A1-2D70-F139-3DFD0BBA0C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04" y="1185"/>
                <a:ext cx="267" cy="262"/>
              </a:xfrm>
              <a:custGeom>
                <a:avLst/>
                <a:gdLst>
                  <a:gd name="T0" fmla="*/ 129 w 546"/>
                  <a:gd name="T1" fmla="*/ 127 h 540"/>
                  <a:gd name="T2" fmla="*/ 131 w 546"/>
                  <a:gd name="T3" fmla="*/ 2 h 540"/>
                  <a:gd name="T4" fmla="*/ 0 w 546"/>
                  <a:gd name="T5" fmla="*/ 0 h 540"/>
                  <a:gd name="T6" fmla="*/ 0 60000 65536"/>
                  <a:gd name="T7" fmla="*/ 0 60000 65536"/>
                  <a:gd name="T8" fmla="*/ 0 60000 65536"/>
                  <a:gd name="T9" fmla="*/ 0 w 546"/>
                  <a:gd name="T10" fmla="*/ 0 h 540"/>
                  <a:gd name="T11" fmla="*/ 546 w 546"/>
                  <a:gd name="T12" fmla="*/ 540 h 54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46" h="540">
                    <a:moveTo>
                      <a:pt x="540" y="540"/>
                    </a:moveTo>
                    <a:lnTo>
                      <a:pt x="546" y="8"/>
                    </a:lnTo>
                    <a:lnTo>
                      <a:pt x="0" y="0"/>
                    </a:lnTo>
                  </a:path>
                </a:pathLst>
              </a:custGeom>
              <a:noFill/>
              <a:ln w="15875">
                <a:solidFill>
                  <a:srgbClr val="000066"/>
                </a:solidFill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53" name="Freeform 15">
                <a:extLst>
                  <a:ext uri="{FF2B5EF4-FFF2-40B4-BE49-F238E27FC236}">
                    <a16:creationId xmlns:a16="http://schemas.microsoft.com/office/drawing/2014/main" id="{F5DEC423-8496-A2F7-04EC-6F256C40BC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20" y="1185"/>
                <a:ext cx="576" cy="610"/>
              </a:xfrm>
              <a:custGeom>
                <a:avLst/>
                <a:gdLst>
                  <a:gd name="T0" fmla="*/ 281 w 1179"/>
                  <a:gd name="T1" fmla="*/ 0 h 1260"/>
                  <a:gd name="T2" fmla="*/ 0 w 1179"/>
                  <a:gd name="T3" fmla="*/ 2 h 1260"/>
                  <a:gd name="T4" fmla="*/ 0 w 1179"/>
                  <a:gd name="T5" fmla="*/ 294 h 1260"/>
                  <a:gd name="T6" fmla="*/ 66 w 1179"/>
                  <a:gd name="T7" fmla="*/ 295 h 126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179"/>
                  <a:gd name="T13" fmla="*/ 0 h 1260"/>
                  <a:gd name="T14" fmla="*/ 1179 w 1179"/>
                  <a:gd name="T15" fmla="*/ 1260 h 126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179" h="1260">
                    <a:moveTo>
                      <a:pt x="1179" y="0"/>
                    </a:moveTo>
                    <a:lnTo>
                      <a:pt x="0" y="8"/>
                    </a:lnTo>
                    <a:lnTo>
                      <a:pt x="0" y="1253"/>
                    </a:lnTo>
                    <a:lnTo>
                      <a:pt x="279" y="1260"/>
                    </a:lnTo>
                  </a:path>
                </a:pathLst>
              </a:custGeom>
              <a:noFill/>
              <a:ln w="1587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54" name="Freeform 16">
                <a:extLst>
                  <a:ext uri="{FF2B5EF4-FFF2-40B4-BE49-F238E27FC236}">
                    <a16:creationId xmlns:a16="http://schemas.microsoft.com/office/drawing/2014/main" id="{E3B27871-B384-42E3-FC43-80E8130F6F3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2" y="3012"/>
                <a:ext cx="616" cy="526"/>
              </a:xfrm>
              <a:custGeom>
                <a:avLst/>
                <a:gdLst>
                  <a:gd name="T0" fmla="*/ 301 w 1260"/>
                  <a:gd name="T1" fmla="*/ 255 h 1087"/>
                  <a:gd name="T2" fmla="*/ 0 w 1260"/>
                  <a:gd name="T3" fmla="*/ 253 h 1087"/>
                  <a:gd name="T4" fmla="*/ 0 w 1260"/>
                  <a:gd name="T5" fmla="*/ 0 h 1087"/>
                  <a:gd name="T6" fmla="*/ 134 w 1260"/>
                  <a:gd name="T7" fmla="*/ 0 h 108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260"/>
                  <a:gd name="T13" fmla="*/ 0 h 1087"/>
                  <a:gd name="T14" fmla="*/ 1260 w 1260"/>
                  <a:gd name="T15" fmla="*/ 1087 h 108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260" h="1087">
                    <a:moveTo>
                      <a:pt x="1260" y="1087"/>
                    </a:moveTo>
                    <a:lnTo>
                      <a:pt x="0" y="1080"/>
                    </a:lnTo>
                    <a:lnTo>
                      <a:pt x="0" y="0"/>
                    </a:lnTo>
                    <a:lnTo>
                      <a:pt x="561" y="0"/>
                    </a:lnTo>
                  </a:path>
                </a:pathLst>
              </a:custGeom>
              <a:noFill/>
              <a:ln w="15875" cap="flat" cmpd="sng">
                <a:solidFill>
                  <a:srgbClr val="000066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55" name="Text Box 17">
                <a:extLst>
                  <a:ext uri="{FF2B5EF4-FFF2-40B4-BE49-F238E27FC236}">
                    <a16:creationId xmlns:a16="http://schemas.microsoft.com/office/drawing/2014/main" id="{A208C3A2-E76B-4C68-307C-51C96903DE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5" y="2024"/>
                <a:ext cx="931" cy="610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Tedarikçiler</a:t>
                </a:r>
              </a:p>
            </p:txBody>
          </p:sp>
          <p:sp>
            <p:nvSpPr>
              <p:cNvPr id="10256" name="Text Box 18">
                <a:extLst>
                  <a:ext uri="{FF2B5EF4-FFF2-40B4-BE49-F238E27FC236}">
                    <a16:creationId xmlns:a16="http://schemas.microsoft.com/office/drawing/2014/main" id="{C1BB8B69-B522-4FF3-49CD-A740BF258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96" y="2057"/>
                <a:ext cx="797" cy="610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/>
                <a:r>
                  <a:rPr lang="tr-TR" altLang="tr-TR" sz="2000" b="1">
                    <a:solidFill>
                      <a:srgbClr val="000066"/>
                    </a:solidFill>
                  </a:rPr>
                  <a:t>Müşteriler</a:t>
                </a:r>
              </a:p>
            </p:txBody>
          </p:sp>
          <p:sp>
            <p:nvSpPr>
              <p:cNvPr id="10257" name="Text Box 19">
                <a:extLst>
                  <a:ext uri="{FF2B5EF4-FFF2-40B4-BE49-F238E27FC236}">
                    <a16:creationId xmlns:a16="http://schemas.microsoft.com/office/drawing/2014/main" id="{49679228-C3E5-EFB3-C6E1-B526970A42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41"/>
                <a:ext cx="528" cy="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tr-TR" altLang="tr-TR" sz="1400" b="1">
                    <a:solidFill>
                      <a:srgbClr val="000066"/>
                    </a:solidFill>
                  </a:rPr>
                  <a:t>Girdiler</a:t>
                </a:r>
              </a:p>
            </p:txBody>
          </p:sp>
          <p:sp>
            <p:nvSpPr>
              <p:cNvPr id="10258" name="Text Box 20">
                <a:extLst>
                  <a:ext uri="{FF2B5EF4-FFF2-40B4-BE49-F238E27FC236}">
                    <a16:creationId xmlns:a16="http://schemas.microsoft.com/office/drawing/2014/main" id="{946D477F-00FD-26BD-5C8F-247ED4CBBBC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56" y="2144"/>
                <a:ext cx="528" cy="17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tr-TR" altLang="tr-TR" sz="1400" b="1">
                    <a:solidFill>
                      <a:srgbClr val="000066"/>
                    </a:solidFill>
                  </a:rPr>
                  <a:t>Çıktılar</a:t>
                </a:r>
              </a:p>
            </p:txBody>
          </p:sp>
          <p:cxnSp>
            <p:nvCxnSpPr>
              <p:cNvPr id="10259" name="AutoShape 21">
                <a:extLst>
                  <a:ext uri="{FF2B5EF4-FFF2-40B4-BE49-F238E27FC236}">
                    <a16:creationId xmlns:a16="http://schemas.microsoft.com/office/drawing/2014/main" id="{9FB5C236-555E-2FF1-F45B-6D3A08B2DE4C}"/>
                  </a:ext>
                </a:extLst>
              </p:cNvPr>
              <p:cNvCxnSpPr>
                <a:cxnSpLocks noChangeShapeType="1"/>
                <a:stCxn id="10251" idx="3"/>
                <a:endCxn id="10256" idx="2"/>
              </p:cNvCxnSpPr>
              <p:nvPr/>
            </p:nvCxnSpPr>
            <p:spPr bwMode="auto">
              <a:xfrm flipV="1">
                <a:off x="4014" y="2667"/>
                <a:ext cx="781" cy="872"/>
              </a:xfrm>
              <a:prstGeom prst="bentConnector2">
                <a:avLst/>
              </a:prstGeom>
              <a:noFill/>
              <a:ln w="1587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60" name="Line 22">
                <a:extLst>
                  <a:ext uri="{FF2B5EF4-FFF2-40B4-BE49-F238E27FC236}">
                    <a16:creationId xmlns:a16="http://schemas.microsoft.com/office/drawing/2014/main" id="{E1ED0F30-098A-7B86-6EBB-1A6AF3116C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6" y="1360"/>
                <a:ext cx="264" cy="174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61" name="Line 23">
                <a:extLst>
                  <a:ext uri="{FF2B5EF4-FFF2-40B4-BE49-F238E27FC236}">
                    <a16:creationId xmlns:a16="http://schemas.microsoft.com/office/drawing/2014/main" id="{8E1F77F3-5AB2-2FDD-6167-72202112A7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969" y="3702"/>
                <a:ext cx="251" cy="98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62" name="Line 24">
                <a:extLst>
                  <a:ext uri="{FF2B5EF4-FFF2-40B4-BE49-F238E27FC236}">
                    <a16:creationId xmlns:a16="http://schemas.microsoft.com/office/drawing/2014/main" id="{4C67E415-F88C-ED7E-B1D2-512CC87FE62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16" y="2318"/>
                <a:ext cx="440" cy="1"/>
              </a:xfrm>
              <a:prstGeom prst="line">
                <a:avLst/>
              </a:prstGeom>
              <a:noFill/>
              <a:ln w="158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63" name="Line 25">
                <a:extLst>
                  <a:ext uri="{FF2B5EF4-FFF2-40B4-BE49-F238E27FC236}">
                    <a16:creationId xmlns:a16="http://schemas.microsoft.com/office/drawing/2014/main" id="{96A2904E-0B61-79B7-A9DE-BBCA891D52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56" y="2318"/>
                <a:ext cx="440" cy="1"/>
              </a:xfrm>
              <a:prstGeom prst="line">
                <a:avLst/>
              </a:prstGeom>
              <a:noFill/>
              <a:ln w="15875">
                <a:solidFill>
                  <a:srgbClr val="000066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  <p:sp>
            <p:nvSpPr>
              <p:cNvPr id="10264" name="Rectangle 26">
                <a:extLst>
                  <a:ext uri="{FF2B5EF4-FFF2-40B4-BE49-F238E27FC236}">
                    <a16:creationId xmlns:a16="http://schemas.microsoft.com/office/drawing/2014/main" id="{06DFF9AB-5A57-F2F6-7B12-3B764F142A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1534"/>
                <a:ext cx="264" cy="261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65" name="Rectangle 27">
                <a:extLst>
                  <a:ext uri="{FF2B5EF4-FFF2-40B4-BE49-F238E27FC236}">
                    <a16:creationId xmlns:a16="http://schemas.microsoft.com/office/drawing/2014/main" id="{4F02BA09-9107-D309-124D-69A81E78AD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057"/>
                <a:ext cx="264" cy="261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66" name="Rectangle 28">
                <a:extLst>
                  <a:ext uri="{FF2B5EF4-FFF2-40B4-BE49-F238E27FC236}">
                    <a16:creationId xmlns:a16="http://schemas.microsoft.com/office/drawing/2014/main" id="{BC5965AB-325E-4EBC-84C3-4D3C3C7C31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493"/>
                <a:ext cx="264" cy="261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67" name="Rectangle 29">
                <a:extLst>
                  <a:ext uri="{FF2B5EF4-FFF2-40B4-BE49-F238E27FC236}">
                    <a16:creationId xmlns:a16="http://schemas.microsoft.com/office/drawing/2014/main" id="{FFA4F59D-441B-7B36-59E8-97AB91AA4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928"/>
                <a:ext cx="264" cy="262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68" name="Rectangle 30">
                <a:extLst>
                  <a:ext uri="{FF2B5EF4-FFF2-40B4-BE49-F238E27FC236}">
                    <a16:creationId xmlns:a16="http://schemas.microsoft.com/office/drawing/2014/main" id="{80F238BD-2651-9CDD-2DEC-77A83D348E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84" y="1534"/>
                <a:ext cx="264" cy="261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69" name="Rectangle 31">
                <a:extLst>
                  <a:ext uri="{FF2B5EF4-FFF2-40B4-BE49-F238E27FC236}">
                    <a16:creationId xmlns:a16="http://schemas.microsoft.com/office/drawing/2014/main" id="{DF0286FC-A186-0BD1-540C-93516E081E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8" y="2057"/>
                <a:ext cx="264" cy="261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70" name="Rectangle 32">
                <a:extLst>
                  <a:ext uri="{FF2B5EF4-FFF2-40B4-BE49-F238E27FC236}">
                    <a16:creationId xmlns:a16="http://schemas.microsoft.com/office/drawing/2014/main" id="{648DE0EA-B6D8-32ED-9944-F868C2163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2" y="2493"/>
                <a:ext cx="264" cy="261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71" name="Rectangle 33">
                <a:extLst>
                  <a:ext uri="{FF2B5EF4-FFF2-40B4-BE49-F238E27FC236}">
                    <a16:creationId xmlns:a16="http://schemas.microsoft.com/office/drawing/2014/main" id="{B84D5CB4-BE6C-388B-6733-A7143A23B8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6" y="2928"/>
                <a:ext cx="264" cy="262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72" name="Rectangle 34">
                <a:extLst>
                  <a:ext uri="{FF2B5EF4-FFF2-40B4-BE49-F238E27FC236}">
                    <a16:creationId xmlns:a16="http://schemas.microsoft.com/office/drawing/2014/main" id="{3F295138-C1B3-1BEC-CDA2-672914AB8C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4" y="1534"/>
                <a:ext cx="264" cy="261"/>
              </a:xfrm>
              <a:prstGeom prst="rect">
                <a:avLst/>
              </a:prstGeom>
              <a:solidFill>
                <a:srgbClr val="4F79FF">
                  <a:alpha val="50195"/>
                </a:srgbClr>
              </a:solidFill>
              <a:ln w="9525" algn="ctr">
                <a:solidFill>
                  <a:srgbClr val="000066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sp>
            <p:nvSpPr>
              <p:cNvPr id="10273" name="Oval 35">
                <a:extLst>
                  <a:ext uri="{FF2B5EF4-FFF2-40B4-BE49-F238E27FC236}">
                    <a16:creationId xmlns:a16="http://schemas.microsoft.com/office/drawing/2014/main" id="{AA528EBC-A78D-5FF0-4B0E-658FAAF4DB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6" y="1795"/>
                <a:ext cx="1320" cy="1133"/>
              </a:xfrm>
              <a:prstGeom prst="ellipse">
                <a:avLst/>
              </a:prstGeom>
              <a:noFill/>
              <a:ln w="15875">
                <a:solidFill>
                  <a:srgbClr val="0000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endParaRPr lang="tr-TR" altLang="tr-TR"/>
              </a:p>
            </p:txBody>
          </p:sp>
          <p:cxnSp>
            <p:nvCxnSpPr>
              <p:cNvPr id="10274" name="AutoShape 36">
                <a:extLst>
                  <a:ext uri="{FF2B5EF4-FFF2-40B4-BE49-F238E27FC236}">
                    <a16:creationId xmlns:a16="http://schemas.microsoft.com/office/drawing/2014/main" id="{16D7E11F-DB3A-3FB6-B42C-F49FF383EBF1}"/>
                  </a:ext>
                </a:extLst>
              </p:cNvPr>
              <p:cNvCxnSpPr>
                <a:cxnSpLocks noChangeShapeType="1"/>
                <a:stCxn id="10268" idx="3"/>
                <a:endCxn id="10269" idx="0"/>
              </p:cNvCxnSpPr>
              <p:nvPr/>
            </p:nvCxnSpPr>
            <p:spPr bwMode="auto">
              <a:xfrm>
                <a:off x="2548" y="1665"/>
                <a:ext cx="132" cy="392"/>
              </a:xfrm>
              <a:prstGeom prst="bentConnector2">
                <a:avLst/>
              </a:prstGeom>
              <a:noFill/>
              <a:ln w="1587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5" name="AutoShape 37">
                <a:extLst>
                  <a:ext uri="{FF2B5EF4-FFF2-40B4-BE49-F238E27FC236}">
                    <a16:creationId xmlns:a16="http://schemas.microsoft.com/office/drawing/2014/main" id="{1581F0E0-3DDD-3854-DE65-B3D5AABBA96F}"/>
                  </a:ext>
                </a:extLst>
              </p:cNvPr>
              <p:cNvCxnSpPr>
                <a:cxnSpLocks noChangeShapeType="1"/>
                <a:stCxn id="10269" idx="3"/>
                <a:endCxn id="10270" idx="0"/>
              </p:cNvCxnSpPr>
              <p:nvPr/>
            </p:nvCxnSpPr>
            <p:spPr bwMode="auto">
              <a:xfrm>
                <a:off x="2812" y="2188"/>
                <a:ext cx="132" cy="305"/>
              </a:xfrm>
              <a:prstGeom prst="bentConnector2">
                <a:avLst/>
              </a:prstGeom>
              <a:noFill/>
              <a:ln w="1587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6" name="AutoShape 38">
                <a:extLst>
                  <a:ext uri="{FF2B5EF4-FFF2-40B4-BE49-F238E27FC236}">
                    <a16:creationId xmlns:a16="http://schemas.microsoft.com/office/drawing/2014/main" id="{25A4BB88-5CDA-1EAE-1B44-4DEF2D650187}"/>
                  </a:ext>
                </a:extLst>
              </p:cNvPr>
              <p:cNvCxnSpPr>
                <a:cxnSpLocks noChangeShapeType="1"/>
                <a:stCxn id="10270" idx="3"/>
                <a:endCxn id="10271" idx="0"/>
              </p:cNvCxnSpPr>
              <p:nvPr/>
            </p:nvCxnSpPr>
            <p:spPr bwMode="auto">
              <a:xfrm>
                <a:off x="3076" y="2624"/>
                <a:ext cx="132" cy="304"/>
              </a:xfrm>
              <a:prstGeom prst="bentConnector2">
                <a:avLst/>
              </a:prstGeom>
              <a:noFill/>
              <a:ln w="1587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10277" name="AutoShape 39">
                <a:extLst>
                  <a:ext uri="{FF2B5EF4-FFF2-40B4-BE49-F238E27FC236}">
                    <a16:creationId xmlns:a16="http://schemas.microsoft.com/office/drawing/2014/main" id="{D592B2EE-EFA5-7C64-1B84-39D26DB9EB50}"/>
                  </a:ext>
                </a:extLst>
              </p:cNvPr>
              <p:cNvCxnSpPr>
                <a:cxnSpLocks noChangeShapeType="1"/>
                <a:stCxn id="10271" idx="3"/>
                <a:endCxn id="10272" idx="2"/>
              </p:cNvCxnSpPr>
              <p:nvPr/>
            </p:nvCxnSpPr>
            <p:spPr bwMode="auto">
              <a:xfrm flipV="1">
                <a:off x="3340" y="1795"/>
                <a:ext cx="396" cy="1264"/>
              </a:xfrm>
              <a:prstGeom prst="bentConnector2">
                <a:avLst/>
              </a:prstGeom>
              <a:noFill/>
              <a:ln w="15875">
                <a:solidFill>
                  <a:srgbClr val="000066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10278" name="Text Box 40">
                <a:extLst>
                  <a:ext uri="{FF2B5EF4-FFF2-40B4-BE49-F238E27FC236}">
                    <a16:creationId xmlns:a16="http://schemas.microsoft.com/office/drawing/2014/main" id="{FC97F2F1-A71C-CDE4-9711-F2EFE4AC6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6" y="1570"/>
                <a:ext cx="880" cy="2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r>
                  <a:rPr lang="tr-TR" altLang="tr-TR" sz="2000" b="1">
                    <a:solidFill>
                      <a:srgbClr val="000066"/>
                    </a:solidFill>
                  </a:rPr>
                  <a:t>Faaliyetler</a:t>
                </a:r>
              </a:p>
            </p:txBody>
          </p:sp>
          <p:sp>
            <p:nvSpPr>
              <p:cNvPr id="10279" name="Line 41">
                <a:extLst>
                  <a:ext uri="{FF2B5EF4-FFF2-40B4-BE49-F238E27FC236}">
                    <a16:creationId xmlns:a16="http://schemas.microsoft.com/office/drawing/2014/main" id="{9B114CA8-38C6-9719-7E4D-7B3D7ED223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8" y="1447"/>
                <a:ext cx="1408" cy="871"/>
              </a:xfrm>
              <a:prstGeom prst="line">
                <a:avLst/>
              </a:prstGeom>
              <a:noFill/>
              <a:ln w="38100">
                <a:solidFill>
                  <a:srgbClr val="000066"/>
                </a:solidFill>
                <a:round/>
                <a:headEnd/>
                <a:tailEnd type="triangl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tr-TR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EB7AC0DB-450D-6BE3-EA8C-52069EB911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Süreçlerin Temel Özellikleri 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DD0704B7-0ACA-23D8-7C51-8B5E0AE2FB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tr-TR" altLang="tr-TR" b="1">
                <a:solidFill>
                  <a:srgbClr val="000066"/>
                </a:solidFill>
              </a:rPr>
              <a:t>Tanımlanabilirlik</a:t>
            </a:r>
          </a:p>
          <a:p>
            <a:r>
              <a:rPr lang="tr-TR" altLang="tr-TR" b="1">
                <a:solidFill>
                  <a:srgbClr val="000066"/>
                </a:solidFill>
              </a:rPr>
              <a:t>Yinelenebilirlik </a:t>
            </a:r>
          </a:p>
          <a:p>
            <a:r>
              <a:rPr lang="tr-TR" altLang="tr-TR" b="1">
                <a:solidFill>
                  <a:srgbClr val="000066"/>
                </a:solidFill>
              </a:rPr>
              <a:t>Tutarlılık </a:t>
            </a:r>
          </a:p>
          <a:p>
            <a:r>
              <a:rPr lang="tr-TR" altLang="tr-TR" b="1">
                <a:solidFill>
                  <a:srgbClr val="000066"/>
                </a:solidFill>
              </a:rPr>
              <a:t>Ölçülebilirlik </a:t>
            </a:r>
          </a:p>
          <a:p>
            <a:r>
              <a:rPr lang="tr-TR" altLang="tr-TR" b="1">
                <a:solidFill>
                  <a:srgbClr val="000066"/>
                </a:solidFill>
              </a:rPr>
              <a:t>Kontrol Edilebilirlik </a:t>
            </a:r>
          </a:p>
          <a:p>
            <a:r>
              <a:rPr lang="tr-TR" altLang="tr-TR" b="1">
                <a:solidFill>
                  <a:srgbClr val="000066"/>
                </a:solidFill>
              </a:rPr>
              <a:t>Katma Değer Yaratma</a:t>
            </a:r>
            <a:r>
              <a:rPr lang="tr-TR" altLang="tr-TR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9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" dur="1000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1000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9" dur="1000"/>
                                        <p:tgtEl>
                                          <p:spTgt spid="96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1000"/>
                                        <p:tgtEl>
                                          <p:spTgt spid="96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1000"/>
                                        <p:tgtEl>
                                          <p:spTgt spid="96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1000"/>
                                        <p:tgtEl>
                                          <p:spTgt spid="96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/>
      <p:bldP spid="96259" grpId="0" build="p"/>
    </p:bldLst>
  </p:timing>
</p:sld>
</file>

<file path=ppt/theme/theme1.xml><?xml version="1.0" encoding="utf-8"?>
<a:theme xmlns:a="http://schemas.openxmlformats.org/drawingml/2006/main" name="chains">
  <a:themeElements>
    <a:clrScheme name="chain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hains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r-TR" altLang="tr-T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hain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in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hain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in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in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in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hain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is Teması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chains</Template>
  <TotalTime>659</TotalTime>
  <Words>1585</Words>
  <Application>Microsoft Office PowerPoint</Application>
  <PresentationFormat>Ekran Gösterisi (4:3)</PresentationFormat>
  <Paragraphs>391</Paragraphs>
  <Slides>49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49</vt:i4>
      </vt:variant>
    </vt:vector>
  </HeadingPairs>
  <TitlesOfParts>
    <vt:vector size="56" baseType="lpstr">
      <vt:lpstr>Times New Roman</vt:lpstr>
      <vt:lpstr>Arial</vt:lpstr>
      <vt:lpstr>Tahoma</vt:lpstr>
      <vt:lpstr>Wingdings</vt:lpstr>
      <vt:lpstr>MS Sans Serif</vt:lpstr>
      <vt:lpstr>Comic Sans MS</vt:lpstr>
      <vt:lpstr>chains</vt:lpstr>
      <vt:lpstr>PowerPoint Sunusu</vt:lpstr>
      <vt:lpstr>Neden Süreç Yönetimi?</vt:lpstr>
      <vt:lpstr>Neden Süreç Yönetimi?</vt:lpstr>
      <vt:lpstr>Süreç Nedir?</vt:lpstr>
      <vt:lpstr>Süreç Nedir?</vt:lpstr>
      <vt:lpstr>Süreç Nedir?</vt:lpstr>
      <vt:lpstr>Fonksiyon-Süreç İlişkisi </vt:lpstr>
      <vt:lpstr>Genel Süreç Şeması </vt:lpstr>
      <vt:lpstr>Süreçlerin Temel Özellikleri </vt:lpstr>
      <vt:lpstr>Tanımlanabilirlik</vt:lpstr>
      <vt:lpstr>Yinelenebilirlik</vt:lpstr>
      <vt:lpstr>Tutarlılık</vt:lpstr>
      <vt:lpstr>Ölçülebilirlik</vt:lpstr>
      <vt:lpstr>Kontrol Edilebilirlik</vt:lpstr>
      <vt:lpstr>Katma Değer Yaratma</vt:lpstr>
      <vt:lpstr>Sürecin Oluşturulması</vt:lpstr>
      <vt:lpstr>Sürecin Oluşturulması</vt:lpstr>
      <vt:lpstr>Süreç Sınıflandırılması</vt:lpstr>
      <vt:lpstr>Süreçlerin Sınıflandırılması</vt:lpstr>
      <vt:lpstr>Süreçlerin Sınıflandırılması</vt:lpstr>
      <vt:lpstr>Süreçlerin Sınıflandırılması</vt:lpstr>
      <vt:lpstr>Süreç Yönetimi Nedir?</vt:lpstr>
      <vt:lpstr>Süreç Yönetimi-Süreçlerle Yönetim</vt:lpstr>
      <vt:lpstr>Süreç Yönetimi - PUKÖ Çevrimi</vt:lpstr>
      <vt:lpstr>Süreç Yönetimine Genel Bakış</vt:lpstr>
      <vt:lpstr>Süreç Hiyerarşisi</vt:lpstr>
      <vt:lpstr>Süreç Hiyerarşisi</vt:lpstr>
      <vt:lpstr>Süreç Hiyerarşisi</vt:lpstr>
      <vt:lpstr>Süreç Hiyerarşisi</vt:lpstr>
      <vt:lpstr>Süreç Kontrolü</vt:lpstr>
      <vt:lpstr>Akış Şeması</vt:lpstr>
      <vt:lpstr>Örnek Süreç Akış Şeması</vt:lpstr>
      <vt:lpstr>Süreç Şeması</vt:lpstr>
      <vt:lpstr>Zaman-İşlev Haritası</vt:lpstr>
      <vt:lpstr>Kontrol Kartları</vt:lpstr>
      <vt:lpstr>Süreç Haritası</vt:lpstr>
      <vt:lpstr>Süreç Listesi</vt:lpstr>
      <vt:lpstr>Süreç Etkileşim Matrisi</vt:lpstr>
      <vt:lpstr>Süreç Etkinlik Kriterleri Listesi</vt:lpstr>
      <vt:lpstr>Süreç Yönetiminin Yedi Aşaması</vt:lpstr>
      <vt:lpstr>Süreç İyileştirme Adımları</vt:lpstr>
      <vt:lpstr>Süreç İyileştirme Adımları</vt:lpstr>
      <vt:lpstr>Süreç İyileştirme</vt:lpstr>
      <vt:lpstr>Süreç İyileştirmenin Sonuçları</vt:lpstr>
      <vt:lpstr>Süreçlere Dayalı Yönetim/Geleneksel Yönetim</vt:lpstr>
      <vt:lpstr>TKY-Süreç Yönetimi</vt:lpstr>
      <vt:lpstr>TKY-Süreç Yönetimi</vt:lpstr>
      <vt:lpstr>TKY-Süreç Yönetimi</vt:lpstr>
      <vt:lpstr>TKY-Süreç Yönetimi</vt:lpstr>
    </vt:vector>
  </TitlesOfParts>
  <Company>SBE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Süreç Yönetimi</dc:title>
  <dc:creator>Mert Topoyan</dc:creator>
  <cp:lastModifiedBy>Ozan Şentürk</cp:lastModifiedBy>
  <cp:revision>236</cp:revision>
  <dcterms:created xsi:type="dcterms:W3CDTF">2003-11-03T19:23:34Z</dcterms:created>
  <dcterms:modified xsi:type="dcterms:W3CDTF">2024-09-27T10:46:36Z</dcterms:modified>
</cp:coreProperties>
</file>