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32" r:id="rId2"/>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Lst>
  <p:sldSz cx="9144000" cy="6858000" type="screen4x3"/>
  <p:notesSz cx="6858000" cy="9144000"/>
  <p:defaultTextStyle>
    <a:defPPr>
      <a:defRPr lang="tr-TR"/>
    </a:defPPr>
    <a:lvl1pPr algn="l" rtl="0" fontAlgn="base">
      <a:spcBef>
        <a:spcPct val="0"/>
      </a:spcBef>
      <a:spcAft>
        <a:spcPct val="0"/>
      </a:spcAft>
      <a:defRPr sz="26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6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6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6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6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6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6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6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6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82" autoAdjust="0"/>
    <p:restoredTop sz="94737" autoAdjust="0"/>
  </p:normalViewPr>
  <p:slideViewPr>
    <p:cSldViewPr>
      <p:cViewPr varScale="1">
        <p:scale>
          <a:sx n="111" d="100"/>
          <a:sy n="111" d="100"/>
        </p:scale>
        <p:origin x="22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91A57D0-E0EA-1280-34A8-4650950B75A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tr-TR"/>
          </a:p>
        </p:txBody>
      </p:sp>
      <p:sp>
        <p:nvSpPr>
          <p:cNvPr id="90115" name="Rectangle 3">
            <a:extLst>
              <a:ext uri="{FF2B5EF4-FFF2-40B4-BE49-F238E27FC236}">
                <a16:creationId xmlns:a16="http://schemas.microsoft.com/office/drawing/2014/main" id="{FE8A9EBF-8252-EE21-B1CC-00472A16A0AE}"/>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tr-TR"/>
          </a:p>
        </p:txBody>
      </p:sp>
      <p:sp>
        <p:nvSpPr>
          <p:cNvPr id="39940" name="Rectangle 4">
            <a:extLst>
              <a:ext uri="{FF2B5EF4-FFF2-40B4-BE49-F238E27FC236}">
                <a16:creationId xmlns:a16="http://schemas.microsoft.com/office/drawing/2014/main" id="{44D8FE50-6C33-AC1B-342C-FA9CE0EECB2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7" name="Rectangle 5">
            <a:extLst>
              <a:ext uri="{FF2B5EF4-FFF2-40B4-BE49-F238E27FC236}">
                <a16:creationId xmlns:a16="http://schemas.microsoft.com/office/drawing/2014/main" id="{567CB622-3FA4-0B4A-A663-E730576FDF0E}"/>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tr-TR" noProof="0"/>
              <a:t>Asıl metin stillerini düzenlemek için tıklatın</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90118" name="Rectangle 6">
            <a:extLst>
              <a:ext uri="{FF2B5EF4-FFF2-40B4-BE49-F238E27FC236}">
                <a16:creationId xmlns:a16="http://schemas.microsoft.com/office/drawing/2014/main" id="{7379AC46-5FFF-DCA3-F347-A578B5043442}"/>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tr-TR"/>
          </a:p>
        </p:txBody>
      </p:sp>
      <p:sp>
        <p:nvSpPr>
          <p:cNvPr id="90119" name="Rectangle 7">
            <a:extLst>
              <a:ext uri="{FF2B5EF4-FFF2-40B4-BE49-F238E27FC236}">
                <a16:creationId xmlns:a16="http://schemas.microsoft.com/office/drawing/2014/main" id="{35534E49-CD4F-06E3-E06F-EA4780AB7156}"/>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A434815E-2584-4246-8A0F-9E96068C458F}" type="slidenum">
              <a:rPr lang="tr-TR" altLang="tr-TR"/>
              <a:pPr/>
              <a:t>‹#›</a:t>
            </a:fld>
            <a:endParaRPr lang="tr-TR"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Rectangle 4">
            <a:extLst>
              <a:ext uri="{FF2B5EF4-FFF2-40B4-BE49-F238E27FC236}">
                <a16:creationId xmlns:a16="http://schemas.microsoft.com/office/drawing/2014/main" id="{36539D2A-37A7-5DF9-FA90-9405C02D7520}"/>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66987FD1-4F5D-4BDD-502C-0B47B721D35F}"/>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72CADB11-A3D2-8CAE-82B3-42BA39A517C1}"/>
              </a:ext>
            </a:extLst>
          </p:cNvPr>
          <p:cNvSpPr>
            <a:spLocks noGrp="1" noChangeArrowheads="1"/>
          </p:cNvSpPr>
          <p:nvPr>
            <p:ph type="sldNum" sz="quarter" idx="12"/>
          </p:nvPr>
        </p:nvSpPr>
        <p:spPr>
          <a:ln/>
        </p:spPr>
        <p:txBody>
          <a:bodyPr/>
          <a:lstStyle>
            <a:lvl1pPr>
              <a:defRPr/>
            </a:lvl1pPr>
          </a:lstStyle>
          <a:p>
            <a:fld id="{E59EE785-9CDB-4E6F-8D9B-4290956393E8}" type="slidenum">
              <a:rPr lang="tr-TR" altLang="tr-TR"/>
              <a:pPr/>
              <a:t>‹#›</a:t>
            </a:fld>
            <a:endParaRPr lang="tr-TR" altLang="tr-TR"/>
          </a:p>
        </p:txBody>
      </p:sp>
    </p:spTree>
    <p:extLst>
      <p:ext uri="{BB962C8B-B14F-4D97-AF65-F5344CB8AC3E}">
        <p14:creationId xmlns:p14="http://schemas.microsoft.com/office/powerpoint/2010/main" val="415370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a:extLst>
              <a:ext uri="{FF2B5EF4-FFF2-40B4-BE49-F238E27FC236}">
                <a16:creationId xmlns:a16="http://schemas.microsoft.com/office/drawing/2014/main" id="{CBC4D941-C2C0-63DC-7067-848F2637511D}"/>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19C3BB57-ED80-7802-237B-5912986C562E}"/>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BA63DFE9-9FF1-2BBB-3134-B1903C630EBD}"/>
              </a:ext>
            </a:extLst>
          </p:cNvPr>
          <p:cNvSpPr>
            <a:spLocks noGrp="1" noChangeArrowheads="1"/>
          </p:cNvSpPr>
          <p:nvPr>
            <p:ph type="sldNum" sz="quarter" idx="12"/>
          </p:nvPr>
        </p:nvSpPr>
        <p:spPr>
          <a:ln/>
        </p:spPr>
        <p:txBody>
          <a:bodyPr/>
          <a:lstStyle>
            <a:lvl1pPr>
              <a:defRPr/>
            </a:lvl1pPr>
          </a:lstStyle>
          <a:p>
            <a:fld id="{17383023-0F26-4482-B536-7D6E4276B1AB}" type="slidenum">
              <a:rPr lang="tr-TR" altLang="tr-TR"/>
              <a:pPr/>
              <a:t>‹#›</a:t>
            </a:fld>
            <a:endParaRPr lang="tr-TR" altLang="tr-TR"/>
          </a:p>
        </p:txBody>
      </p:sp>
    </p:spTree>
    <p:extLst>
      <p:ext uri="{BB962C8B-B14F-4D97-AF65-F5344CB8AC3E}">
        <p14:creationId xmlns:p14="http://schemas.microsoft.com/office/powerpoint/2010/main" val="45822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a:extLst>
              <a:ext uri="{FF2B5EF4-FFF2-40B4-BE49-F238E27FC236}">
                <a16:creationId xmlns:a16="http://schemas.microsoft.com/office/drawing/2014/main" id="{1F26C6EE-468C-E120-76B5-502F492BADBD}"/>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8F756754-E890-8684-4A43-68EEC9EF6EFB}"/>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26595F0E-0C82-78FC-4CF2-C42FB00881C9}"/>
              </a:ext>
            </a:extLst>
          </p:cNvPr>
          <p:cNvSpPr>
            <a:spLocks noGrp="1" noChangeArrowheads="1"/>
          </p:cNvSpPr>
          <p:nvPr>
            <p:ph type="sldNum" sz="quarter" idx="12"/>
          </p:nvPr>
        </p:nvSpPr>
        <p:spPr>
          <a:ln/>
        </p:spPr>
        <p:txBody>
          <a:bodyPr/>
          <a:lstStyle>
            <a:lvl1pPr>
              <a:defRPr/>
            </a:lvl1pPr>
          </a:lstStyle>
          <a:p>
            <a:fld id="{5FC408FC-008E-4CF0-B2F8-138C8ECE6CBD}" type="slidenum">
              <a:rPr lang="tr-TR" altLang="tr-TR"/>
              <a:pPr/>
              <a:t>‹#›</a:t>
            </a:fld>
            <a:endParaRPr lang="tr-TR" altLang="tr-TR"/>
          </a:p>
        </p:txBody>
      </p:sp>
    </p:spTree>
    <p:extLst>
      <p:ext uri="{BB962C8B-B14F-4D97-AF65-F5344CB8AC3E}">
        <p14:creationId xmlns:p14="http://schemas.microsoft.com/office/powerpoint/2010/main" val="408415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a:extLst>
              <a:ext uri="{FF2B5EF4-FFF2-40B4-BE49-F238E27FC236}">
                <a16:creationId xmlns:a16="http://schemas.microsoft.com/office/drawing/2014/main" id="{58CA3482-91BB-62E4-BDC6-A1292A26B785}"/>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ED5010AF-5D8D-8684-6CBF-0F049459259C}"/>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646B4A8A-0608-5694-59BF-178D6AB9EC50}"/>
              </a:ext>
            </a:extLst>
          </p:cNvPr>
          <p:cNvSpPr>
            <a:spLocks noGrp="1" noChangeArrowheads="1"/>
          </p:cNvSpPr>
          <p:nvPr>
            <p:ph type="sldNum" sz="quarter" idx="12"/>
          </p:nvPr>
        </p:nvSpPr>
        <p:spPr>
          <a:ln/>
        </p:spPr>
        <p:txBody>
          <a:bodyPr/>
          <a:lstStyle>
            <a:lvl1pPr>
              <a:defRPr/>
            </a:lvl1pPr>
          </a:lstStyle>
          <a:p>
            <a:fld id="{C155416A-0B72-43FE-A63B-C7D091860B1D}" type="slidenum">
              <a:rPr lang="tr-TR" altLang="tr-TR"/>
              <a:pPr/>
              <a:t>‹#›</a:t>
            </a:fld>
            <a:endParaRPr lang="tr-TR" altLang="tr-TR"/>
          </a:p>
        </p:txBody>
      </p:sp>
    </p:spTree>
    <p:extLst>
      <p:ext uri="{BB962C8B-B14F-4D97-AF65-F5344CB8AC3E}">
        <p14:creationId xmlns:p14="http://schemas.microsoft.com/office/powerpoint/2010/main" val="239468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a:extLst>
              <a:ext uri="{FF2B5EF4-FFF2-40B4-BE49-F238E27FC236}">
                <a16:creationId xmlns:a16="http://schemas.microsoft.com/office/drawing/2014/main" id="{5091015E-7094-1734-5D40-8C244DBBC94B}"/>
              </a:ext>
            </a:extLst>
          </p:cNvPr>
          <p:cNvSpPr>
            <a:spLocks noGrp="1" noChangeArrowheads="1"/>
          </p:cNvSpPr>
          <p:nvPr>
            <p:ph type="dt" sz="half" idx="10"/>
          </p:nvPr>
        </p:nvSpPr>
        <p:spPr>
          <a:ln/>
        </p:spPr>
        <p:txBody>
          <a:bodyPr/>
          <a:lstStyle>
            <a:lvl1pPr>
              <a:defRPr/>
            </a:lvl1pPr>
          </a:lstStyle>
          <a:p>
            <a:pPr>
              <a:defRPr/>
            </a:pPr>
            <a:endParaRPr lang="tr-TR"/>
          </a:p>
        </p:txBody>
      </p:sp>
      <p:sp>
        <p:nvSpPr>
          <p:cNvPr id="5" name="Rectangle 5">
            <a:extLst>
              <a:ext uri="{FF2B5EF4-FFF2-40B4-BE49-F238E27FC236}">
                <a16:creationId xmlns:a16="http://schemas.microsoft.com/office/drawing/2014/main" id="{58CF024A-2421-98BC-F294-57DC598F0207}"/>
              </a:ext>
            </a:extLst>
          </p:cNvPr>
          <p:cNvSpPr>
            <a:spLocks noGrp="1" noChangeArrowheads="1"/>
          </p:cNvSpPr>
          <p:nvPr>
            <p:ph type="ftr" sz="quarter" idx="11"/>
          </p:nvPr>
        </p:nvSpPr>
        <p:spPr>
          <a:ln/>
        </p:spPr>
        <p:txBody>
          <a:bodyPr/>
          <a:lstStyle>
            <a:lvl1pPr>
              <a:defRPr/>
            </a:lvl1pPr>
          </a:lstStyle>
          <a:p>
            <a:pPr>
              <a:defRPr/>
            </a:pPr>
            <a:endParaRPr lang="tr-TR"/>
          </a:p>
        </p:txBody>
      </p:sp>
      <p:sp>
        <p:nvSpPr>
          <p:cNvPr id="6" name="Rectangle 6">
            <a:extLst>
              <a:ext uri="{FF2B5EF4-FFF2-40B4-BE49-F238E27FC236}">
                <a16:creationId xmlns:a16="http://schemas.microsoft.com/office/drawing/2014/main" id="{906849C5-77F7-410E-D422-9F491A71B496}"/>
              </a:ext>
            </a:extLst>
          </p:cNvPr>
          <p:cNvSpPr>
            <a:spLocks noGrp="1" noChangeArrowheads="1"/>
          </p:cNvSpPr>
          <p:nvPr>
            <p:ph type="sldNum" sz="quarter" idx="12"/>
          </p:nvPr>
        </p:nvSpPr>
        <p:spPr>
          <a:ln/>
        </p:spPr>
        <p:txBody>
          <a:bodyPr/>
          <a:lstStyle>
            <a:lvl1pPr>
              <a:defRPr/>
            </a:lvl1pPr>
          </a:lstStyle>
          <a:p>
            <a:fld id="{BA0F7AB3-DEB5-420D-B474-07373DED1D11}" type="slidenum">
              <a:rPr lang="tr-TR" altLang="tr-TR"/>
              <a:pPr/>
              <a:t>‹#›</a:t>
            </a:fld>
            <a:endParaRPr lang="tr-TR" altLang="tr-TR"/>
          </a:p>
        </p:txBody>
      </p:sp>
    </p:spTree>
    <p:extLst>
      <p:ext uri="{BB962C8B-B14F-4D97-AF65-F5344CB8AC3E}">
        <p14:creationId xmlns:p14="http://schemas.microsoft.com/office/powerpoint/2010/main" val="253729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a:extLst>
              <a:ext uri="{FF2B5EF4-FFF2-40B4-BE49-F238E27FC236}">
                <a16:creationId xmlns:a16="http://schemas.microsoft.com/office/drawing/2014/main" id="{789BEE8B-9092-E28B-9838-99E855AC790C}"/>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9FCB8F98-0623-EF54-4AF8-418D04F03692}"/>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C88F75DA-B835-CF0E-A128-D66EC1C7CF56}"/>
              </a:ext>
            </a:extLst>
          </p:cNvPr>
          <p:cNvSpPr>
            <a:spLocks noGrp="1" noChangeArrowheads="1"/>
          </p:cNvSpPr>
          <p:nvPr>
            <p:ph type="sldNum" sz="quarter" idx="12"/>
          </p:nvPr>
        </p:nvSpPr>
        <p:spPr>
          <a:ln/>
        </p:spPr>
        <p:txBody>
          <a:bodyPr/>
          <a:lstStyle>
            <a:lvl1pPr>
              <a:defRPr/>
            </a:lvl1pPr>
          </a:lstStyle>
          <a:p>
            <a:fld id="{43011825-1793-49F0-9637-3F04985E16B1}" type="slidenum">
              <a:rPr lang="tr-TR" altLang="tr-TR"/>
              <a:pPr/>
              <a:t>‹#›</a:t>
            </a:fld>
            <a:endParaRPr lang="tr-TR" altLang="tr-TR"/>
          </a:p>
        </p:txBody>
      </p:sp>
    </p:spTree>
    <p:extLst>
      <p:ext uri="{BB962C8B-B14F-4D97-AF65-F5344CB8AC3E}">
        <p14:creationId xmlns:p14="http://schemas.microsoft.com/office/powerpoint/2010/main" val="717159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a:extLst>
              <a:ext uri="{FF2B5EF4-FFF2-40B4-BE49-F238E27FC236}">
                <a16:creationId xmlns:a16="http://schemas.microsoft.com/office/drawing/2014/main" id="{31CA5AE9-32CE-43D1-99D6-1880AFA472A9}"/>
              </a:ext>
            </a:extLst>
          </p:cNvPr>
          <p:cNvSpPr>
            <a:spLocks noGrp="1" noChangeArrowheads="1"/>
          </p:cNvSpPr>
          <p:nvPr>
            <p:ph type="dt" sz="half" idx="10"/>
          </p:nvPr>
        </p:nvSpPr>
        <p:spPr>
          <a:ln/>
        </p:spPr>
        <p:txBody>
          <a:bodyPr/>
          <a:lstStyle>
            <a:lvl1pPr>
              <a:defRPr/>
            </a:lvl1pPr>
          </a:lstStyle>
          <a:p>
            <a:pPr>
              <a:defRPr/>
            </a:pPr>
            <a:endParaRPr lang="tr-TR"/>
          </a:p>
        </p:txBody>
      </p:sp>
      <p:sp>
        <p:nvSpPr>
          <p:cNvPr id="8" name="Rectangle 5">
            <a:extLst>
              <a:ext uri="{FF2B5EF4-FFF2-40B4-BE49-F238E27FC236}">
                <a16:creationId xmlns:a16="http://schemas.microsoft.com/office/drawing/2014/main" id="{DA9FEF1E-1407-90FF-5A03-A1D945B0DF78}"/>
              </a:ext>
            </a:extLst>
          </p:cNvPr>
          <p:cNvSpPr>
            <a:spLocks noGrp="1" noChangeArrowheads="1"/>
          </p:cNvSpPr>
          <p:nvPr>
            <p:ph type="ftr" sz="quarter" idx="11"/>
          </p:nvPr>
        </p:nvSpPr>
        <p:spPr>
          <a:ln/>
        </p:spPr>
        <p:txBody>
          <a:bodyPr/>
          <a:lstStyle>
            <a:lvl1pPr>
              <a:defRPr/>
            </a:lvl1pPr>
          </a:lstStyle>
          <a:p>
            <a:pPr>
              <a:defRPr/>
            </a:pPr>
            <a:endParaRPr lang="tr-TR"/>
          </a:p>
        </p:txBody>
      </p:sp>
      <p:sp>
        <p:nvSpPr>
          <p:cNvPr id="9" name="Rectangle 6">
            <a:extLst>
              <a:ext uri="{FF2B5EF4-FFF2-40B4-BE49-F238E27FC236}">
                <a16:creationId xmlns:a16="http://schemas.microsoft.com/office/drawing/2014/main" id="{5401A63F-6EDD-BF8C-87EC-B7364E315560}"/>
              </a:ext>
            </a:extLst>
          </p:cNvPr>
          <p:cNvSpPr>
            <a:spLocks noGrp="1" noChangeArrowheads="1"/>
          </p:cNvSpPr>
          <p:nvPr>
            <p:ph type="sldNum" sz="quarter" idx="12"/>
          </p:nvPr>
        </p:nvSpPr>
        <p:spPr>
          <a:ln/>
        </p:spPr>
        <p:txBody>
          <a:bodyPr/>
          <a:lstStyle>
            <a:lvl1pPr>
              <a:defRPr/>
            </a:lvl1pPr>
          </a:lstStyle>
          <a:p>
            <a:fld id="{7BEADD25-7C72-4D0D-A712-E5A60AB92103}" type="slidenum">
              <a:rPr lang="tr-TR" altLang="tr-TR"/>
              <a:pPr/>
              <a:t>‹#›</a:t>
            </a:fld>
            <a:endParaRPr lang="tr-TR" altLang="tr-TR"/>
          </a:p>
        </p:txBody>
      </p:sp>
    </p:spTree>
    <p:extLst>
      <p:ext uri="{BB962C8B-B14F-4D97-AF65-F5344CB8AC3E}">
        <p14:creationId xmlns:p14="http://schemas.microsoft.com/office/powerpoint/2010/main" val="289577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Rectangle 4">
            <a:extLst>
              <a:ext uri="{FF2B5EF4-FFF2-40B4-BE49-F238E27FC236}">
                <a16:creationId xmlns:a16="http://schemas.microsoft.com/office/drawing/2014/main" id="{BBF40BFA-61B3-9F2E-0085-E5E4C5E9E68E}"/>
              </a:ext>
            </a:extLst>
          </p:cNvPr>
          <p:cNvSpPr>
            <a:spLocks noGrp="1" noChangeArrowheads="1"/>
          </p:cNvSpPr>
          <p:nvPr>
            <p:ph type="dt" sz="half" idx="10"/>
          </p:nvPr>
        </p:nvSpPr>
        <p:spPr>
          <a:ln/>
        </p:spPr>
        <p:txBody>
          <a:bodyPr/>
          <a:lstStyle>
            <a:lvl1pPr>
              <a:defRPr/>
            </a:lvl1pPr>
          </a:lstStyle>
          <a:p>
            <a:pPr>
              <a:defRPr/>
            </a:pPr>
            <a:endParaRPr lang="tr-TR"/>
          </a:p>
        </p:txBody>
      </p:sp>
      <p:sp>
        <p:nvSpPr>
          <p:cNvPr id="4" name="Rectangle 5">
            <a:extLst>
              <a:ext uri="{FF2B5EF4-FFF2-40B4-BE49-F238E27FC236}">
                <a16:creationId xmlns:a16="http://schemas.microsoft.com/office/drawing/2014/main" id="{CECE004C-2588-9030-2D31-3A5B572055C3}"/>
              </a:ext>
            </a:extLst>
          </p:cNvPr>
          <p:cNvSpPr>
            <a:spLocks noGrp="1" noChangeArrowheads="1"/>
          </p:cNvSpPr>
          <p:nvPr>
            <p:ph type="ftr" sz="quarter" idx="11"/>
          </p:nvPr>
        </p:nvSpPr>
        <p:spPr>
          <a:ln/>
        </p:spPr>
        <p:txBody>
          <a:bodyPr/>
          <a:lstStyle>
            <a:lvl1pPr>
              <a:defRPr/>
            </a:lvl1pPr>
          </a:lstStyle>
          <a:p>
            <a:pPr>
              <a:defRPr/>
            </a:pPr>
            <a:endParaRPr lang="tr-TR"/>
          </a:p>
        </p:txBody>
      </p:sp>
      <p:sp>
        <p:nvSpPr>
          <p:cNvPr id="5" name="Rectangle 6">
            <a:extLst>
              <a:ext uri="{FF2B5EF4-FFF2-40B4-BE49-F238E27FC236}">
                <a16:creationId xmlns:a16="http://schemas.microsoft.com/office/drawing/2014/main" id="{D2F8C0BF-4290-40C8-8DFA-496DAE4C9239}"/>
              </a:ext>
            </a:extLst>
          </p:cNvPr>
          <p:cNvSpPr>
            <a:spLocks noGrp="1" noChangeArrowheads="1"/>
          </p:cNvSpPr>
          <p:nvPr>
            <p:ph type="sldNum" sz="quarter" idx="12"/>
          </p:nvPr>
        </p:nvSpPr>
        <p:spPr>
          <a:ln/>
        </p:spPr>
        <p:txBody>
          <a:bodyPr/>
          <a:lstStyle>
            <a:lvl1pPr>
              <a:defRPr/>
            </a:lvl1pPr>
          </a:lstStyle>
          <a:p>
            <a:fld id="{064C0FCD-0E58-47ED-A8BF-CD07C9F5744F}" type="slidenum">
              <a:rPr lang="tr-TR" altLang="tr-TR"/>
              <a:pPr/>
              <a:t>‹#›</a:t>
            </a:fld>
            <a:endParaRPr lang="tr-TR" altLang="tr-TR"/>
          </a:p>
        </p:txBody>
      </p:sp>
    </p:spTree>
    <p:extLst>
      <p:ext uri="{BB962C8B-B14F-4D97-AF65-F5344CB8AC3E}">
        <p14:creationId xmlns:p14="http://schemas.microsoft.com/office/powerpoint/2010/main" val="2074024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AF968AE-2E5B-4C04-C288-23EB3C260448}"/>
              </a:ext>
            </a:extLst>
          </p:cNvPr>
          <p:cNvSpPr>
            <a:spLocks noGrp="1" noChangeArrowheads="1"/>
          </p:cNvSpPr>
          <p:nvPr>
            <p:ph type="dt" sz="half" idx="10"/>
          </p:nvPr>
        </p:nvSpPr>
        <p:spPr>
          <a:ln/>
        </p:spPr>
        <p:txBody>
          <a:bodyPr/>
          <a:lstStyle>
            <a:lvl1pPr>
              <a:defRPr/>
            </a:lvl1pPr>
          </a:lstStyle>
          <a:p>
            <a:pPr>
              <a:defRPr/>
            </a:pPr>
            <a:endParaRPr lang="tr-TR"/>
          </a:p>
        </p:txBody>
      </p:sp>
      <p:sp>
        <p:nvSpPr>
          <p:cNvPr id="3" name="Rectangle 5">
            <a:extLst>
              <a:ext uri="{FF2B5EF4-FFF2-40B4-BE49-F238E27FC236}">
                <a16:creationId xmlns:a16="http://schemas.microsoft.com/office/drawing/2014/main" id="{A53E7E27-2D94-3E30-FBEE-F1BC9B52602C}"/>
              </a:ext>
            </a:extLst>
          </p:cNvPr>
          <p:cNvSpPr>
            <a:spLocks noGrp="1" noChangeArrowheads="1"/>
          </p:cNvSpPr>
          <p:nvPr>
            <p:ph type="ftr" sz="quarter" idx="11"/>
          </p:nvPr>
        </p:nvSpPr>
        <p:spPr>
          <a:ln/>
        </p:spPr>
        <p:txBody>
          <a:bodyPr/>
          <a:lstStyle>
            <a:lvl1pPr>
              <a:defRPr/>
            </a:lvl1pPr>
          </a:lstStyle>
          <a:p>
            <a:pPr>
              <a:defRPr/>
            </a:pPr>
            <a:endParaRPr lang="tr-TR"/>
          </a:p>
        </p:txBody>
      </p:sp>
      <p:sp>
        <p:nvSpPr>
          <p:cNvPr id="4" name="Rectangle 6">
            <a:extLst>
              <a:ext uri="{FF2B5EF4-FFF2-40B4-BE49-F238E27FC236}">
                <a16:creationId xmlns:a16="http://schemas.microsoft.com/office/drawing/2014/main" id="{9606BD5B-7660-747C-804F-AE0D1B9D12FB}"/>
              </a:ext>
            </a:extLst>
          </p:cNvPr>
          <p:cNvSpPr>
            <a:spLocks noGrp="1" noChangeArrowheads="1"/>
          </p:cNvSpPr>
          <p:nvPr>
            <p:ph type="sldNum" sz="quarter" idx="12"/>
          </p:nvPr>
        </p:nvSpPr>
        <p:spPr>
          <a:ln/>
        </p:spPr>
        <p:txBody>
          <a:bodyPr/>
          <a:lstStyle>
            <a:lvl1pPr>
              <a:defRPr/>
            </a:lvl1pPr>
          </a:lstStyle>
          <a:p>
            <a:fld id="{190D92CB-91BB-4E49-82EC-172F28626629}" type="slidenum">
              <a:rPr lang="tr-TR" altLang="tr-TR"/>
              <a:pPr/>
              <a:t>‹#›</a:t>
            </a:fld>
            <a:endParaRPr lang="tr-TR" altLang="tr-TR"/>
          </a:p>
        </p:txBody>
      </p:sp>
    </p:spTree>
    <p:extLst>
      <p:ext uri="{BB962C8B-B14F-4D97-AF65-F5344CB8AC3E}">
        <p14:creationId xmlns:p14="http://schemas.microsoft.com/office/powerpoint/2010/main" val="68068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a:extLst>
              <a:ext uri="{FF2B5EF4-FFF2-40B4-BE49-F238E27FC236}">
                <a16:creationId xmlns:a16="http://schemas.microsoft.com/office/drawing/2014/main" id="{5F288D62-DCEB-54D3-B9F5-C9D5D5D17B60}"/>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BB70BFA4-22EA-ED10-AD2D-ADADA56BB35E}"/>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EDD46AC5-382B-A455-E82F-A8BEC5FBE325}"/>
              </a:ext>
            </a:extLst>
          </p:cNvPr>
          <p:cNvSpPr>
            <a:spLocks noGrp="1" noChangeArrowheads="1"/>
          </p:cNvSpPr>
          <p:nvPr>
            <p:ph type="sldNum" sz="quarter" idx="12"/>
          </p:nvPr>
        </p:nvSpPr>
        <p:spPr>
          <a:ln/>
        </p:spPr>
        <p:txBody>
          <a:bodyPr/>
          <a:lstStyle>
            <a:lvl1pPr>
              <a:defRPr/>
            </a:lvl1pPr>
          </a:lstStyle>
          <a:p>
            <a:fld id="{F2DEF9ED-1A68-4559-8CAC-ECBD4B2E35D9}" type="slidenum">
              <a:rPr lang="tr-TR" altLang="tr-TR"/>
              <a:pPr/>
              <a:t>‹#›</a:t>
            </a:fld>
            <a:endParaRPr lang="tr-TR" altLang="tr-TR"/>
          </a:p>
        </p:txBody>
      </p:sp>
    </p:spTree>
    <p:extLst>
      <p:ext uri="{BB962C8B-B14F-4D97-AF65-F5344CB8AC3E}">
        <p14:creationId xmlns:p14="http://schemas.microsoft.com/office/powerpoint/2010/main" val="317795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a:extLst>
              <a:ext uri="{FF2B5EF4-FFF2-40B4-BE49-F238E27FC236}">
                <a16:creationId xmlns:a16="http://schemas.microsoft.com/office/drawing/2014/main" id="{B56257A1-D015-09C7-6100-687F98C27E99}"/>
              </a:ext>
            </a:extLst>
          </p:cNvPr>
          <p:cNvSpPr>
            <a:spLocks noGrp="1" noChangeArrowheads="1"/>
          </p:cNvSpPr>
          <p:nvPr>
            <p:ph type="dt" sz="half" idx="10"/>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612344F4-DFD4-A7DF-C6F9-469ECC03DB91}"/>
              </a:ext>
            </a:extLst>
          </p:cNvPr>
          <p:cNvSpPr>
            <a:spLocks noGrp="1" noChangeArrowheads="1"/>
          </p:cNvSpPr>
          <p:nvPr>
            <p:ph type="ftr" sz="quarter" idx="11"/>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D269F372-145C-FF5F-75E5-82DE23B65688}"/>
              </a:ext>
            </a:extLst>
          </p:cNvPr>
          <p:cNvSpPr>
            <a:spLocks noGrp="1" noChangeArrowheads="1"/>
          </p:cNvSpPr>
          <p:nvPr>
            <p:ph type="sldNum" sz="quarter" idx="12"/>
          </p:nvPr>
        </p:nvSpPr>
        <p:spPr>
          <a:ln/>
        </p:spPr>
        <p:txBody>
          <a:bodyPr/>
          <a:lstStyle>
            <a:lvl1pPr>
              <a:defRPr/>
            </a:lvl1pPr>
          </a:lstStyle>
          <a:p>
            <a:fld id="{287D52E3-2DBB-4898-9E09-99B38CED11C9}" type="slidenum">
              <a:rPr lang="tr-TR" altLang="tr-TR"/>
              <a:pPr/>
              <a:t>‹#›</a:t>
            </a:fld>
            <a:endParaRPr lang="tr-TR" altLang="tr-TR"/>
          </a:p>
        </p:txBody>
      </p:sp>
    </p:spTree>
    <p:extLst>
      <p:ext uri="{BB962C8B-B14F-4D97-AF65-F5344CB8AC3E}">
        <p14:creationId xmlns:p14="http://schemas.microsoft.com/office/powerpoint/2010/main" val="318743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5614BBD-FA90-3E21-309B-0E20B1FCA24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a:t>Asıl başlık stili için tıklatın</a:t>
            </a:r>
          </a:p>
        </p:txBody>
      </p:sp>
      <p:sp>
        <p:nvSpPr>
          <p:cNvPr id="1027" name="Rectangle 3">
            <a:extLst>
              <a:ext uri="{FF2B5EF4-FFF2-40B4-BE49-F238E27FC236}">
                <a16:creationId xmlns:a16="http://schemas.microsoft.com/office/drawing/2014/main" id="{317D10F6-52D6-4A33-3EE0-CE95ABB286C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a:t>Asıl metin stillerini düzenlemek için tıklatın</a:t>
            </a:r>
          </a:p>
          <a:p>
            <a:pPr lvl="1"/>
            <a:r>
              <a:rPr lang="tr-TR" altLang="tr-TR"/>
              <a:t>İkinci düzey</a:t>
            </a:r>
          </a:p>
          <a:p>
            <a:pPr lvl="2"/>
            <a:r>
              <a:rPr lang="tr-TR" altLang="tr-TR"/>
              <a:t>Üçüncü düzey</a:t>
            </a:r>
          </a:p>
          <a:p>
            <a:pPr lvl="3"/>
            <a:r>
              <a:rPr lang="tr-TR" altLang="tr-TR"/>
              <a:t>Dördüncü düzey</a:t>
            </a:r>
          </a:p>
          <a:p>
            <a:pPr lvl="4"/>
            <a:r>
              <a:rPr lang="tr-TR" altLang="tr-TR"/>
              <a:t>Beşinci düzey</a:t>
            </a:r>
          </a:p>
        </p:txBody>
      </p:sp>
      <p:sp>
        <p:nvSpPr>
          <p:cNvPr id="1028" name="Rectangle 4">
            <a:extLst>
              <a:ext uri="{FF2B5EF4-FFF2-40B4-BE49-F238E27FC236}">
                <a16:creationId xmlns:a16="http://schemas.microsoft.com/office/drawing/2014/main" id="{BE42FE1B-D7FF-E8DC-A64A-6E7FC3062F13}"/>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tr-TR"/>
          </a:p>
        </p:txBody>
      </p:sp>
      <p:sp>
        <p:nvSpPr>
          <p:cNvPr id="1029" name="Rectangle 5">
            <a:extLst>
              <a:ext uri="{FF2B5EF4-FFF2-40B4-BE49-F238E27FC236}">
                <a16:creationId xmlns:a16="http://schemas.microsoft.com/office/drawing/2014/main" id="{EEA4784A-29AB-7659-8788-C4371C19D7CD}"/>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tr-TR"/>
          </a:p>
        </p:txBody>
      </p:sp>
      <p:sp>
        <p:nvSpPr>
          <p:cNvPr id="1030" name="Rectangle 6">
            <a:extLst>
              <a:ext uri="{FF2B5EF4-FFF2-40B4-BE49-F238E27FC236}">
                <a16:creationId xmlns:a16="http://schemas.microsoft.com/office/drawing/2014/main" id="{3DA67EF5-56E7-C083-04A4-31E10DFC7F77}"/>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fld id="{4CA8A2B3-9215-4C03-997A-6AF40E07B8E3}" type="slidenum">
              <a:rPr lang="tr-TR" altLang="tr-TR"/>
              <a:pPr/>
              <a:t>‹#›</a:t>
            </a:fld>
            <a:endParaRPr lang="tr-TR" alt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ayt Numarası Yer Tutucusu 3">
            <a:extLst>
              <a:ext uri="{FF2B5EF4-FFF2-40B4-BE49-F238E27FC236}">
                <a16:creationId xmlns:a16="http://schemas.microsoft.com/office/drawing/2014/main" id="{EC26D291-32A2-080F-2BC6-9B54AEF253E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8799356F-7568-4972-AAB6-9676F37BD6A3}" type="slidenum">
              <a:rPr lang="tr-TR" altLang="tr-TR" sz="1400"/>
              <a:pPr eaLnBrk="1" hangingPunct="1">
                <a:spcBef>
                  <a:spcPct val="0"/>
                </a:spcBef>
                <a:buFontTx/>
                <a:buNone/>
              </a:pPr>
              <a:t>1</a:t>
            </a:fld>
            <a:endParaRPr lang="tr-TR" altLang="tr-TR" sz="1400"/>
          </a:p>
        </p:txBody>
      </p:sp>
      <p:sp>
        <p:nvSpPr>
          <p:cNvPr id="155650" name="Rectangle 2">
            <a:extLst>
              <a:ext uri="{FF2B5EF4-FFF2-40B4-BE49-F238E27FC236}">
                <a16:creationId xmlns:a16="http://schemas.microsoft.com/office/drawing/2014/main" id="{9F82A7F8-ADB5-05EC-7C18-08506C667E40}"/>
              </a:ext>
            </a:extLst>
          </p:cNvPr>
          <p:cNvSpPr>
            <a:spLocks noGrp="1" noChangeArrowheads="1"/>
          </p:cNvSpPr>
          <p:nvPr>
            <p:ph type="title" idx="4294967295"/>
          </p:nvPr>
        </p:nvSpPr>
        <p:spPr>
          <a:xfrm>
            <a:off x="0" y="762000"/>
            <a:ext cx="9144000" cy="1417638"/>
          </a:xfrm>
          <a:solidFill>
            <a:schemeClr val="accent6">
              <a:lumMod val="20000"/>
              <a:lumOff val="80000"/>
            </a:schemeClr>
          </a:solidFill>
        </p:spPr>
        <p:txBody>
          <a:bodyPr>
            <a:normAutofit/>
          </a:bodyPr>
          <a:lstStyle/>
          <a:p>
            <a:pPr eaLnBrk="1" hangingPunct="1">
              <a:defRPr/>
            </a:pPr>
            <a:r>
              <a:rPr lang="tr-TR" sz="3600" dirty="0"/>
              <a:t>İŞLETMECİLİKTE GÜNCEL KONULAR</a:t>
            </a:r>
            <a:endParaRPr lang="en-US" sz="3600" dirty="0">
              <a:latin typeface="Garamond" pitchFamily="18" charset="0"/>
            </a:endParaRPr>
          </a:p>
        </p:txBody>
      </p:sp>
      <p:sp>
        <p:nvSpPr>
          <p:cNvPr id="2052" name="Rectangle 3">
            <a:extLst>
              <a:ext uri="{FF2B5EF4-FFF2-40B4-BE49-F238E27FC236}">
                <a16:creationId xmlns:a16="http://schemas.microsoft.com/office/drawing/2014/main" id="{ABE67074-33CB-50CD-54C2-7A6A53CD1670}"/>
              </a:ext>
            </a:extLst>
          </p:cNvPr>
          <p:cNvSpPr>
            <a:spLocks noGrp="1" noChangeArrowheads="1"/>
          </p:cNvSpPr>
          <p:nvPr>
            <p:ph type="body" idx="4294967295"/>
          </p:nvPr>
        </p:nvSpPr>
        <p:spPr>
          <a:xfrm>
            <a:off x="762000" y="5105400"/>
            <a:ext cx="7162800" cy="1219200"/>
          </a:xfrm>
        </p:spPr>
        <p:txBody>
          <a:bodyPr/>
          <a:lstStyle/>
          <a:p>
            <a:pPr eaLnBrk="1" hangingPunct="1">
              <a:lnSpc>
                <a:spcPct val="75000"/>
              </a:lnSpc>
              <a:buFontTx/>
              <a:buNone/>
            </a:pPr>
            <a:endParaRPr lang="tr-TR" altLang="tr-TR" sz="2600"/>
          </a:p>
          <a:p>
            <a:pPr algn="ctr" eaLnBrk="1" hangingPunct="1">
              <a:lnSpc>
                <a:spcPct val="75000"/>
              </a:lnSpc>
              <a:buFontTx/>
              <a:buNone/>
            </a:pPr>
            <a:r>
              <a:rPr lang="tr-TR" altLang="tr-TR"/>
              <a:t>       </a:t>
            </a:r>
            <a:endParaRPr lang="en-US" altLang="tr-TR"/>
          </a:p>
        </p:txBody>
      </p:sp>
      <p:sp>
        <p:nvSpPr>
          <p:cNvPr id="2053" name="Rectangle 3">
            <a:extLst>
              <a:ext uri="{FF2B5EF4-FFF2-40B4-BE49-F238E27FC236}">
                <a16:creationId xmlns:a16="http://schemas.microsoft.com/office/drawing/2014/main" id="{744FBEC7-544A-9077-ECD3-F81D1F24D7D7}"/>
              </a:ext>
            </a:extLst>
          </p:cNvPr>
          <p:cNvSpPr>
            <a:spLocks noChangeArrowheads="1"/>
          </p:cNvSpPr>
          <p:nvPr/>
        </p:nvSpPr>
        <p:spPr bwMode="auto">
          <a:xfrm>
            <a:off x="0" y="34290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75000"/>
              </a:lnSpc>
              <a:buFontTx/>
              <a:buNone/>
            </a:pPr>
            <a:r>
              <a:rPr lang="tr-TR" altLang="tr-TR" sz="2800"/>
              <a:t>ÜNİTE 11</a:t>
            </a:r>
          </a:p>
          <a:p>
            <a:pPr algn="ctr" eaLnBrk="1" hangingPunct="1">
              <a:lnSpc>
                <a:spcPct val="75000"/>
              </a:lnSpc>
              <a:buFontTx/>
              <a:buNone/>
            </a:pPr>
            <a:endParaRPr lang="tr-TR" altLang="tr-TR" sz="2800"/>
          </a:p>
          <a:p>
            <a:pPr algn="ctr" eaLnBrk="1" hangingPunct="1">
              <a:lnSpc>
                <a:spcPct val="75000"/>
              </a:lnSpc>
              <a:buFontTx/>
              <a:buNone/>
            </a:pPr>
            <a:r>
              <a:rPr lang="tr-TR" altLang="tr-TR" sz="2800"/>
              <a:t>MÜŞTERİ İLİŞKİLERİ YÖNETİMİ – I</a:t>
            </a:r>
          </a:p>
          <a:p>
            <a:pPr algn="ctr" eaLnBrk="1" hangingPunct="1">
              <a:lnSpc>
                <a:spcPct val="75000"/>
              </a:lnSpc>
              <a:buFontTx/>
              <a:buNone/>
            </a:pPr>
            <a:endParaRPr lang="en-US" altLang="tr-T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BACF8A81-4A33-AEFA-D81E-D75122D2D684}"/>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Kavramı ve Özellikleri</a:t>
            </a:r>
            <a:endParaRPr lang="en-US" altLang="tr-TR" sz="3600"/>
          </a:p>
        </p:txBody>
      </p:sp>
      <p:sp>
        <p:nvSpPr>
          <p:cNvPr id="11267" name="Rectangle 3">
            <a:extLst>
              <a:ext uri="{FF2B5EF4-FFF2-40B4-BE49-F238E27FC236}">
                <a16:creationId xmlns:a16="http://schemas.microsoft.com/office/drawing/2014/main" id="{A237F5F3-DF61-51F9-EE63-46A5365BF633}"/>
              </a:ext>
            </a:extLst>
          </p:cNvPr>
          <p:cNvSpPr>
            <a:spLocks noGrp="1" noChangeArrowheads="1"/>
          </p:cNvSpPr>
          <p:nvPr>
            <p:ph type="body" idx="4294967295"/>
          </p:nvPr>
        </p:nvSpPr>
        <p:spPr>
          <a:xfrm>
            <a:off x="228600" y="1447800"/>
            <a:ext cx="8610600" cy="4724400"/>
          </a:xfrm>
        </p:spPr>
        <p:txBody>
          <a:bodyPr/>
          <a:lstStyle/>
          <a:p>
            <a:pPr algn="just" eaLnBrk="1" hangingPunct="1">
              <a:lnSpc>
                <a:spcPct val="130000"/>
              </a:lnSpc>
              <a:spcBef>
                <a:spcPct val="30000"/>
              </a:spcBef>
              <a:spcAft>
                <a:spcPct val="30000"/>
              </a:spcAft>
              <a:buFontTx/>
              <a:buNone/>
            </a:pPr>
            <a:r>
              <a:rPr lang="tr-TR" altLang="tr-TR" sz="3500"/>
              <a:t>	</a:t>
            </a:r>
            <a:r>
              <a:rPr lang="tr-TR" altLang="tr-TR" sz="2600" b="1"/>
              <a:t>3.Ölçebilme: </a:t>
            </a:r>
            <a:r>
              <a:rPr lang="tr-TR" altLang="tr-TR" sz="2600"/>
              <a:t>Öncelikle bireysel, sonra grup ilişkilerinde düzenli raporlama sistemini kurma ve diğer performans ölçümleriyle karşılaştırmalar yapma. </a:t>
            </a:r>
          </a:p>
          <a:p>
            <a:pPr algn="just" eaLnBrk="1" hangingPunct="1">
              <a:lnSpc>
                <a:spcPct val="130000"/>
              </a:lnSpc>
              <a:spcBef>
                <a:spcPct val="30000"/>
              </a:spcBef>
              <a:spcAft>
                <a:spcPct val="30000"/>
              </a:spcAft>
              <a:buFontTx/>
              <a:buNone/>
            </a:pPr>
            <a:r>
              <a:rPr lang="tr-TR" altLang="tr-TR" sz="2600"/>
              <a:t>	</a:t>
            </a:r>
            <a:r>
              <a:rPr lang="tr-TR" altLang="tr-TR" sz="2600" b="1"/>
              <a:t>4.Eylemler:</a:t>
            </a:r>
            <a:r>
              <a:rPr lang="tr-TR" altLang="tr-TR" sz="2600"/>
              <a:t> Kararlar verebilme, kaynak ayırma ve düzenli bir iletişim kurma. Kuruluşun, farkına varma yetisi ve gerekli eylemleri sürekli pekiştirmede bulunabilmesi.</a:t>
            </a:r>
            <a:endParaRPr lang="en-US" altLang="tr-TR" sz="2600"/>
          </a:p>
        </p:txBody>
      </p:sp>
      <p:sp>
        <p:nvSpPr>
          <p:cNvPr id="11268" name="Slayt Numarası Yer Tutucusu 1">
            <a:extLst>
              <a:ext uri="{FF2B5EF4-FFF2-40B4-BE49-F238E27FC236}">
                <a16:creationId xmlns:a16="http://schemas.microsoft.com/office/drawing/2014/main" id="{F591E6B3-0CF6-59BA-F002-4EFB6715B4B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E8C1D50F-1BE5-4DF1-BB7D-F6A6957210C5}" type="slidenum">
              <a:rPr lang="tr-TR" altLang="tr-TR" sz="1400"/>
              <a:pPr eaLnBrk="1" hangingPunct="1">
                <a:spcBef>
                  <a:spcPct val="0"/>
                </a:spcBef>
                <a:buFontTx/>
                <a:buNone/>
              </a:pPr>
              <a:t>10</a:t>
            </a:fld>
            <a:endParaRPr lang="tr-TR" altLang="tr-T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5D29AA1-1EE1-85F9-0996-FD06E00C64B9}"/>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Kavramı ve Özellikleri</a:t>
            </a:r>
            <a:endParaRPr lang="en-US" altLang="tr-TR" sz="3600"/>
          </a:p>
        </p:txBody>
      </p:sp>
      <p:sp>
        <p:nvSpPr>
          <p:cNvPr id="12291" name="Rectangle 3">
            <a:extLst>
              <a:ext uri="{FF2B5EF4-FFF2-40B4-BE49-F238E27FC236}">
                <a16:creationId xmlns:a16="http://schemas.microsoft.com/office/drawing/2014/main" id="{BF215407-B46A-9710-C441-6ABC9B88EBBA}"/>
              </a:ext>
            </a:extLst>
          </p:cNvPr>
          <p:cNvSpPr>
            <a:spLocks noGrp="1" noChangeArrowheads="1"/>
          </p:cNvSpPr>
          <p:nvPr>
            <p:ph type="body" idx="4294967295"/>
          </p:nvPr>
        </p:nvSpPr>
        <p:spPr>
          <a:xfrm>
            <a:off x="228600" y="1447800"/>
            <a:ext cx="8610600" cy="4724400"/>
          </a:xfrm>
        </p:spPr>
        <p:txBody>
          <a:bodyPr/>
          <a:lstStyle/>
          <a:p>
            <a:pPr algn="just" eaLnBrk="1" hangingPunct="1">
              <a:lnSpc>
                <a:spcPct val="130000"/>
              </a:lnSpc>
              <a:spcBef>
                <a:spcPct val="30000"/>
              </a:spcBef>
              <a:spcAft>
                <a:spcPct val="30000"/>
              </a:spcAft>
              <a:buFontTx/>
              <a:buNone/>
            </a:pPr>
            <a:r>
              <a:rPr lang="tr-TR" altLang="tr-TR" sz="4400"/>
              <a:t>	</a:t>
            </a:r>
            <a:endParaRPr lang="en-US" altLang="tr-TR" sz="3500"/>
          </a:p>
        </p:txBody>
      </p:sp>
      <p:sp>
        <p:nvSpPr>
          <p:cNvPr id="12292" name="Rectangle 3">
            <a:extLst>
              <a:ext uri="{FF2B5EF4-FFF2-40B4-BE49-F238E27FC236}">
                <a16:creationId xmlns:a16="http://schemas.microsoft.com/office/drawing/2014/main" id="{5CB29DCD-9458-C5FA-D4D2-AABBFCC23F78}"/>
              </a:ext>
            </a:extLst>
          </p:cNvPr>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ts val="600"/>
              </a:spcBef>
              <a:spcAft>
                <a:spcPts val="600"/>
              </a:spcAft>
              <a:buFontTx/>
              <a:buNone/>
            </a:pPr>
            <a:r>
              <a:rPr lang="tr-TR" altLang="tr-TR" sz="2600"/>
              <a:t>	</a:t>
            </a:r>
            <a:r>
              <a:rPr lang="tr-TR" altLang="tr-TR" sz="2600" b="1"/>
              <a:t>Niçin CRM?</a:t>
            </a:r>
          </a:p>
          <a:p>
            <a:pPr eaLnBrk="1" hangingPunct="1">
              <a:lnSpc>
                <a:spcPct val="150000"/>
              </a:lnSpc>
              <a:spcBef>
                <a:spcPts val="600"/>
              </a:spcBef>
              <a:spcAft>
                <a:spcPts val="600"/>
              </a:spcAft>
            </a:pPr>
            <a:r>
              <a:rPr lang="tr-TR" altLang="tr-TR" sz="2600">
                <a:latin typeface="Comic Sans MS" panose="030F0702030302020204" pitchFamily="66" charset="0"/>
              </a:rPr>
              <a:t>Mevcut müşteriye kıyasla yeni bir müşteriye satış yapmanın maliyeti 6 kattır.</a:t>
            </a:r>
            <a:endParaRPr lang="en-US" altLang="tr-TR" sz="2600">
              <a:latin typeface="Comic Sans MS" panose="030F0702030302020204" pitchFamily="66" charset="0"/>
            </a:endParaRPr>
          </a:p>
          <a:p>
            <a:pPr eaLnBrk="1" hangingPunct="1">
              <a:lnSpc>
                <a:spcPct val="150000"/>
              </a:lnSpc>
              <a:spcBef>
                <a:spcPts val="600"/>
              </a:spcBef>
              <a:spcAft>
                <a:spcPts val="600"/>
              </a:spcAft>
            </a:pPr>
            <a:r>
              <a:rPr lang="tr-TR" altLang="tr-TR" sz="2600">
                <a:latin typeface="Comic Sans MS" panose="030F0702030302020204" pitchFamily="66" charset="0"/>
              </a:rPr>
              <a:t>Tipik bir memnun olan müşteri memnuniyetini 8-10 memnuniyetsizliğini 20-22  kişiye söylemektedir.</a:t>
            </a:r>
            <a:endParaRPr lang="en-US" altLang="tr-TR" sz="2600">
              <a:latin typeface="Comic Sans MS" panose="030F0702030302020204" pitchFamily="66" charset="0"/>
            </a:endParaRPr>
          </a:p>
          <a:p>
            <a:pPr eaLnBrk="1" hangingPunct="1">
              <a:lnSpc>
                <a:spcPct val="150000"/>
              </a:lnSpc>
              <a:spcBef>
                <a:spcPts val="600"/>
              </a:spcBef>
              <a:spcAft>
                <a:spcPts val="600"/>
              </a:spcAft>
            </a:pPr>
            <a:r>
              <a:rPr lang="tr-TR" altLang="tr-TR" sz="2600">
                <a:latin typeface="Comic Sans MS" panose="030F0702030302020204" pitchFamily="66" charset="0"/>
              </a:rPr>
              <a:t>Müşteri tutma oranını %5 artırmak, karlarda %85’e varan artış sağlayabilmektedir.</a:t>
            </a:r>
            <a:endParaRPr lang="en-US" altLang="tr-TR" sz="2600">
              <a:latin typeface="Comic Sans MS" panose="030F0702030302020204" pitchFamily="66" charset="0"/>
            </a:endParaRPr>
          </a:p>
        </p:txBody>
      </p:sp>
      <p:sp>
        <p:nvSpPr>
          <p:cNvPr id="12293" name="Slayt Numarası Yer Tutucusu 1">
            <a:extLst>
              <a:ext uri="{FF2B5EF4-FFF2-40B4-BE49-F238E27FC236}">
                <a16:creationId xmlns:a16="http://schemas.microsoft.com/office/drawing/2014/main" id="{1E49018A-DAEF-9664-AD0B-B71BFBECB60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B28CC32C-C22C-498E-9960-A67A75C97500}" type="slidenum">
              <a:rPr lang="tr-TR" altLang="tr-TR" sz="1400"/>
              <a:pPr eaLnBrk="1" hangingPunct="1">
                <a:spcBef>
                  <a:spcPct val="0"/>
                </a:spcBef>
                <a:buFontTx/>
                <a:buNone/>
              </a:pPr>
              <a:t>11</a:t>
            </a:fld>
            <a:endParaRPr lang="tr-TR" altLang="tr-T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E2B6106-2AF9-4E29-A715-82869A32213C}"/>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Kavramı ve Özellikleri</a:t>
            </a:r>
            <a:endParaRPr lang="en-US" altLang="tr-TR" sz="3600"/>
          </a:p>
        </p:txBody>
      </p:sp>
      <p:sp>
        <p:nvSpPr>
          <p:cNvPr id="13315" name="Rectangle 3">
            <a:extLst>
              <a:ext uri="{FF2B5EF4-FFF2-40B4-BE49-F238E27FC236}">
                <a16:creationId xmlns:a16="http://schemas.microsoft.com/office/drawing/2014/main" id="{D943DE99-5C24-AEA5-5E5C-0C33F355D2D4}"/>
              </a:ext>
            </a:extLst>
          </p:cNvPr>
          <p:cNvSpPr>
            <a:spLocks noGrp="1" noChangeArrowheads="1"/>
          </p:cNvSpPr>
          <p:nvPr>
            <p:ph type="body" idx="4294967295"/>
          </p:nvPr>
        </p:nvSpPr>
        <p:spPr>
          <a:xfrm>
            <a:off x="228600" y="1447800"/>
            <a:ext cx="8610600" cy="4724400"/>
          </a:xfrm>
        </p:spPr>
        <p:txBody>
          <a:bodyPr/>
          <a:lstStyle/>
          <a:p>
            <a:pPr algn="just" eaLnBrk="1" hangingPunct="1">
              <a:lnSpc>
                <a:spcPct val="130000"/>
              </a:lnSpc>
              <a:spcBef>
                <a:spcPct val="30000"/>
              </a:spcBef>
              <a:spcAft>
                <a:spcPct val="30000"/>
              </a:spcAft>
              <a:buFontTx/>
              <a:buNone/>
            </a:pPr>
            <a:r>
              <a:rPr lang="tr-TR" altLang="tr-TR" sz="4400"/>
              <a:t>	</a:t>
            </a:r>
            <a:endParaRPr lang="en-US" altLang="tr-TR" sz="3500"/>
          </a:p>
        </p:txBody>
      </p:sp>
      <p:sp>
        <p:nvSpPr>
          <p:cNvPr id="13316" name="Rectangle 3">
            <a:extLst>
              <a:ext uri="{FF2B5EF4-FFF2-40B4-BE49-F238E27FC236}">
                <a16:creationId xmlns:a16="http://schemas.microsoft.com/office/drawing/2014/main" id="{2CB0F1F1-BBC1-61B7-4E36-D0CBAA84286E}"/>
              </a:ext>
            </a:extLst>
          </p:cNvPr>
          <p:cNvSpPr>
            <a:spLocks noChangeArrowheads="1"/>
          </p:cNvSpPr>
          <p:nvPr/>
        </p:nvSpPr>
        <p:spPr bwMode="auto">
          <a:xfrm>
            <a:off x="457200" y="15240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600"/>
              </a:spcBef>
              <a:spcAft>
                <a:spcPts val="600"/>
              </a:spcAft>
              <a:buFontTx/>
              <a:buNone/>
            </a:pPr>
            <a:r>
              <a:rPr lang="tr-TR" altLang="tr-TR" sz="2600"/>
              <a:t>	</a:t>
            </a:r>
            <a:r>
              <a:rPr lang="tr-TR" altLang="tr-TR" sz="2600" b="1"/>
              <a:t>Niçin CRM?</a:t>
            </a:r>
          </a:p>
          <a:p>
            <a:pPr algn="just" eaLnBrk="1" hangingPunct="1">
              <a:lnSpc>
                <a:spcPct val="150000"/>
              </a:lnSpc>
              <a:spcBef>
                <a:spcPts val="600"/>
              </a:spcBef>
              <a:spcAft>
                <a:spcPts val="600"/>
              </a:spcAft>
            </a:pPr>
            <a:r>
              <a:rPr lang="tr-TR" altLang="tr-TR" sz="2600">
                <a:latin typeface="Comic Sans MS" panose="030F0702030302020204" pitchFamily="66" charset="0"/>
              </a:rPr>
              <a:t>Yeni müşteriye satış yapmanın satış yapmamaya oranı %15 iken bu oran mevcut müşteride %50’dir.</a:t>
            </a:r>
            <a:endParaRPr lang="en-US" altLang="tr-TR" sz="2600">
              <a:latin typeface="Comic Sans MS" panose="030F0702030302020204" pitchFamily="66" charset="0"/>
            </a:endParaRPr>
          </a:p>
          <a:p>
            <a:pPr algn="just" eaLnBrk="1" hangingPunct="1">
              <a:lnSpc>
                <a:spcPct val="150000"/>
              </a:lnSpc>
              <a:spcBef>
                <a:spcPts val="600"/>
              </a:spcBef>
              <a:spcAft>
                <a:spcPts val="600"/>
              </a:spcAft>
            </a:pPr>
            <a:r>
              <a:rPr lang="tr-TR" altLang="tr-TR" sz="2600">
                <a:latin typeface="Comic Sans MS" panose="030F0702030302020204" pitchFamily="66" charset="0"/>
              </a:rPr>
              <a:t>Eğer problem çözülürse, şikayet eden müşterilerin % 70’i sadık olmaya devam etmektedir.</a:t>
            </a:r>
            <a:endParaRPr lang="en-US" altLang="tr-TR" sz="2600">
              <a:latin typeface="Comic Sans MS" panose="030F0702030302020204" pitchFamily="66" charset="0"/>
            </a:endParaRPr>
          </a:p>
          <a:p>
            <a:pPr algn="just" eaLnBrk="1" hangingPunct="1">
              <a:lnSpc>
                <a:spcPct val="150000"/>
              </a:lnSpc>
              <a:spcBef>
                <a:spcPts val="600"/>
              </a:spcBef>
              <a:spcAft>
                <a:spcPts val="600"/>
              </a:spcAft>
            </a:pPr>
            <a:r>
              <a:rPr lang="tr-TR" altLang="tr-TR" sz="2600">
                <a:latin typeface="Comic Sans MS" panose="030F0702030302020204" pitchFamily="66" charset="0"/>
              </a:rPr>
              <a:t>Firmaların %20’sinin e-ticareyi desteklemeye yönelik satış ve satış sonrası hizmeti entegre eden bir yaklaşımı bulunmamaktadır. </a:t>
            </a:r>
            <a:endParaRPr lang="en-US" altLang="tr-TR" sz="2600">
              <a:latin typeface="Comic Sans MS" panose="030F0702030302020204" pitchFamily="66" charset="0"/>
            </a:endParaRPr>
          </a:p>
        </p:txBody>
      </p:sp>
      <p:sp>
        <p:nvSpPr>
          <p:cNvPr id="13317" name="Slayt Numarası Yer Tutucusu 1">
            <a:extLst>
              <a:ext uri="{FF2B5EF4-FFF2-40B4-BE49-F238E27FC236}">
                <a16:creationId xmlns:a16="http://schemas.microsoft.com/office/drawing/2014/main" id="{98B2E789-46E7-64E7-7933-2BB32C8ED3A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1272155A-7CB4-4D9C-9F50-A81D0DA07239}" type="slidenum">
              <a:rPr lang="tr-TR" altLang="tr-TR" sz="1400"/>
              <a:pPr eaLnBrk="1" hangingPunct="1">
                <a:spcBef>
                  <a:spcPct val="0"/>
                </a:spcBef>
                <a:buFontTx/>
                <a:buNone/>
              </a:pPr>
              <a:t>12</a:t>
            </a:fld>
            <a:endParaRPr lang="tr-TR" altLang="tr-T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9AD7856-B8F8-CD07-DA9E-81A0C19BAAF9}"/>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Tatmini – Müşteri Sadakati Yaratma</a:t>
            </a:r>
            <a:endParaRPr lang="en-US" altLang="tr-TR" sz="3600"/>
          </a:p>
        </p:txBody>
      </p:sp>
      <p:sp>
        <p:nvSpPr>
          <p:cNvPr id="14339" name="Rectangle 3">
            <a:extLst>
              <a:ext uri="{FF2B5EF4-FFF2-40B4-BE49-F238E27FC236}">
                <a16:creationId xmlns:a16="http://schemas.microsoft.com/office/drawing/2014/main" id="{555B9D3A-4C7F-1A3E-68C5-D5BFF86F2FEE}"/>
              </a:ext>
            </a:extLst>
          </p:cNvPr>
          <p:cNvSpPr>
            <a:spLocks noGrp="1" noChangeArrowheads="1"/>
          </p:cNvSpPr>
          <p:nvPr>
            <p:ph type="body" idx="4294967295"/>
          </p:nvPr>
        </p:nvSpPr>
        <p:spPr>
          <a:xfrm>
            <a:off x="228600" y="1524000"/>
            <a:ext cx="8610600" cy="4724400"/>
          </a:xfrm>
        </p:spPr>
        <p:txBody>
          <a:bodyPr/>
          <a:lstStyle/>
          <a:p>
            <a:pPr algn="just" eaLnBrk="1" hangingPunct="1">
              <a:lnSpc>
                <a:spcPct val="130000"/>
              </a:lnSpc>
              <a:spcBef>
                <a:spcPct val="30000"/>
              </a:spcBef>
              <a:spcAft>
                <a:spcPct val="30000"/>
              </a:spcAft>
              <a:buFontTx/>
              <a:buNone/>
            </a:pPr>
            <a:r>
              <a:rPr lang="tr-TR" altLang="tr-TR" sz="2600" b="1"/>
              <a:t>	Müşteri Ne Bekler?</a:t>
            </a:r>
          </a:p>
          <a:p>
            <a:pPr algn="just" eaLnBrk="1" hangingPunct="1">
              <a:lnSpc>
                <a:spcPct val="130000"/>
              </a:lnSpc>
              <a:spcBef>
                <a:spcPct val="30000"/>
              </a:spcBef>
              <a:spcAft>
                <a:spcPct val="30000"/>
              </a:spcAft>
            </a:pPr>
            <a:r>
              <a:rPr lang="tr-TR" altLang="tr-TR" sz="2600"/>
              <a:t>Müşterinin bilgi düzeyinin artması ve </a:t>
            </a:r>
            <a:r>
              <a:rPr lang="tr-TR" altLang="tr-TR" sz="2600">
                <a:solidFill>
                  <a:srgbClr val="FF0000"/>
                </a:solidFill>
              </a:rPr>
              <a:t>bilinçlenmesi</a:t>
            </a:r>
            <a:r>
              <a:rPr lang="tr-TR" altLang="tr-TR" sz="2600"/>
              <a:t>, daha seçici hale gelmesi sonucu seçici hale gelmesi sonucu </a:t>
            </a:r>
            <a:r>
              <a:rPr lang="tr-TR" altLang="tr-TR" sz="2600">
                <a:solidFill>
                  <a:srgbClr val="FF0000"/>
                </a:solidFill>
              </a:rPr>
              <a:t>kendine değer verilmesini </a:t>
            </a:r>
            <a:r>
              <a:rPr lang="tr-TR" altLang="tr-TR" sz="2600"/>
              <a:t>istiyor.</a:t>
            </a:r>
          </a:p>
          <a:p>
            <a:pPr algn="just" eaLnBrk="1" hangingPunct="1">
              <a:lnSpc>
                <a:spcPct val="130000"/>
              </a:lnSpc>
              <a:spcBef>
                <a:spcPct val="30000"/>
              </a:spcBef>
              <a:spcAft>
                <a:spcPct val="30000"/>
              </a:spcAft>
            </a:pPr>
            <a:r>
              <a:rPr lang="tr-TR" altLang="tr-TR" sz="2600"/>
              <a:t>Müşteri kendisine sunulan ürün ve hizmetlerin </a:t>
            </a:r>
            <a:r>
              <a:rPr lang="tr-TR" altLang="tr-TR" sz="2600">
                <a:solidFill>
                  <a:srgbClr val="FF0000"/>
                </a:solidFill>
              </a:rPr>
              <a:t>düşük maliyetli ama kaliteli</a:t>
            </a:r>
            <a:r>
              <a:rPr lang="tr-TR" altLang="tr-TR" sz="2600"/>
              <a:t> olmasını arzu ediyor.</a:t>
            </a:r>
            <a:endParaRPr lang="en-US" altLang="tr-TR" sz="2600"/>
          </a:p>
        </p:txBody>
      </p:sp>
      <p:sp>
        <p:nvSpPr>
          <p:cNvPr id="14340" name="Slayt Numarası Yer Tutucusu 1">
            <a:extLst>
              <a:ext uri="{FF2B5EF4-FFF2-40B4-BE49-F238E27FC236}">
                <a16:creationId xmlns:a16="http://schemas.microsoft.com/office/drawing/2014/main" id="{0225D400-E856-5E99-94FD-D7BAF40B727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BF7381EF-C8A7-4E82-B4C4-7CEBB6BD77FB}" type="slidenum">
              <a:rPr lang="tr-TR" altLang="tr-TR" sz="1400"/>
              <a:pPr eaLnBrk="1" hangingPunct="1">
                <a:spcBef>
                  <a:spcPct val="0"/>
                </a:spcBef>
                <a:buFontTx/>
                <a:buNone/>
              </a:pPr>
              <a:t>13</a:t>
            </a:fld>
            <a:endParaRPr lang="tr-TR" altLang="tr-T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58096526-9F50-9D09-D1AB-BB7BB0926D7F}"/>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Tatmini – Müşteri Sadakati Yaratma</a:t>
            </a:r>
            <a:endParaRPr lang="en-US" altLang="tr-TR" sz="3600"/>
          </a:p>
        </p:txBody>
      </p:sp>
      <p:sp>
        <p:nvSpPr>
          <p:cNvPr id="15363" name="Rectangle 3">
            <a:extLst>
              <a:ext uri="{FF2B5EF4-FFF2-40B4-BE49-F238E27FC236}">
                <a16:creationId xmlns:a16="http://schemas.microsoft.com/office/drawing/2014/main" id="{0AF84DC0-976E-7D16-2166-056C570E9A87}"/>
              </a:ext>
            </a:extLst>
          </p:cNvPr>
          <p:cNvSpPr>
            <a:spLocks noGrp="1" noChangeArrowheads="1"/>
          </p:cNvSpPr>
          <p:nvPr>
            <p:ph type="body" idx="4294967295"/>
          </p:nvPr>
        </p:nvSpPr>
        <p:spPr>
          <a:xfrm>
            <a:off x="228600" y="1524000"/>
            <a:ext cx="8229600" cy="4800600"/>
          </a:xfrm>
        </p:spPr>
        <p:txBody>
          <a:bodyPr/>
          <a:lstStyle/>
          <a:p>
            <a:pPr algn="just" eaLnBrk="1" hangingPunct="1">
              <a:lnSpc>
                <a:spcPct val="130000"/>
              </a:lnSpc>
              <a:spcBef>
                <a:spcPct val="30000"/>
              </a:spcBef>
              <a:spcAft>
                <a:spcPct val="30000"/>
              </a:spcAft>
              <a:buFontTx/>
              <a:buNone/>
            </a:pPr>
            <a:r>
              <a:rPr lang="tr-TR" altLang="tr-TR" sz="2600" b="1"/>
              <a:t>	Müşteri Ne Bekler?</a:t>
            </a:r>
          </a:p>
          <a:p>
            <a:pPr algn="just" eaLnBrk="1" hangingPunct="1">
              <a:lnSpc>
                <a:spcPct val="130000"/>
              </a:lnSpc>
              <a:spcBef>
                <a:spcPct val="30000"/>
              </a:spcBef>
              <a:spcAft>
                <a:spcPct val="30000"/>
              </a:spcAft>
            </a:pPr>
            <a:r>
              <a:rPr lang="tr-TR" altLang="tr-TR" sz="2600"/>
              <a:t>Müşteri, ürün ve hizmetlerin </a:t>
            </a:r>
            <a:r>
              <a:rPr lang="tr-TR" altLang="tr-TR" sz="2600">
                <a:solidFill>
                  <a:srgbClr val="FF0000"/>
                </a:solidFill>
              </a:rPr>
              <a:t>kendi ihtiyaçlarına</a:t>
            </a:r>
            <a:r>
              <a:rPr lang="tr-TR" altLang="tr-TR" sz="2600"/>
              <a:t>, beklentilerine </a:t>
            </a:r>
            <a:r>
              <a:rPr lang="tr-TR" altLang="tr-TR" sz="2600">
                <a:solidFill>
                  <a:srgbClr val="FF0000"/>
                </a:solidFill>
              </a:rPr>
              <a:t>uygun</a:t>
            </a:r>
            <a:r>
              <a:rPr lang="tr-TR" altLang="tr-TR" sz="2600"/>
              <a:t> olmasını bekliyor. </a:t>
            </a:r>
          </a:p>
          <a:p>
            <a:pPr algn="just" eaLnBrk="1" hangingPunct="1">
              <a:lnSpc>
                <a:spcPct val="130000"/>
              </a:lnSpc>
              <a:spcBef>
                <a:spcPct val="30000"/>
              </a:spcBef>
              <a:spcAft>
                <a:spcPct val="30000"/>
              </a:spcAft>
            </a:pPr>
            <a:r>
              <a:rPr lang="tr-TR" altLang="tr-TR" sz="2600"/>
              <a:t>Müşteri kendisiyle dürüst, yakın, sıcak ve </a:t>
            </a:r>
            <a:r>
              <a:rPr lang="tr-TR" altLang="tr-TR" sz="2600">
                <a:solidFill>
                  <a:srgbClr val="FF0000"/>
                </a:solidFill>
              </a:rPr>
              <a:t>güvene dayalı bir ilişki</a:t>
            </a:r>
            <a:r>
              <a:rPr lang="tr-TR" altLang="tr-TR" sz="2600"/>
              <a:t>nin kurulmasını, yürütülmesini bekliyor. </a:t>
            </a:r>
            <a:endParaRPr lang="en-US" altLang="tr-TR" sz="2600"/>
          </a:p>
        </p:txBody>
      </p:sp>
      <p:sp>
        <p:nvSpPr>
          <p:cNvPr id="15364" name="Slayt Numarası Yer Tutucusu 1">
            <a:extLst>
              <a:ext uri="{FF2B5EF4-FFF2-40B4-BE49-F238E27FC236}">
                <a16:creationId xmlns:a16="http://schemas.microsoft.com/office/drawing/2014/main" id="{CBE689CE-24D7-015B-4883-9B56F3E1E28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857E03FC-4D0F-4CC4-A22E-203AEB3EC589}" type="slidenum">
              <a:rPr lang="tr-TR" altLang="tr-TR" sz="1400"/>
              <a:pPr eaLnBrk="1" hangingPunct="1">
                <a:spcBef>
                  <a:spcPct val="0"/>
                </a:spcBef>
                <a:buFontTx/>
                <a:buNone/>
              </a:pPr>
              <a:t>14</a:t>
            </a:fld>
            <a:endParaRPr lang="tr-TR" altLang="tr-T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F436E924-A15C-99CA-9394-9482EFE0722B}"/>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Tatmini – Müşteri Sadakati Yaratma</a:t>
            </a:r>
            <a:endParaRPr lang="en-US" altLang="tr-TR" sz="3600"/>
          </a:p>
        </p:txBody>
      </p:sp>
      <p:sp>
        <p:nvSpPr>
          <p:cNvPr id="16387" name="Rectangle 3">
            <a:extLst>
              <a:ext uri="{FF2B5EF4-FFF2-40B4-BE49-F238E27FC236}">
                <a16:creationId xmlns:a16="http://schemas.microsoft.com/office/drawing/2014/main" id="{D2AD2F8A-2FD8-B734-BF41-5A99C66DF7E2}"/>
              </a:ext>
            </a:extLst>
          </p:cNvPr>
          <p:cNvSpPr>
            <a:spLocks noGrp="1" noChangeArrowheads="1"/>
          </p:cNvSpPr>
          <p:nvPr>
            <p:ph type="body" idx="4294967295"/>
          </p:nvPr>
        </p:nvSpPr>
        <p:spPr>
          <a:xfrm>
            <a:off x="228600" y="1524000"/>
            <a:ext cx="8610600" cy="4724400"/>
          </a:xfrm>
        </p:spPr>
        <p:txBody>
          <a:bodyPr/>
          <a:lstStyle/>
          <a:p>
            <a:pPr algn="just" eaLnBrk="1" hangingPunct="1">
              <a:lnSpc>
                <a:spcPct val="130000"/>
              </a:lnSpc>
              <a:spcBef>
                <a:spcPct val="30000"/>
              </a:spcBef>
              <a:spcAft>
                <a:spcPct val="30000"/>
              </a:spcAft>
              <a:buFontTx/>
              <a:buNone/>
            </a:pPr>
            <a:r>
              <a:rPr lang="tr-TR" altLang="tr-TR" sz="2600"/>
              <a:t>	</a:t>
            </a:r>
            <a:r>
              <a:rPr lang="tr-TR" altLang="tr-TR" sz="2600" b="1"/>
              <a:t>Müşteri Odaklı Olmak</a:t>
            </a:r>
          </a:p>
          <a:p>
            <a:pPr algn="just" eaLnBrk="1" hangingPunct="1">
              <a:lnSpc>
                <a:spcPct val="130000"/>
              </a:lnSpc>
              <a:spcBef>
                <a:spcPct val="30000"/>
              </a:spcBef>
              <a:spcAft>
                <a:spcPct val="30000"/>
              </a:spcAft>
              <a:buFontTx/>
              <a:buNone/>
            </a:pPr>
            <a:r>
              <a:rPr lang="tr-TR" altLang="tr-TR" sz="2600"/>
              <a:t>	Şirket ve tüm çalışanları olarak her eylem ve kararın sunulan ürün ve hizmetlerin müşterilere haz verecek, tatmin yaratacak biçimde planlanmasına çalışmak ve sonuçta sürekli tercih edilen bir kuruluş olmak,  müşteri odaklı bir organizasyonun özellikleridir. Müşteri odaklı olmanın önemli bir bileşeni müşteri tatmini ve ölçümüdür.</a:t>
            </a:r>
            <a:endParaRPr lang="en-US" altLang="tr-TR" sz="2600"/>
          </a:p>
        </p:txBody>
      </p:sp>
      <p:sp>
        <p:nvSpPr>
          <p:cNvPr id="16388" name="Slayt Numarası Yer Tutucusu 1">
            <a:extLst>
              <a:ext uri="{FF2B5EF4-FFF2-40B4-BE49-F238E27FC236}">
                <a16:creationId xmlns:a16="http://schemas.microsoft.com/office/drawing/2014/main" id="{D872E852-708E-E5A0-39AB-A456515D6B7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8F743838-A4EC-415C-B45A-9660CC891761}" type="slidenum">
              <a:rPr lang="tr-TR" altLang="tr-TR" sz="1400"/>
              <a:pPr eaLnBrk="1" hangingPunct="1">
                <a:spcBef>
                  <a:spcPct val="0"/>
                </a:spcBef>
                <a:buFontTx/>
                <a:buNone/>
              </a:pPr>
              <a:t>15</a:t>
            </a:fld>
            <a:endParaRPr lang="tr-TR" altLang="tr-T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65DC86E1-3A08-C513-ED58-8F72E7F12057}"/>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Tatmini – Müşteri Sadakati Yaratma</a:t>
            </a:r>
            <a:endParaRPr lang="en-US" altLang="tr-TR" sz="3600"/>
          </a:p>
        </p:txBody>
      </p:sp>
      <p:sp>
        <p:nvSpPr>
          <p:cNvPr id="17411" name="Rectangle 3">
            <a:extLst>
              <a:ext uri="{FF2B5EF4-FFF2-40B4-BE49-F238E27FC236}">
                <a16:creationId xmlns:a16="http://schemas.microsoft.com/office/drawing/2014/main" id="{4BC02CD6-5AB0-68CE-F8AD-933211E256A4}"/>
              </a:ext>
            </a:extLst>
          </p:cNvPr>
          <p:cNvSpPr>
            <a:spLocks noGrp="1" noChangeArrowheads="1"/>
          </p:cNvSpPr>
          <p:nvPr>
            <p:ph type="body" idx="4294967295"/>
          </p:nvPr>
        </p:nvSpPr>
        <p:spPr>
          <a:xfrm>
            <a:off x="228600" y="1524000"/>
            <a:ext cx="8610600" cy="4724400"/>
          </a:xfrm>
        </p:spPr>
        <p:txBody>
          <a:bodyPr/>
          <a:lstStyle/>
          <a:p>
            <a:pPr algn="just" eaLnBrk="1" hangingPunct="1">
              <a:lnSpc>
                <a:spcPct val="130000"/>
              </a:lnSpc>
              <a:spcBef>
                <a:spcPct val="30000"/>
              </a:spcBef>
              <a:spcAft>
                <a:spcPct val="30000"/>
              </a:spcAft>
              <a:buFontTx/>
              <a:buNone/>
            </a:pPr>
            <a:r>
              <a:rPr lang="tr-TR" altLang="tr-TR" sz="2600"/>
              <a:t>	</a:t>
            </a:r>
            <a:r>
              <a:rPr lang="tr-TR" altLang="tr-TR" sz="2600" b="1"/>
              <a:t>Müşteri Tatmini</a:t>
            </a:r>
          </a:p>
          <a:p>
            <a:pPr algn="just" eaLnBrk="1" hangingPunct="1">
              <a:lnSpc>
                <a:spcPct val="130000"/>
              </a:lnSpc>
              <a:spcBef>
                <a:spcPct val="30000"/>
              </a:spcBef>
              <a:spcAft>
                <a:spcPct val="30000"/>
              </a:spcAft>
              <a:buFontTx/>
              <a:buNone/>
            </a:pPr>
            <a:r>
              <a:rPr lang="tr-TR" altLang="tr-TR" sz="2600"/>
              <a:t>	Müşterinin bekledikleri ile elde ettikleri arasında örtüşmenin oluşma durumudur. </a:t>
            </a:r>
          </a:p>
          <a:p>
            <a:pPr algn="just" eaLnBrk="1" hangingPunct="1">
              <a:lnSpc>
                <a:spcPct val="130000"/>
              </a:lnSpc>
              <a:spcBef>
                <a:spcPct val="30000"/>
              </a:spcBef>
              <a:spcAft>
                <a:spcPct val="30000"/>
              </a:spcAft>
              <a:buFontTx/>
              <a:buNone/>
            </a:pPr>
            <a:r>
              <a:rPr lang="tr-TR" altLang="tr-TR" sz="2600"/>
              <a:t>	Müşteri tatmini ölçümüne çalışmanın aracılığıyla müşteri ilişkilerine devam etmenin bir nedeni de tatmin sağlamak yoluyla müşteri sadakati yaratmaktır. Bu yolla en iyi müşterilerle ilişkileri geliştirmek için sadakat (bağlılık) programları uygulanır.</a:t>
            </a:r>
            <a:endParaRPr lang="en-US" altLang="tr-TR" sz="2600"/>
          </a:p>
        </p:txBody>
      </p:sp>
      <p:sp>
        <p:nvSpPr>
          <p:cNvPr id="17412" name="Slayt Numarası Yer Tutucusu 1">
            <a:extLst>
              <a:ext uri="{FF2B5EF4-FFF2-40B4-BE49-F238E27FC236}">
                <a16:creationId xmlns:a16="http://schemas.microsoft.com/office/drawing/2014/main" id="{5E946AB9-FDA6-BBAA-2F96-65B41FA1363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91D55A1D-2D9B-4387-B7DE-30247DA86B48}" type="slidenum">
              <a:rPr lang="tr-TR" altLang="tr-TR" sz="1400"/>
              <a:pPr eaLnBrk="1" hangingPunct="1">
                <a:spcBef>
                  <a:spcPct val="0"/>
                </a:spcBef>
                <a:buFontTx/>
                <a:buNone/>
              </a:pPr>
              <a:t>16</a:t>
            </a:fld>
            <a:endParaRPr lang="tr-TR" altLang="tr-T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C72FE857-6471-4778-B48D-63548BE9B4F4}"/>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ve İlişkisel Pazarlama</a:t>
            </a:r>
            <a:endParaRPr lang="en-US" altLang="tr-TR" sz="3600"/>
          </a:p>
        </p:txBody>
      </p:sp>
      <p:sp>
        <p:nvSpPr>
          <p:cNvPr id="18435" name="Rectangle 3">
            <a:extLst>
              <a:ext uri="{FF2B5EF4-FFF2-40B4-BE49-F238E27FC236}">
                <a16:creationId xmlns:a16="http://schemas.microsoft.com/office/drawing/2014/main" id="{28694727-0288-C40D-3201-2A61C4748614}"/>
              </a:ext>
            </a:extLst>
          </p:cNvPr>
          <p:cNvSpPr>
            <a:spLocks noGrp="1" noChangeArrowheads="1"/>
          </p:cNvSpPr>
          <p:nvPr>
            <p:ph type="body" idx="4294967295"/>
          </p:nvPr>
        </p:nvSpPr>
        <p:spPr>
          <a:xfrm>
            <a:off x="228600" y="1524000"/>
            <a:ext cx="8610600" cy="4724400"/>
          </a:xfrm>
        </p:spPr>
        <p:txBody>
          <a:bodyPr/>
          <a:lstStyle/>
          <a:p>
            <a:pPr algn="just" eaLnBrk="1" hangingPunct="1">
              <a:lnSpc>
                <a:spcPct val="130000"/>
              </a:lnSpc>
              <a:spcBef>
                <a:spcPct val="30000"/>
              </a:spcBef>
              <a:spcAft>
                <a:spcPct val="30000"/>
              </a:spcAft>
              <a:buFontTx/>
              <a:buNone/>
            </a:pPr>
            <a:r>
              <a:rPr lang="tr-TR" altLang="tr-TR" sz="2600"/>
              <a:t>	</a:t>
            </a:r>
            <a:r>
              <a:rPr lang="tr-TR" altLang="tr-TR" sz="2600" b="1">
                <a:latin typeface="Comic Sans MS" panose="030F0702030302020204" pitchFamily="66" charset="0"/>
              </a:rPr>
              <a:t>İlişkisel Pazarlama</a:t>
            </a:r>
          </a:p>
          <a:p>
            <a:pPr algn="just" eaLnBrk="1" hangingPunct="1">
              <a:lnSpc>
                <a:spcPct val="130000"/>
              </a:lnSpc>
              <a:spcBef>
                <a:spcPct val="30000"/>
              </a:spcBef>
              <a:spcAft>
                <a:spcPct val="30000"/>
              </a:spcAft>
              <a:buFontTx/>
              <a:buChar char="-"/>
            </a:pPr>
            <a:r>
              <a:rPr lang="tr-TR" altLang="tr-TR" sz="2600">
                <a:solidFill>
                  <a:srgbClr val="FF0000"/>
                </a:solidFill>
              </a:rPr>
              <a:t>A</a:t>
            </a:r>
            <a:r>
              <a:rPr lang="tr-TR" altLang="tr-TR" sz="2600">
                <a:solidFill>
                  <a:srgbClr val="FF0000"/>
                </a:solidFill>
                <a:latin typeface="Comic Sans MS" panose="030F0702030302020204" pitchFamily="66" charset="0"/>
              </a:rPr>
              <a:t>lıcı-satıcı arasında karşılıklı dayanışmaya </a:t>
            </a:r>
            <a:r>
              <a:rPr lang="tr-TR" altLang="tr-TR" sz="2600">
                <a:latin typeface="Comic Sans MS" panose="030F0702030302020204" pitchFamily="66" charset="0"/>
              </a:rPr>
              <a:t>ve</a:t>
            </a:r>
            <a:r>
              <a:rPr lang="tr-TR" altLang="tr-TR" sz="2600"/>
              <a:t> </a:t>
            </a:r>
            <a:r>
              <a:rPr lang="tr-TR" altLang="tr-TR" sz="2600">
                <a:latin typeface="Comic Sans MS" panose="030F0702030302020204" pitchFamily="66" charset="0"/>
              </a:rPr>
              <a:t>bağımlılığa imkan tanıyan, her iki tarafın da tatminine yönelik, </a:t>
            </a:r>
            <a:r>
              <a:rPr lang="tr-TR" altLang="tr-TR" sz="2600">
                <a:solidFill>
                  <a:srgbClr val="FF0000"/>
                </a:solidFill>
                <a:latin typeface="Comic Sans MS" panose="030F0702030302020204" pitchFamily="66" charset="0"/>
              </a:rPr>
              <a:t>uzun vadeli </a:t>
            </a:r>
            <a:r>
              <a:rPr lang="tr-TR" altLang="tr-TR" sz="2600">
                <a:latin typeface="Comic Sans MS" panose="030F0702030302020204" pitchFamily="66" charset="0"/>
              </a:rPr>
              <a:t>ilişkilerin oluşturulmasıdır. </a:t>
            </a:r>
          </a:p>
          <a:p>
            <a:pPr algn="just" eaLnBrk="1" hangingPunct="1">
              <a:lnSpc>
                <a:spcPct val="130000"/>
              </a:lnSpc>
              <a:spcBef>
                <a:spcPct val="30000"/>
              </a:spcBef>
              <a:spcAft>
                <a:spcPct val="30000"/>
              </a:spcAft>
              <a:buFontTx/>
              <a:buChar char="-"/>
            </a:pPr>
            <a:r>
              <a:rPr lang="tr-TR" altLang="tr-TR" sz="2600">
                <a:latin typeface="Comic Sans MS" panose="030F0702030302020204" pitchFamily="66" charset="0"/>
              </a:rPr>
              <a:t>Böylece</a:t>
            </a:r>
            <a:r>
              <a:rPr lang="tr-TR" altLang="tr-TR" sz="2600"/>
              <a:t> </a:t>
            </a:r>
            <a:r>
              <a:rPr lang="tr-TR" altLang="tr-TR" sz="2600">
                <a:latin typeface="Comic Sans MS" panose="030F0702030302020204" pitchFamily="66" charset="0"/>
              </a:rPr>
              <a:t>zaman içinde artan müşteri değeri (sadakati) karlılıkta ve müşteri payında artışa yol açar.</a:t>
            </a:r>
            <a:endParaRPr lang="tr-TR" altLang="tr-TR" sz="2600"/>
          </a:p>
        </p:txBody>
      </p:sp>
      <p:sp>
        <p:nvSpPr>
          <p:cNvPr id="18436" name="Slayt Numarası Yer Tutucusu 1">
            <a:extLst>
              <a:ext uri="{FF2B5EF4-FFF2-40B4-BE49-F238E27FC236}">
                <a16:creationId xmlns:a16="http://schemas.microsoft.com/office/drawing/2014/main" id="{0E21982F-298E-84D3-729B-EE1E68E04F2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DBC40A47-3833-4948-A9A8-9E602667F468}" type="slidenum">
              <a:rPr lang="tr-TR" altLang="tr-TR" sz="1400"/>
              <a:pPr eaLnBrk="1" hangingPunct="1">
                <a:spcBef>
                  <a:spcPct val="0"/>
                </a:spcBef>
                <a:buFontTx/>
                <a:buNone/>
              </a:pPr>
              <a:t>17</a:t>
            </a:fld>
            <a:endParaRPr lang="tr-TR" altLang="tr-T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4544B060-2084-0E09-1BC9-89290D650A5B}"/>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ve İlişkisel Pazarlama</a:t>
            </a:r>
            <a:endParaRPr lang="en-US" altLang="tr-TR" sz="3600"/>
          </a:p>
        </p:txBody>
      </p:sp>
      <p:sp>
        <p:nvSpPr>
          <p:cNvPr id="19459" name="Rectangle 3">
            <a:extLst>
              <a:ext uri="{FF2B5EF4-FFF2-40B4-BE49-F238E27FC236}">
                <a16:creationId xmlns:a16="http://schemas.microsoft.com/office/drawing/2014/main" id="{719D8A59-3248-11B7-AB31-68BA4D432037}"/>
              </a:ext>
            </a:extLst>
          </p:cNvPr>
          <p:cNvSpPr>
            <a:spLocks noGrp="1" noChangeArrowheads="1"/>
          </p:cNvSpPr>
          <p:nvPr>
            <p:ph type="body" idx="4294967295"/>
          </p:nvPr>
        </p:nvSpPr>
        <p:spPr>
          <a:xfrm>
            <a:off x="228600" y="1524000"/>
            <a:ext cx="8610600" cy="4724400"/>
          </a:xfrm>
        </p:spPr>
        <p:txBody>
          <a:bodyPr/>
          <a:lstStyle/>
          <a:p>
            <a:pPr algn="just" eaLnBrk="1" hangingPunct="1">
              <a:lnSpc>
                <a:spcPct val="130000"/>
              </a:lnSpc>
              <a:spcBef>
                <a:spcPct val="30000"/>
              </a:spcBef>
              <a:spcAft>
                <a:spcPct val="30000"/>
              </a:spcAft>
              <a:buFontTx/>
              <a:buNone/>
            </a:pPr>
            <a:r>
              <a:rPr lang="tr-TR" altLang="tr-TR" sz="2600"/>
              <a:t>	</a:t>
            </a:r>
            <a:r>
              <a:rPr lang="tr-TR" altLang="tr-TR" sz="2600" b="1"/>
              <a:t>İlişkisel Pazarlamanın Özellikleri</a:t>
            </a:r>
          </a:p>
          <a:p>
            <a:pPr algn="just" eaLnBrk="1" hangingPunct="1">
              <a:lnSpc>
                <a:spcPct val="130000"/>
              </a:lnSpc>
              <a:spcBef>
                <a:spcPct val="30000"/>
              </a:spcBef>
              <a:spcAft>
                <a:spcPct val="30000"/>
              </a:spcAft>
            </a:pPr>
            <a:r>
              <a:rPr lang="tr-TR" altLang="tr-TR" sz="2600"/>
              <a:t>Müşteriyi elde tutma, sürekli kılma üzerine odaklanma</a:t>
            </a:r>
          </a:p>
          <a:p>
            <a:pPr algn="just" eaLnBrk="1" hangingPunct="1">
              <a:lnSpc>
                <a:spcPct val="130000"/>
              </a:lnSpc>
              <a:spcBef>
                <a:spcPct val="30000"/>
              </a:spcBef>
              <a:spcAft>
                <a:spcPct val="30000"/>
              </a:spcAft>
            </a:pPr>
            <a:r>
              <a:rPr lang="tr-TR" altLang="tr-TR" sz="2600"/>
              <a:t>Sürekli müşteri ilişkisi</a:t>
            </a:r>
          </a:p>
          <a:p>
            <a:pPr algn="just" eaLnBrk="1" hangingPunct="1">
              <a:lnSpc>
                <a:spcPct val="130000"/>
              </a:lnSpc>
              <a:spcBef>
                <a:spcPct val="30000"/>
              </a:spcBef>
              <a:spcAft>
                <a:spcPct val="30000"/>
              </a:spcAft>
            </a:pPr>
            <a:r>
              <a:rPr lang="tr-TR" altLang="tr-TR" sz="2600"/>
              <a:t>Müşteri değeri üzerine odaklanma</a:t>
            </a:r>
          </a:p>
          <a:p>
            <a:pPr algn="just" eaLnBrk="1" hangingPunct="1">
              <a:lnSpc>
                <a:spcPct val="130000"/>
              </a:lnSpc>
              <a:spcBef>
                <a:spcPct val="30000"/>
              </a:spcBef>
              <a:spcAft>
                <a:spcPct val="30000"/>
              </a:spcAft>
            </a:pPr>
            <a:r>
              <a:rPr lang="tr-TR" altLang="tr-TR" sz="2600"/>
              <a:t>Uzun dönemli bakış açısı</a:t>
            </a:r>
          </a:p>
          <a:p>
            <a:pPr algn="just" eaLnBrk="1" hangingPunct="1">
              <a:lnSpc>
                <a:spcPct val="130000"/>
              </a:lnSpc>
              <a:spcBef>
                <a:spcPct val="30000"/>
              </a:spcBef>
              <a:spcAft>
                <a:spcPct val="30000"/>
              </a:spcAft>
            </a:pPr>
            <a:r>
              <a:rPr lang="tr-TR" altLang="tr-TR" sz="2600"/>
              <a:t>Tüm çalışanların kaliteyle ilgilenmeleri</a:t>
            </a:r>
            <a:endParaRPr lang="en-US" altLang="tr-TR" sz="2600"/>
          </a:p>
        </p:txBody>
      </p:sp>
      <p:sp>
        <p:nvSpPr>
          <p:cNvPr id="19460" name="Slayt Numarası Yer Tutucusu 1">
            <a:extLst>
              <a:ext uri="{FF2B5EF4-FFF2-40B4-BE49-F238E27FC236}">
                <a16:creationId xmlns:a16="http://schemas.microsoft.com/office/drawing/2014/main" id="{91DF14DA-F52E-0557-B75C-DA327B6706E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CF5A1826-4A4D-47A9-88EC-60608F6CCCA6}" type="slidenum">
              <a:rPr lang="tr-TR" altLang="tr-TR" sz="1400"/>
              <a:pPr eaLnBrk="1" hangingPunct="1">
                <a:spcBef>
                  <a:spcPct val="0"/>
                </a:spcBef>
                <a:buFontTx/>
                <a:buNone/>
              </a:pPr>
              <a:t>18</a:t>
            </a:fld>
            <a:endParaRPr lang="tr-TR" altLang="tr-T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381D4E7C-932A-C603-AA1E-D82851CCCE25}"/>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ve İlişkisel Pazarlama</a:t>
            </a:r>
            <a:endParaRPr lang="en-US" altLang="tr-TR" sz="3600"/>
          </a:p>
        </p:txBody>
      </p:sp>
      <p:sp>
        <p:nvSpPr>
          <p:cNvPr id="20483" name="Rectangle 3">
            <a:extLst>
              <a:ext uri="{FF2B5EF4-FFF2-40B4-BE49-F238E27FC236}">
                <a16:creationId xmlns:a16="http://schemas.microsoft.com/office/drawing/2014/main" id="{91578098-1D37-5122-9D8A-4AE85AE3ED4F}"/>
              </a:ext>
            </a:extLst>
          </p:cNvPr>
          <p:cNvSpPr>
            <a:spLocks noGrp="1" noChangeArrowheads="1"/>
          </p:cNvSpPr>
          <p:nvPr>
            <p:ph type="body" idx="4294967295"/>
          </p:nvPr>
        </p:nvSpPr>
        <p:spPr>
          <a:xfrm>
            <a:off x="228600" y="1752600"/>
            <a:ext cx="8610600" cy="3810000"/>
          </a:xfrm>
        </p:spPr>
        <p:txBody>
          <a:bodyPr/>
          <a:lstStyle/>
          <a:p>
            <a:pPr algn="just" eaLnBrk="1" hangingPunct="1">
              <a:lnSpc>
                <a:spcPct val="150000"/>
              </a:lnSpc>
              <a:spcBef>
                <a:spcPct val="30000"/>
              </a:spcBef>
              <a:spcAft>
                <a:spcPct val="30000"/>
              </a:spcAft>
              <a:buFontTx/>
              <a:buNone/>
            </a:pPr>
            <a:r>
              <a:rPr lang="tr-TR" altLang="tr-TR" sz="2600"/>
              <a:t>	Geleneksel pazarlamada amaç, işlemleri maksimize etmek olduğundan, müşterilerin satın alma geçmişine önem verilmemekte ve müşterilerin bir durumdaki davranışı ile başka bir durumdaki davranışı arasında bağlantı kurma önemli olmamaktadır. </a:t>
            </a:r>
          </a:p>
          <a:p>
            <a:pPr algn="just" eaLnBrk="1" hangingPunct="1">
              <a:lnSpc>
                <a:spcPct val="150000"/>
              </a:lnSpc>
              <a:spcBef>
                <a:spcPct val="30000"/>
              </a:spcBef>
              <a:spcAft>
                <a:spcPct val="30000"/>
              </a:spcAft>
              <a:buFontTx/>
              <a:buNone/>
            </a:pPr>
            <a:r>
              <a:rPr lang="tr-TR" altLang="tr-TR" sz="2600"/>
              <a:t>	İlişkisel pazarlamada ise durum tam tersidir.</a:t>
            </a:r>
            <a:endParaRPr lang="en-US" altLang="tr-TR" sz="2600"/>
          </a:p>
        </p:txBody>
      </p:sp>
      <p:sp>
        <p:nvSpPr>
          <p:cNvPr id="20484" name="Slayt Numarası Yer Tutucusu 1">
            <a:extLst>
              <a:ext uri="{FF2B5EF4-FFF2-40B4-BE49-F238E27FC236}">
                <a16:creationId xmlns:a16="http://schemas.microsoft.com/office/drawing/2014/main" id="{FB9BD823-51E1-8B9B-3DFB-CFFA50F6EF9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447B0F90-E7ED-4B32-A01F-CBC4F9D5CF16}" type="slidenum">
              <a:rPr lang="tr-TR" altLang="tr-TR" sz="1400"/>
              <a:pPr eaLnBrk="1" hangingPunct="1">
                <a:spcBef>
                  <a:spcPct val="0"/>
                </a:spcBef>
                <a:buFontTx/>
                <a:buNone/>
              </a:pPr>
              <a:t>19</a:t>
            </a:fld>
            <a:endParaRPr lang="tr-TR" altLang="tr-T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ayt Numarası Yer Tutucusu 3">
            <a:extLst>
              <a:ext uri="{FF2B5EF4-FFF2-40B4-BE49-F238E27FC236}">
                <a16:creationId xmlns:a16="http://schemas.microsoft.com/office/drawing/2014/main" id="{574980BE-7E9A-2939-1919-EA6769E5BF9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4B6C2845-F991-4A6B-BE61-476427FD820C}" type="slidenum">
              <a:rPr lang="tr-TR" altLang="tr-TR" sz="1400"/>
              <a:pPr eaLnBrk="1" hangingPunct="1">
                <a:spcBef>
                  <a:spcPct val="0"/>
                </a:spcBef>
                <a:buFontTx/>
                <a:buNone/>
              </a:pPr>
              <a:t>2</a:t>
            </a:fld>
            <a:endParaRPr lang="tr-TR" altLang="tr-TR" sz="1400"/>
          </a:p>
        </p:txBody>
      </p:sp>
      <p:sp>
        <p:nvSpPr>
          <p:cNvPr id="155650" name="Rectangle 2">
            <a:extLst>
              <a:ext uri="{FF2B5EF4-FFF2-40B4-BE49-F238E27FC236}">
                <a16:creationId xmlns:a16="http://schemas.microsoft.com/office/drawing/2014/main" id="{E8516CE5-8E20-0271-E54A-2BD57D460482}"/>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marL="342900" indent="-342900">
              <a:lnSpc>
                <a:spcPct val="75000"/>
              </a:lnSpc>
              <a:spcBef>
                <a:spcPct val="20000"/>
              </a:spcBef>
              <a:defRPr/>
            </a:pPr>
            <a:r>
              <a:rPr lang="tr-TR" sz="3600" dirty="0"/>
              <a:t>MÜŞTERİ İLİŞKİLERİ YÖNETİMİ</a:t>
            </a:r>
            <a:endParaRPr lang="en-US" sz="3600" dirty="0"/>
          </a:p>
        </p:txBody>
      </p:sp>
      <p:sp>
        <p:nvSpPr>
          <p:cNvPr id="3076" name="Rectangle 3">
            <a:extLst>
              <a:ext uri="{FF2B5EF4-FFF2-40B4-BE49-F238E27FC236}">
                <a16:creationId xmlns:a16="http://schemas.microsoft.com/office/drawing/2014/main" id="{9ED8231C-36D9-4969-435C-1C3AA901380C}"/>
              </a:ext>
            </a:extLst>
          </p:cNvPr>
          <p:cNvSpPr>
            <a:spLocks noGrp="1" noChangeArrowheads="1"/>
          </p:cNvSpPr>
          <p:nvPr>
            <p:ph type="body" idx="4294967295"/>
          </p:nvPr>
        </p:nvSpPr>
        <p:spPr>
          <a:xfrm>
            <a:off x="228600" y="1524000"/>
            <a:ext cx="8610600" cy="4724400"/>
          </a:xfrm>
        </p:spPr>
        <p:txBody>
          <a:bodyPr/>
          <a:lstStyle/>
          <a:p>
            <a:pPr marL="0" indent="19050" algn="just" eaLnBrk="1" hangingPunct="1">
              <a:lnSpc>
                <a:spcPct val="130000"/>
              </a:lnSpc>
              <a:spcBef>
                <a:spcPct val="30000"/>
              </a:spcBef>
              <a:spcAft>
                <a:spcPct val="30000"/>
              </a:spcAft>
              <a:buFontTx/>
              <a:buNone/>
            </a:pPr>
            <a:r>
              <a:rPr lang="tr-TR" altLang="tr-TR" sz="2400" b="1"/>
              <a:t>Müşteri,</a:t>
            </a:r>
            <a:r>
              <a:rPr lang="tr-TR" altLang="tr-TR" sz="2400"/>
              <a:t> belirli bir mağaza ya da kuruluştan düzenli alışveriş yapan kişi ya da kuruluşlar olarak tanımlanabilir.</a:t>
            </a:r>
          </a:p>
          <a:p>
            <a:pPr marL="0" indent="19050" algn="just" eaLnBrk="1" hangingPunct="1">
              <a:lnSpc>
                <a:spcPct val="130000"/>
              </a:lnSpc>
              <a:spcBef>
                <a:spcPct val="30000"/>
              </a:spcBef>
              <a:spcAft>
                <a:spcPct val="30000"/>
              </a:spcAft>
              <a:buFontTx/>
              <a:buNone/>
            </a:pPr>
            <a:r>
              <a:rPr lang="tr-TR" altLang="tr-TR" sz="2400"/>
              <a:t>	</a:t>
            </a:r>
            <a:r>
              <a:rPr lang="tr-TR" altLang="tr-TR" sz="2400" b="1"/>
              <a:t>Örn.:</a:t>
            </a:r>
            <a:r>
              <a:rPr lang="tr-TR" altLang="tr-TR" sz="2400"/>
              <a:t> Vakko’dan giysilerini alanlar ya da Migros’tan alışveriş gerçekleştirenler onların müşterileridir.</a:t>
            </a:r>
          </a:p>
          <a:p>
            <a:pPr marL="0" indent="19050" algn="just" eaLnBrk="1" hangingPunct="1">
              <a:lnSpc>
                <a:spcPct val="130000"/>
              </a:lnSpc>
              <a:spcBef>
                <a:spcPct val="30000"/>
              </a:spcBef>
              <a:spcAft>
                <a:spcPct val="30000"/>
              </a:spcAft>
              <a:buFontTx/>
              <a:buNone/>
            </a:pPr>
            <a:r>
              <a:rPr lang="tr-TR" altLang="tr-TR" sz="2400"/>
              <a:t>	Ticari amaçla ürün/hizmet satın alanlara ise </a:t>
            </a:r>
            <a:r>
              <a:rPr lang="tr-TR" altLang="tr-TR" sz="2400" b="1"/>
              <a:t>“ticari müşteri”</a:t>
            </a:r>
            <a:r>
              <a:rPr lang="tr-TR" altLang="tr-TR" sz="2400"/>
              <a:t> denilebilir.</a:t>
            </a:r>
            <a:endParaRPr lang="en-US" altLang="tr-T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FA15D1E8-DC58-1B1C-98F5-F8F755028E33}"/>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ve İlişkisel Pazarlama</a:t>
            </a:r>
            <a:endParaRPr lang="en-US" altLang="tr-TR" sz="3600"/>
          </a:p>
        </p:txBody>
      </p:sp>
      <p:sp>
        <p:nvSpPr>
          <p:cNvPr id="21507" name="Rectangle 3">
            <a:extLst>
              <a:ext uri="{FF2B5EF4-FFF2-40B4-BE49-F238E27FC236}">
                <a16:creationId xmlns:a16="http://schemas.microsoft.com/office/drawing/2014/main" id="{6C126F70-1387-C3AD-D712-462FD17B9F04}"/>
              </a:ext>
            </a:extLst>
          </p:cNvPr>
          <p:cNvSpPr>
            <a:spLocks noGrp="1" noChangeArrowheads="1"/>
          </p:cNvSpPr>
          <p:nvPr>
            <p:ph type="body" idx="4294967295"/>
          </p:nvPr>
        </p:nvSpPr>
        <p:spPr>
          <a:xfrm>
            <a:off x="228600" y="1752600"/>
            <a:ext cx="8610600" cy="3810000"/>
          </a:xfrm>
        </p:spPr>
        <p:txBody>
          <a:bodyPr/>
          <a:lstStyle/>
          <a:p>
            <a:pPr algn="just" eaLnBrk="1" hangingPunct="1">
              <a:lnSpc>
                <a:spcPct val="150000"/>
              </a:lnSpc>
              <a:spcBef>
                <a:spcPct val="30000"/>
              </a:spcBef>
              <a:spcAft>
                <a:spcPct val="30000"/>
              </a:spcAft>
              <a:buFontTx/>
              <a:buNone/>
            </a:pPr>
            <a:r>
              <a:rPr lang="tr-TR" altLang="tr-TR" sz="2600"/>
              <a:t>	İlişkisel pazarlamada, şirket, ilke olarak kendini müşteriyi merkeze almaya, ona yakın olmaya ve özen göstermeye adamıştır. </a:t>
            </a:r>
          </a:p>
          <a:p>
            <a:pPr algn="just" eaLnBrk="1" hangingPunct="1">
              <a:lnSpc>
                <a:spcPct val="150000"/>
              </a:lnSpc>
              <a:spcBef>
                <a:spcPct val="30000"/>
              </a:spcBef>
              <a:spcAft>
                <a:spcPct val="30000"/>
              </a:spcAft>
              <a:buFontTx/>
              <a:buNone/>
            </a:pPr>
            <a:r>
              <a:rPr lang="tr-TR" altLang="tr-TR" sz="2600"/>
              <a:t>	</a:t>
            </a:r>
            <a:r>
              <a:rPr lang="tr-TR" altLang="tr-TR" sz="2600">
                <a:solidFill>
                  <a:srgbClr val="FF0000"/>
                </a:solidFill>
              </a:rPr>
              <a:t>İlişkisel pazarlama müşteri sadakatini artırır</a:t>
            </a:r>
            <a:r>
              <a:rPr lang="tr-TR" altLang="tr-TR" sz="2600"/>
              <a:t>, daha fazla satın almasını sağlar, </a:t>
            </a:r>
            <a:r>
              <a:rPr lang="tr-TR" altLang="tr-TR" sz="2600">
                <a:solidFill>
                  <a:srgbClr val="FF0000"/>
                </a:solidFill>
              </a:rPr>
              <a:t>müşteri yaşam boyu değerini artırması</a:t>
            </a:r>
            <a:r>
              <a:rPr lang="tr-TR" altLang="tr-TR" sz="2600"/>
              <a:t> ve maliyetleri kontrol altına alır.</a:t>
            </a:r>
            <a:endParaRPr lang="en-US" altLang="tr-TR" sz="2600"/>
          </a:p>
        </p:txBody>
      </p:sp>
      <p:sp>
        <p:nvSpPr>
          <p:cNvPr id="21508" name="Slayt Numarası Yer Tutucusu 1">
            <a:extLst>
              <a:ext uri="{FF2B5EF4-FFF2-40B4-BE49-F238E27FC236}">
                <a16:creationId xmlns:a16="http://schemas.microsoft.com/office/drawing/2014/main" id="{407301DA-3B46-74D9-2058-B062B8A29F1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033D5991-776F-436E-8D67-DF70D95212EA}" type="slidenum">
              <a:rPr lang="tr-TR" altLang="tr-TR" sz="1400"/>
              <a:pPr eaLnBrk="1" hangingPunct="1">
                <a:spcBef>
                  <a:spcPct val="0"/>
                </a:spcBef>
                <a:buFontTx/>
                <a:buNone/>
              </a:pPr>
              <a:t>20</a:t>
            </a:fld>
            <a:endParaRPr lang="tr-TR" altLang="tr-TR"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E9ECE605-419B-C463-A94C-19533E5336E4}"/>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ve İlişkisel Pazarlama</a:t>
            </a:r>
            <a:endParaRPr lang="en-US" altLang="tr-TR" sz="3600"/>
          </a:p>
        </p:txBody>
      </p:sp>
      <p:sp>
        <p:nvSpPr>
          <p:cNvPr id="22531" name="Rectangle 3">
            <a:extLst>
              <a:ext uri="{FF2B5EF4-FFF2-40B4-BE49-F238E27FC236}">
                <a16:creationId xmlns:a16="http://schemas.microsoft.com/office/drawing/2014/main" id="{B075C24C-8DD9-D434-D6B9-7FD1A7C57F08}"/>
              </a:ext>
            </a:extLst>
          </p:cNvPr>
          <p:cNvSpPr>
            <a:spLocks noGrp="1" noChangeArrowheads="1"/>
          </p:cNvSpPr>
          <p:nvPr>
            <p:ph type="body" idx="4294967295"/>
          </p:nvPr>
        </p:nvSpPr>
        <p:spPr>
          <a:xfrm>
            <a:off x="228600" y="1752600"/>
            <a:ext cx="8610600" cy="4495800"/>
          </a:xfrm>
        </p:spPr>
        <p:txBody>
          <a:bodyPr/>
          <a:lstStyle/>
          <a:p>
            <a:pPr algn="just" eaLnBrk="1" hangingPunct="1">
              <a:lnSpc>
                <a:spcPct val="130000"/>
              </a:lnSpc>
              <a:spcBef>
                <a:spcPct val="30000"/>
              </a:spcBef>
              <a:spcAft>
                <a:spcPct val="30000"/>
              </a:spcAft>
              <a:buFontTx/>
              <a:buNone/>
            </a:pPr>
            <a:r>
              <a:rPr lang="tr-TR" altLang="tr-TR" sz="2600"/>
              <a:t>	İlişkisel pazarlama programının uygulanabilmesi için dört önemli adım vardır.</a:t>
            </a:r>
          </a:p>
          <a:p>
            <a:pPr algn="just" eaLnBrk="1" hangingPunct="1">
              <a:lnSpc>
                <a:spcPct val="130000"/>
              </a:lnSpc>
              <a:spcBef>
                <a:spcPct val="30000"/>
              </a:spcBef>
              <a:spcAft>
                <a:spcPct val="30000"/>
              </a:spcAft>
              <a:buFontTx/>
              <a:buNone/>
            </a:pPr>
            <a:r>
              <a:rPr lang="tr-TR" altLang="tr-TR" sz="2600"/>
              <a:t>	</a:t>
            </a:r>
            <a:r>
              <a:rPr lang="tr-TR" altLang="tr-TR" sz="2600" b="1"/>
              <a:t>1.Müşterileri belirleme:</a:t>
            </a:r>
            <a:r>
              <a:rPr lang="tr-TR" altLang="tr-TR" sz="2600"/>
              <a:t> Geleneksel olarak demografik bilgilere göre yapılmaktadır. </a:t>
            </a:r>
          </a:p>
          <a:p>
            <a:pPr algn="just" eaLnBrk="1" hangingPunct="1">
              <a:lnSpc>
                <a:spcPct val="130000"/>
              </a:lnSpc>
              <a:spcBef>
                <a:spcPct val="30000"/>
              </a:spcBef>
              <a:spcAft>
                <a:spcPct val="30000"/>
              </a:spcAft>
              <a:buFontTx/>
              <a:buNone/>
            </a:pPr>
            <a:r>
              <a:rPr lang="tr-TR" altLang="tr-TR" sz="2600"/>
              <a:t>	</a:t>
            </a:r>
            <a:r>
              <a:rPr lang="tr-TR" altLang="tr-TR" sz="2600" b="1"/>
              <a:t>2.Müşteri farklılaştırma:</a:t>
            </a:r>
            <a:r>
              <a:rPr lang="tr-TR" altLang="tr-TR" sz="2600"/>
              <a:t> Müşterilerin farklı değerlere sahip olduğu bilinir ve en değerli müşterilerden başlamak suretiyle sıralama yapılır.</a:t>
            </a:r>
            <a:endParaRPr lang="en-US" altLang="tr-TR" sz="2600"/>
          </a:p>
        </p:txBody>
      </p:sp>
      <p:sp>
        <p:nvSpPr>
          <p:cNvPr id="22532" name="Slayt Numarası Yer Tutucusu 1">
            <a:extLst>
              <a:ext uri="{FF2B5EF4-FFF2-40B4-BE49-F238E27FC236}">
                <a16:creationId xmlns:a16="http://schemas.microsoft.com/office/drawing/2014/main" id="{E333DFF5-2F23-1B4E-FDEA-06623444DF1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6D675A11-9AB4-435E-8112-5AEC3EF46AF3}" type="slidenum">
              <a:rPr lang="tr-TR" altLang="tr-TR" sz="1400"/>
              <a:pPr eaLnBrk="1" hangingPunct="1">
                <a:spcBef>
                  <a:spcPct val="0"/>
                </a:spcBef>
                <a:buFontTx/>
                <a:buNone/>
              </a:pPr>
              <a:t>21</a:t>
            </a:fld>
            <a:endParaRPr lang="tr-TR" altLang="tr-T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E88DEE07-A35B-1488-1BDC-F8B57037B577}"/>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ve İlişkisel Pazarlama</a:t>
            </a:r>
            <a:endParaRPr lang="en-US" altLang="tr-TR" sz="3600"/>
          </a:p>
        </p:txBody>
      </p:sp>
      <p:sp>
        <p:nvSpPr>
          <p:cNvPr id="23555" name="Rectangle 3">
            <a:extLst>
              <a:ext uri="{FF2B5EF4-FFF2-40B4-BE49-F238E27FC236}">
                <a16:creationId xmlns:a16="http://schemas.microsoft.com/office/drawing/2014/main" id="{FA8927C9-3600-1E50-4D92-E277ACA09A46}"/>
              </a:ext>
            </a:extLst>
          </p:cNvPr>
          <p:cNvSpPr>
            <a:spLocks noGrp="1" noChangeArrowheads="1"/>
          </p:cNvSpPr>
          <p:nvPr>
            <p:ph type="body" idx="4294967295"/>
          </p:nvPr>
        </p:nvSpPr>
        <p:spPr>
          <a:xfrm>
            <a:off x="228600" y="1752600"/>
            <a:ext cx="8610600" cy="4495800"/>
          </a:xfrm>
        </p:spPr>
        <p:txBody>
          <a:bodyPr/>
          <a:lstStyle/>
          <a:p>
            <a:pPr algn="just" eaLnBrk="1" hangingPunct="1">
              <a:lnSpc>
                <a:spcPct val="130000"/>
              </a:lnSpc>
              <a:spcBef>
                <a:spcPct val="30000"/>
              </a:spcBef>
              <a:spcAft>
                <a:spcPct val="30000"/>
              </a:spcAft>
              <a:buFontTx/>
              <a:buNone/>
            </a:pPr>
            <a:r>
              <a:rPr lang="tr-TR" altLang="tr-TR" sz="2600"/>
              <a:t>	</a:t>
            </a:r>
            <a:r>
              <a:rPr lang="tr-TR" altLang="tr-TR" sz="2600" b="1"/>
              <a:t>3.Müşterilerle etkileşim:</a:t>
            </a:r>
            <a:r>
              <a:rPr lang="tr-TR" altLang="tr-TR" sz="2600"/>
              <a:t> Diyaloga girme nerden bakılırsa bakılsın bir maliyet-etkinlik olayıdır. Web siteleri, müşteri çağrı merkezleri uygulama örnekleridir.</a:t>
            </a:r>
          </a:p>
          <a:p>
            <a:pPr algn="just" eaLnBrk="1" hangingPunct="1">
              <a:lnSpc>
                <a:spcPct val="130000"/>
              </a:lnSpc>
              <a:spcBef>
                <a:spcPct val="30000"/>
              </a:spcBef>
              <a:spcAft>
                <a:spcPct val="30000"/>
              </a:spcAft>
              <a:buFontTx/>
              <a:buNone/>
            </a:pPr>
            <a:r>
              <a:rPr lang="tr-TR" altLang="tr-TR" sz="2600"/>
              <a:t>	</a:t>
            </a:r>
            <a:r>
              <a:rPr lang="tr-TR" altLang="tr-TR" sz="2600" b="1"/>
              <a:t>4.Müşteri ihtiyacına uygun ürün ve hizmet sağlama:</a:t>
            </a:r>
            <a:r>
              <a:rPr lang="tr-TR" altLang="tr-TR" sz="2600"/>
              <a:t> Müşterileri özelliklerine göre mikro gruplara ayırarak, bu gruplara yönelik ürün pazarlaması yapmaktır.</a:t>
            </a:r>
            <a:endParaRPr lang="en-US" altLang="tr-TR" sz="2600"/>
          </a:p>
        </p:txBody>
      </p:sp>
      <p:sp>
        <p:nvSpPr>
          <p:cNvPr id="23556" name="Slayt Numarası Yer Tutucusu 1">
            <a:extLst>
              <a:ext uri="{FF2B5EF4-FFF2-40B4-BE49-F238E27FC236}">
                <a16:creationId xmlns:a16="http://schemas.microsoft.com/office/drawing/2014/main" id="{20268B18-4A53-CFE0-225E-5FB3C250BFF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83EFFB92-725A-4702-8785-942FB11B197B}" type="slidenum">
              <a:rPr lang="tr-TR" altLang="tr-TR" sz="1400"/>
              <a:pPr eaLnBrk="1" hangingPunct="1">
                <a:spcBef>
                  <a:spcPct val="0"/>
                </a:spcBef>
                <a:buFontTx/>
                <a:buNone/>
              </a:pPr>
              <a:t>22</a:t>
            </a:fld>
            <a:endParaRPr lang="tr-TR" altLang="tr-TR"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906FC2D2-497A-5032-1FDF-62A1C1A35EAF}"/>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ve İlişkisel Pazarlama</a:t>
            </a:r>
            <a:endParaRPr lang="en-US" altLang="tr-TR" sz="3600"/>
          </a:p>
        </p:txBody>
      </p:sp>
      <p:sp>
        <p:nvSpPr>
          <p:cNvPr id="24579" name="Rectangle 3">
            <a:extLst>
              <a:ext uri="{FF2B5EF4-FFF2-40B4-BE49-F238E27FC236}">
                <a16:creationId xmlns:a16="http://schemas.microsoft.com/office/drawing/2014/main" id="{2151D91C-50E9-A5D3-1915-72FB263C528E}"/>
              </a:ext>
            </a:extLst>
          </p:cNvPr>
          <p:cNvSpPr>
            <a:spLocks noGrp="1" noChangeArrowheads="1"/>
          </p:cNvSpPr>
          <p:nvPr>
            <p:ph type="body" idx="4294967295"/>
          </p:nvPr>
        </p:nvSpPr>
        <p:spPr>
          <a:xfrm>
            <a:off x="228600" y="1752600"/>
            <a:ext cx="8610600" cy="4495800"/>
          </a:xfrm>
        </p:spPr>
        <p:txBody>
          <a:bodyPr/>
          <a:lstStyle/>
          <a:p>
            <a:pPr algn="just" eaLnBrk="1" hangingPunct="1">
              <a:lnSpc>
                <a:spcPct val="150000"/>
              </a:lnSpc>
              <a:spcBef>
                <a:spcPct val="30000"/>
              </a:spcBef>
              <a:spcAft>
                <a:spcPct val="30000"/>
              </a:spcAft>
              <a:buFontTx/>
              <a:buNone/>
            </a:pPr>
            <a:r>
              <a:rPr lang="tr-TR" altLang="tr-TR" sz="2600"/>
              <a:t>	</a:t>
            </a:r>
            <a:r>
              <a:rPr lang="tr-TR" altLang="tr-TR" sz="2600" b="1"/>
              <a:t>Veri Tabanlı Pazarlama</a:t>
            </a:r>
          </a:p>
          <a:p>
            <a:pPr algn="just" eaLnBrk="1" hangingPunct="1">
              <a:lnSpc>
                <a:spcPct val="150000"/>
              </a:lnSpc>
              <a:spcBef>
                <a:spcPct val="30000"/>
              </a:spcBef>
              <a:spcAft>
                <a:spcPct val="30000"/>
              </a:spcAft>
              <a:buFontTx/>
              <a:buNone/>
            </a:pPr>
            <a:r>
              <a:rPr lang="tr-TR" altLang="tr-TR" sz="2600" b="1"/>
              <a:t>	</a:t>
            </a:r>
            <a:r>
              <a:rPr lang="tr-TR" altLang="tr-TR" sz="2600"/>
              <a:t>Müşteri odaklı, bilgi yoğun ve geleceğe yönelik bir pazarlama uygulamasıdır. Bu pazarlamayı, var olan müşteriler hakkında yeterli bilgiyi ele geçirmek, bu bilgileri, tekrarlanacak satışları teşvik için kullanmak ve sürekli olabilecek bir ilişkinin kurulmasını sağlayacak bir süreç olarak kabul etmek gerekir. </a:t>
            </a:r>
            <a:endParaRPr lang="en-US" altLang="tr-TR" sz="2600"/>
          </a:p>
        </p:txBody>
      </p:sp>
      <p:sp>
        <p:nvSpPr>
          <p:cNvPr id="24580" name="Slayt Numarası Yer Tutucusu 1">
            <a:extLst>
              <a:ext uri="{FF2B5EF4-FFF2-40B4-BE49-F238E27FC236}">
                <a16:creationId xmlns:a16="http://schemas.microsoft.com/office/drawing/2014/main" id="{675F34D5-81E6-669F-7F0C-526DA2BB7DC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F30EE69C-71B8-4142-A006-B54FF20689E8}" type="slidenum">
              <a:rPr lang="tr-TR" altLang="tr-TR" sz="1400"/>
              <a:pPr eaLnBrk="1" hangingPunct="1">
                <a:spcBef>
                  <a:spcPct val="0"/>
                </a:spcBef>
                <a:buFontTx/>
                <a:buNone/>
              </a:pPr>
              <a:t>23</a:t>
            </a:fld>
            <a:endParaRPr lang="tr-TR" altLang="tr-TR"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ayt Numarası Yer Tutucusu 3">
            <a:extLst>
              <a:ext uri="{FF2B5EF4-FFF2-40B4-BE49-F238E27FC236}">
                <a16:creationId xmlns:a16="http://schemas.microsoft.com/office/drawing/2014/main" id="{A1781D0A-78E1-509D-F86C-589B31C7BFB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0F035AC2-CEBD-44ED-9294-F422E4ADF580}" type="slidenum">
              <a:rPr lang="tr-TR" altLang="tr-TR" sz="1400"/>
              <a:pPr eaLnBrk="1" hangingPunct="1">
                <a:spcBef>
                  <a:spcPct val="0"/>
                </a:spcBef>
                <a:buFontTx/>
                <a:buNone/>
              </a:pPr>
              <a:t>24</a:t>
            </a:fld>
            <a:endParaRPr lang="tr-TR" altLang="tr-TR" sz="1400"/>
          </a:p>
        </p:txBody>
      </p:sp>
      <p:sp>
        <p:nvSpPr>
          <p:cNvPr id="155650" name="Rectangle 2">
            <a:extLst>
              <a:ext uri="{FF2B5EF4-FFF2-40B4-BE49-F238E27FC236}">
                <a16:creationId xmlns:a16="http://schemas.microsoft.com/office/drawing/2014/main" id="{AA173B82-BCDD-4874-15E5-87929978B7DC}"/>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Satış ve Pazarlamada Toplam Kalite Ynt.</a:t>
            </a:r>
            <a:endParaRPr lang="en-US" altLang="tr-TR" sz="3600"/>
          </a:p>
        </p:txBody>
      </p:sp>
      <p:sp>
        <p:nvSpPr>
          <p:cNvPr id="25604" name="Rectangle 3">
            <a:extLst>
              <a:ext uri="{FF2B5EF4-FFF2-40B4-BE49-F238E27FC236}">
                <a16:creationId xmlns:a16="http://schemas.microsoft.com/office/drawing/2014/main" id="{EE61F9FC-CD9B-1BBA-E323-D5C913ED7D4B}"/>
              </a:ext>
            </a:extLst>
          </p:cNvPr>
          <p:cNvSpPr>
            <a:spLocks noGrp="1" noChangeArrowheads="1"/>
          </p:cNvSpPr>
          <p:nvPr>
            <p:ph type="body" idx="4294967295"/>
          </p:nvPr>
        </p:nvSpPr>
        <p:spPr>
          <a:xfrm>
            <a:off x="228600" y="1676400"/>
            <a:ext cx="8610600" cy="4724400"/>
          </a:xfrm>
        </p:spPr>
        <p:txBody>
          <a:bodyPr/>
          <a:lstStyle/>
          <a:p>
            <a:pPr marL="0" indent="0" algn="just" eaLnBrk="1" hangingPunct="1">
              <a:lnSpc>
                <a:spcPct val="130000"/>
              </a:lnSpc>
              <a:spcBef>
                <a:spcPct val="30000"/>
              </a:spcBef>
              <a:spcAft>
                <a:spcPct val="30000"/>
              </a:spcAft>
              <a:buFontTx/>
              <a:buNone/>
            </a:pPr>
            <a:r>
              <a:rPr lang="tr-TR" altLang="tr-TR" sz="2600" b="1"/>
              <a:t>1.Müşteri Kalite İstiyor </a:t>
            </a:r>
          </a:p>
          <a:p>
            <a:pPr marL="0" indent="0" algn="just" eaLnBrk="1" hangingPunct="1">
              <a:lnSpc>
                <a:spcPct val="130000"/>
              </a:lnSpc>
              <a:spcBef>
                <a:spcPct val="30000"/>
              </a:spcBef>
              <a:spcAft>
                <a:spcPct val="30000"/>
              </a:spcAft>
              <a:buFontTx/>
              <a:buNone/>
            </a:pPr>
            <a:r>
              <a:rPr lang="tr-TR" altLang="tr-TR" sz="2600"/>
              <a:t>Müşterilerin ne satın aldıklarında kalite önemli bir belirleyici olmaktadır. </a:t>
            </a:r>
          </a:p>
          <a:p>
            <a:pPr marL="0" indent="0" algn="just" eaLnBrk="1" hangingPunct="1">
              <a:lnSpc>
                <a:spcPct val="130000"/>
              </a:lnSpc>
              <a:spcBef>
                <a:spcPct val="30000"/>
              </a:spcBef>
              <a:spcAft>
                <a:spcPct val="30000"/>
              </a:spcAft>
              <a:buFontTx/>
              <a:buNone/>
            </a:pPr>
            <a:r>
              <a:rPr lang="tr-TR" altLang="tr-TR" sz="2600"/>
              <a:t>Üstün kaliteli ürünler için müşteriler daha fazla ödemeye razı olmaktadır. Kalitenin belirleyicileri ise; </a:t>
            </a:r>
          </a:p>
          <a:p>
            <a:pPr marL="0" indent="0" algn="just" eaLnBrk="1" hangingPunct="1">
              <a:lnSpc>
                <a:spcPct val="130000"/>
              </a:lnSpc>
              <a:spcBef>
                <a:spcPct val="30000"/>
              </a:spcBef>
              <a:spcAft>
                <a:spcPct val="30000"/>
              </a:spcAft>
              <a:buFontTx/>
              <a:buNone/>
            </a:pPr>
            <a:r>
              <a:rPr lang="tr-TR" altLang="tr-TR" sz="2600">
                <a:solidFill>
                  <a:schemeClr val="accent2"/>
                </a:solidFill>
              </a:rPr>
              <a:t>Marka adı, ağızdan ağza iletişim, geçmiş deneyim, performans, fiyat.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ayt Numarası Yer Tutucusu 3">
            <a:extLst>
              <a:ext uri="{FF2B5EF4-FFF2-40B4-BE49-F238E27FC236}">
                <a16:creationId xmlns:a16="http://schemas.microsoft.com/office/drawing/2014/main" id="{3AB88607-06C7-7FEB-83F1-14377647304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5C6569F4-53F8-4953-B2C7-A02F7F28BDEC}" type="slidenum">
              <a:rPr lang="tr-TR" altLang="tr-TR" sz="1400"/>
              <a:pPr eaLnBrk="1" hangingPunct="1">
                <a:spcBef>
                  <a:spcPct val="0"/>
                </a:spcBef>
                <a:buFontTx/>
                <a:buNone/>
              </a:pPr>
              <a:t>25</a:t>
            </a:fld>
            <a:endParaRPr lang="tr-TR" altLang="tr-TR" sz="1400"/>
          </a:p>
        </p:txBody>
      </p:sp>
      <p:sp>
        <p:nvSpPr>
          <p:cNvPr id="155650" name="Rectangle 2">
            <a:extLst>
              <a:ext uri="{FF2B5EF4-FFF2-40B4-BE49-F238E27FC236}">
                <a16:creationId xmlns:a16="http://schemas.microsoft.com/office/drawing/2014/main" id="{075607CA-BCB8-F228-5CE2-2973E093CC54}"/>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Satış ve Pazarlamada Toplam Kalite Ynt.</a:t>
            </a:r>
            <a:endParaRPr lang="en-US" altLang="tr-TR" sz="3600"/>
          </a:p>
        </p:txBody>
      </p:sp>
      <p:sp>
        <p:nvSpPr>
          <p:cNvPr id="26628" name="Rectangle 3">
            <a:extLst>
              <a:ext uri="{FF2B5EF4-FFF2-40B4-BE49-F238E27FC236}">
                <a16:creationId xmlns:a16="http://schemas.microsoft.com/office/drawing/2014/main" id="{E786AA5D-D100-5917-1616-9DAE0B0B2BF6}"/>
              </a:ext>
            </a:extLst>
          </p:cNvPr>
          <p:cNvSpPr>
            <a:spLocks noGrp="1" noChangeArrowheads="1"/>
          </p:cNvSpPr>
          <p:nvPr>
            <p:ph type="body" idx="4294967295"/>
          </p:nvPr>
        </p:nvSpPr>
        <p:spPr>
          <a:xfrm>
            <a:off x="0" y="1600200"/>
            <a:ext cx="9067800" cy="5105400"/>
          </a:xfrm>
        </p:spPr>
        <p:txBody>
          <a:bodyPr/>
          <a:lstStyle/>
          <a:p>
            <a:pPr algn="just" eaLnBrk="1" hangingPunct="1">
              <a:lnSpc>
                <a:spcPct val="150000"/>
              </a:lnSpc>
              <a:spcBef>
                <a:spcPct val="30000"/>
              </a:spcBef>
              <a:spcAft>
                <a:spcPct val="30000"/>
              </a:spcAft>
              <a:buFontTx/>
              <a:buNone/>
            </a:pPr>
            <a:r>
              <a:rPr lang="tr-TR" altLang="tr-TR" sz="2600"/>
              <a:t>	</a:t>
            </a:r>
            <a:r>
              <a:rPr lang="tr-TR" altLang="tr-TR" sz="2600" b="1"/>
              <a:t>2.Kalite Karlılık Olarak Düşünebilir</a:t>
            </a:r>
            <a:r>
              <a:rPr lang="tr-TR" altLang="tr-TR" sz="2400" b="1"/>
              <a:t> 	</a:t>
            </a:r>
          </a:p>
          <a:p>
            <a:pPr algn="just" eaLnBrk="1" hangingPunct="1">
              <a:lnSpc>
                <a:spcPct val="150000"/>
              </a:lnSpc>
              <a:spcBef>
                <a:spcPct val="30000"/>
              </a:spcBef>
              <a:spcAft>
                <a:spcPct val="30000"/>
              </a:spcAft>
              <a:buFontTx/>
              <a:buNone/>
            </a:pPr>
            <a:r>
              <a:rPr lang="tr-TR" altLang="tr-TR" sz="2600"/>
              <a:t>	Kuruluşların performansları ile uyguladıkları kalite düşünceleri arasında doğrudan ilişki olduğu bilinmektedir. Kalitenin karlılığı şu konularla ölçülür; </a:t>
            </a:r>
          </a:p>
          <a:p>
            <a:pPr algn="just" eaLnBrk="1" hangingPunct="1">
              <a:lnSpc>
                <a:spcPct val="150000"/>
              </a:lnSpc>
              <a:spcBef>
                <a:spcPct val="30000"/>
              </a:spcBef>
              <a:spcAft>
                <a:spcPct val="30000"/>
              </a:spcAft>
              <a:buFontTx/>
              <a:buNone/>
            </a:pPr>
            <a:r>
              <a:rPr lang="tr-TR" altLang="tr-TR" sz="2600">
                <a:solidFill>
                  <a:schemeClr val="accent1"/>
                </a:solidFill>
              </a:rPr>
              <a:t>	</a:t>
            </a:r>
            <a:r>
              <a:rPr lang="tr-TR" altLang="tr-TR" sz="2600">
                <a:solidFill>
                  <a:schemeClr val="accent2"/>
                </a:solidFill>
              </a:rPr>
              <a:t>Müşteri ilişkileri, Liderlik, Çalışanlarla ilişkiler, Kuruluş verimliliği, Müşteri tatmini.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ayt Numarası Yer Tutucusu 3">
            <a:extLst>
              <a:ext uri="{FF2B5EF4-FFF2-40B4-BE49-F238E27FC236}">
                <a16:creationId xmlns:a16="http://schemas.microsoft.com/office/drawing/2014/main" id="{A67C8CD8-6412-E94D-937A-ACCFD96630A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42866E47-3EBB-4C20-9F55-C367773B37B5}" type="slidenum">
              <a:rPr lang="tr-TR" altLang="tr-TR" sz="1400"/>
              <a:pPr eaLnBrk="1" hangingPunct="1">
                <a:spcBef>
                  <a:spcPct val="0"/>
                </a:spcBef>
                <a:buFontTx/>
                <a:buNone/>
              </a:pPr>
              <a:t>26</a:t>
            </a:fld>
            <a:endParaRPr lang="tr-TR" altLang="tr-TR" sz="1400"/>
          </a:p>
        </p:txBody>
      </p:sp>
      <p:sp>
        <p:nvSpPr>
          <p:cNvPr id="155650" name="Rectangle 2">
            <a:extLst>
              <a:ext uri="{FF2B5EF4-FFF2-40B4-BE49-F238E27FC236}">
                <a16:creationId xmlns:a16="http://schemas.microsoft.com/office/drawing/2014/main" id="{6E11B97A-DEB8-A5BD-B07E-D4F767DD394C}"/>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Satış ve Pazarlamada Toplam Kalite Ynt.</a:t>
            </a:r>
            <a:endParaRPr lang="en-US" altLang="tr-TR" sz="3600"/>
          </a:p>
        </p:txBody>
      </p:sp>
      <p:sp>
        <p:nvSpPr>
          <p:cNvPr id="27652" name="Rectangle 3">
            <a:extLst>
              <a:ext uri="{FF2B5EF4-FFF2-40B4-BE49-F238E27FC236}">
                <a16:creationId xmlns:a16="http://schemas.microsoft.com/office/drawing/2014/main" id="{6ECE7074-55FB-E308-278C-25D2F653B311}"/>
              </a:ext>
            </a:extLst>
          </p:cNvPr>
          <p:cNvSpPr>
            <a:spLocks noGrp="1" noChangeArrowheads="1"/>
          </p:cNvSpPr>
          <p:nvPr>
            <p:ph type="body" idx="4294967295"/>
          </p:nvPr>
        </p:nvSpPr>
        <p:spPr>
          <a:xfrm>
            <a:off x="0" y="1524000"/>
            <a:ext cx="8839200" cy="5105400"/>
          </a:xfrm>
        </p:spPr>
        <p:txBody>
          <a:bodyPr/>
          <a:lstStyle/>
          <a:p>
            <a:pPr algn="just" eaLnBrk="1" hangingPunct="1">
              <a:lnSpc>
                <a:spcPct val="150000"/>
              </a:lnSpc>
              <a:spcBef>
                <a:spcPct val="30000"/>
              </a:spcBef>
              <a:spcAft>
                <a:spcPct val="30000"/>
              </a:spcAft>
              <a:buFontTx/>
              <a:buNone/>
            </a:pPr>
            <a:r>
              <a:rPr lang="tr-TR" altLang="tr-TR" sz="2600"/>
              <a:t>	</a:t>
            </a:r>
            <a:r>
              <a:rPr lang="tr-TR" altLang="tr-TR" sz="2600" b="1"/>
              <a:t>3.Kalite Rekabetçiliği Artırmaktadır. </a:t>
            </a:r>
            <a:r>
              <a:rPr lang="tr-TR" altLang="tr-TR" sz="2600"/>
              <a:t>	</a:t>
            </a:r>
          </a:p>
          <a:p>
            <a:pPr algn="just" eaLnBrk="1" hangingPunct="1">
              <a:lnSpc>
                <a:spcPct val="150000"/>
              </a:lnSpc>
              <a:spcBef>
                <a:spcPct val="30000"/>
              </a:spcBef>
              <a:spcAft>
                <a:spcPct val="30000"/>
              </a:spcAft>
              <a:buFontTx/>
              <a:buNone/>
            </a:pPr>
            <a:r>
              <a:rPr lang="tr-TR" altLang="tr-TR" sz="2600"/>
              <a:t>	Teknoloji satış önerilerinde önemli avantajlar yaratabilmektedir. Teknolojik ürünler, rakiplerininkine göre daha önemli yararlar sunabilmektedir. Eğer teknolojik olarak geri iseniz rakibinizi yakalamanız zor olacaktır. Aynı düşünce kalite içinde geçerlidir. Rakipler kalite konusunda ilerde iseler, onları yakalamak oldukça zor olacaktır.</a:t>
            </a:r>
            <a:endParaRPr lang="tr-TR" altLang="tr-TR" sz="2600">
              <a:solidFill>
                <a:schemeClr val="accen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ayt Numarası Yer Tutucusu 3">
            <a:extLst>
              <a:ext uri="{FF2B5EF4-FFF2-40B4-BE49-F238E27FC236}">
                <a16:creationId xmlns:a16="http://schemas.microsoft.com/office/drawing/2014/main" id="{DD284F80-93D9-BD12-3A51-48FAF55F663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C635AD0F-2078-47D0-92EF-BB72EEE8DF20}" type="slidenum">
              <a:rPr lang="tr-TR" altLang="tr-TR" sz="1400"/>
              <a:pPr eaLnBrk="1" hangingPunct="1">
                <a:spcBef>
                  <a:spcPct val="0"/>
                </a:spcBef>
                <a:buFontTx/>
                <a:buNone/>
              </a:pPr>
              <a:t>27</a:t>
            </a:fld>
            <a:endParaRPr lang="tr-TR" altLang="tr-TR" sz="1400"/>
          </a:p>
        </p:txBody>
      </p:sp>
      <p:sp>
        <p:nvSpPr>
          <p:cNvPr id="155650" name="Rectangle 2">
            <a:extLst>
              <a:ext uri="{FF2B5EF4-FFF2-40B4-BE49-F238E27FC236}">
                <a16:creationId xmlns:a16="http://schemas.microsoft.com/office/drawing/2014/main" id="{4573B12D-8C8C-0641-A934-088F1E5387FC}"/>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Satış ve Pazarlamada Toplam Kalite Ynt.</a:t>
            </a:r>
            <a:endParaRPr lang="en-US" altLang="tr-TR" sz="3600"/>
          </a:p>
        </p:txBody>
      </p:sp>
      <p:sp>
        <p:nvSpPr>
          <p:cNvPr id="28676" name="Rectangle 3">
            <a:extLst>
              <a:ext uri="{FF2B5EF4-FFF2-40B4-BE49-F238E27FC236}">
                <a16:creationId xmlns:a16="http://schemas.microsoft.com/office/drawing/2014/main" id="{F54A976D-E847-C55E-FEFF-5DB43B7F9E45}"/>
              </a:ext>
            </a:extLst>
          </p:cNvPr>
          <p:cNvSpPr>
            <a:spLocks noGrp="1" noChangeArrowheads="1"/>
          </p:cNvSpPr>
          <p:nvPr>
            <p:ph type="body" idx="4294967295"/>
          </p:nvPr>
        </p:nvSpPr>
        <p:spPr>
          <a:xfrm>
            <a:off x="228600" y="1676400"/>
            <a:ext cx="8382000" cy="4724400"/>
          </a:xfrm>
        </p:spPr>
        <p:txBody>
          <a:bodyPr/>
          <a:lstStyle/>
          <a:p>
            <a:pPr algn="just" eaLnBrk="1" hangingPunct="1">
              <a:lnSpc>
                <a:spcPct val="130000"/>
              </a:lnSpc>
              <a:spcBef>
                <a:spcPct val="30000"/>
              </a:spcBef>
              <a:spcAft>
                <a:spcPct val="30000"/>
              </a:spcAft>
              <a:buFontTx/>
              <a:buNone/>
            </a:pPr>
            <a:r>
              <a:rPr lang="tr-TR" altLang="tr-TR" sz="2600"/>
              <a:t>	</a:t>
            </a:r>
            <a:r>
              <a:rPr lang="tr-TR" altLang="tr-TR" sz="2600" b="1"/>
              <a:t>Müşteri İlişkilerinde Süreklilik</a:t>
            </a:r>
            <a:endParaRPr lang="tr-TR" altLang="tr-TR" sz="2600"/>
          </a:p>
          <a:p>
            <a:pPr algn="just" eaLnBrk="1" hangingPunct="1">
              <a:lnSpc>
                <a:spcPct val="130000"/>
              </a:lnSpc>
              <a:spcBef>
                <a:spcPct val="30000"/>
              </a:spcBef>
              <a:spcAft>
                <a:spcPct val="30000"/>
              </a:spcAft>
              <a:buFontTx/>
              <a:buNone/>
            </a:pPr>
            <a:r>
              <a:rPr lang="tr-TR" altLang="tr-TR" sz="2600"/>
              <a:t>	Süreklilik sağlayan süreç Kaizen terimi ile bilinir. Japoncada kai-değişim, zen-iyi, anlamına gelmektedir. Anlam olarak daha iyiye doğru sürekli değişim demektir. Sürekli olan değişimi anlatır. </a:t>
            </a:r>
          </a:p>
          <a:p>
            <a:pPr algn="just" eaLnBrk="1" hangingPunct="1">
              <a:lnSpc>
                <a:spcPct val="130000"/>
              </a:lnSpc>
              <a:spcBef>
                <a:spcPct val="30000"/>
              </a:spcBef>
              <a:spcAft>
                <a:spcPct val="30000"/>
              </a:spcAft>
              <a:buFontTx/>
              <a:buNone/>
            </a:pPr>
            <a:r>
              <a:rPr lang="tr-TR" altLang="tr-TR" sz="2600"/>
              <a:t>	Çünkü bir defaya ait olan gelişme sonucunda elde edilenler bir defaya ait olur. </a:t>
            </a:r>
            <a:endParaRPr lang="tr-TR" altLang="tr-TR" sz="2600">
              <a:solidFill>
                <a:schemeClr val="accen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ayt Numarası Yer Tutucusu 3">
            <a:extLst>
              <a:ext uri="{FF2B5EF4-FFF2-40B4-BE49-F238E27FC236}">
                <a16:creationId xmlns:a16="http://schemas.microsoft.com/office/drawing/2014/main" id="{79BFFA52-8459-CD4E-983E-4150DE95339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1C602A6F-3D32-4C7C-94E9-E38B92E33716}" type="slidenum">
              <a:rPr lang="tr-TR" altLang="tr-TR" sz="1400"/>
              <a:pPr eaLnBrk="1" hangingPunct="1">
                <a:spcBef>
                  <a:spcPct val="0"/>
                </a:spcBef>
                <a:buFontTx/>
                <a:buNone/>
              </a:pPr>
              <a:t>28</a:t>
            </a:fld>
            <a:endParaRPr lang="tr-TR" altLang="tr-TR" sz="1400"/>
          </a:p>
        </p:txBody>
      </p:sp>
      <p:sp>
        <p:nvSpPr>
          <p:cNvPr id="155650" name="Rectangle 2">
            <a:extLst>
              <a:ext uri="{FF2B5EF4-FFF2-40B4-BE49-F238E27FC236}">
                <a16:creationId xmlns:a16="http://schemas.microsoft.com/office/drawing/2014/main" id="{94AB2719-B712-247A-E339-C94E13849ADC}"/>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Satış ve Pazarlamada Toplam Kalite Ynt.</a:t>
            </a:r>
            <a:endParaRPr lang="en-US" altLang="tr-TR" sz="3600"/>
          </a:p>
        </p:txBody>
      </p:sp>
      <p:sp>
        <p:nvSpPr>
          <p:cNvPr id="29700" name="Rectangle 3">
            <a:extLst>
              <a:ext uri="{FF2B5EF4-FFF2-40B4-BE49-F238E27FC236}">
                <a16:creationId xmlns:a16="http://schemas.microsoft.com/office/drawing/2014/main" id="{63E548A6-C00D-5EB6-3E55-4049F1E99677}"/>
              </a:ext>
            </a:extLst>
          </p:cNvPr>
          <p:cNvSpPr>
            <a:spLocks noGrp="1" noChangeArrowheads="1"/>
          </p:cNvSpPr>
          <p:nvPr>
            <p:ph type="body" idx="4294967295"/>
          </p:nvPr>
        </p:nvSpPr>
        <p:spPr>
          <a:xfrm>
            <a:off x="228600" y="1676400"/>
            <a:ext cx="8382000" cy="4724400"/>
          </a:xfrm>
        </p:spPr>
        <p:txBody>
          <a:bodyPr/>
          <a:lstStyle/>
          <a:p>
            <a:pPr algn="just" eaLnBrk="1" hangingPunct="1">
              <a:lnSpc>
                <a:spcPct val="150000"/>
              </a:lnSpc>
              <a:spcBef>
                <a:spcPct val="30000"/>
              </a:spcBef>
              <a:spcAft>
                <a:spcPct val="30000"/>
              </a:spcAft>
              <a:buFontTx/>
              <a:buNone/>
            </a:pPr>
            <a:r>
              <a:rPr lang="tr-TR" altLang="tr-TR" sz="2600"/>
              <a:t>	</a:t>
            </a:r>
            <a:r>
              <a:rPr lang="tr-TR" altLang="tr-TR" sz="2600" b="1"/>
              <a:t>Müşteri İlişkilerinde Süreklilik</a:t>
            </a:r>
            <a:endParaRPr lang="tr-TR" altLang="tr-TR" sz="2600"/>
          </a:p>
          <a:p>
            <a:pPr algn="just" eaLnBrk="1" hangingPunct="1">
              <a:lnSpc>
                <a:spcPct val="150000"/>
              </a:lnSpc>
              <a:spcBef>
                <a:spcPct val="30000"/>
              </a:spcBef>
              <a:spcAft>
                <a:spcPct val="30000"/>
              </a:spcAft>
              <a:buFontTx/>
              <a:buNone/>
            </a:pPr>
            <a:r>
              <a:rPr lang="tr-TR" altLang="tr-TR" sz="2600"/>
              <a:t>	Süreçlerin iyileştirilmesi, müşteri ilişkilerinde ortaya çıkan sorunların çözümünü gerçekleştirebilir. Sorunlar, oluşturulan “Kalite Çember”leri ile çözülmeye çalışılır. Beş ila sekiz çalışandan oluşan kalite çemberi şu ilkelerle çalışır; </a:t>
            </a:r>
          </a:p>
          <a:p>
            <a:pPr algn="just" eaLnBrk="1" hangingPunct="1">
              <a:lnSpc>
                <a:spcPct val="150000"/>
              </a:lnSpc>
              <a:spcBef>
                <a:spcPct val="30000"/>
              </a:spcBef>
              <a:spcAft>
                <a:spcPct val="30000"/>
              </a:spcAft>
              <a:buFontTx/>
              <a:buNone/>
            </a:pPr>
            <a:r>
              <a:rPr lang="tr-TR" altLang="tr-TR" sz="2600"/>
              <a:t>	</a:t>
            </a:r>
            <a:r>
              <a:rPr lang="tr-TR" altLang="tr-TR" sz="2600" b="1"/>
              <a:t>1.</a:t>
            </a:r>
            <a:r>
              <a:rPr lang="tr-TR" altLang="tr-TR" sz="2600"/>
              <a:t>Planla     </a:t>
            </a:r>
            <a:r>
              <a:rPr lang="tr-TR" altLang="tr-TR" sz="2600" b="1"/>
              <a:t>2.</a:t>
            </a:r>
            <a:r>
              <a:rPr lang="tr-TR" altLang="tr-TR" sz="2600"/>
              <a:t>Uygula     </a:t>
            </a:r>
            <a:r>
              <a:rPr lang="tr-TR" altLang="tr-TR" sz="2600" b="1"/>
              <a:t>3.</a:t>
            </a:r>
            <a:r>
              <a:rPr lang="tr-TR" altLang="tr-TR" sz="2600"/>
              <a:t>Kontrol Et     </a:t>
            </a:r>
            <a:r>
              <a:rPr lang="tr-TR" altLang="tr-TR" sz="2600" b="1"/>
              <a:t>4.</a:t>
            </a:r>
            <a:r>
              <a:rPr lang="tr-TR" altLang="tr-TR" sz="2600"/>
              <a:t>Düzelt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ayt Numarası Yer Tutucusu 3">
            <a:extLst>
              <a:ext uri="{FF2B5EF4-FFF2-40B4-BE49-F238E27FC236}">
                <a16:creationId xmlns:a16="http://schemas.microsoft.com/office/drawing/2014/main" id="{B2132D57-3EF5-172F-B7CD-231923288E4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9AAF9216-00E1-4E47-97CF-20209B16B96A}" type="slidenum">
              <a:rPr lang="tr-TR" altLang="tr-TR" sz="1400"/>
              <a:pPr eaLnBrk="1" hangingPunct="1">
                <a:spcBef>
                  <a:spcPct val="0"/>
                </a:spcBef>
                <a:buFontTx/>
                <a:buNone/>
              </a:pPr>
              <a:t>29</a:t>
            </a:fld>
            <a:endParaRPr lang="tr-TR" altLang="tr-TR" sz="1400"/>
          </a:p>
        </p:txBody>
      </p:sp>
      <p:sp>
        <p:nvSpPr>
          <p:cNvPr id="155650" name="Rectangle 2">
            <a:extLst>
              <a:ext uri="{FF2B5EF4-FFF2-40B4-BE49-F238E27FC236}">
                <a16:creationId xmlns:a16="http://schemas.microsoft.com/office/drawing/2014/main" id="{7984A8F3-9D68-C673-0D02-FE26772147DB}"/>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Satış ve Pazarlamada Toplam Kalite Ynt.</a:t>
            </a:r>
            <a:endParaRPr lang="en-US" altLang="tr-TR" sz="3600"/>
          </a:p>
        </p:txBody>
      </p:sp>
      <p:sp>
        <p:nvSpPr>
          <p:cNvPr id="30724" name="Rectangle 3">
            <a:extLst>
              <a:ext uri="{FF2B5EF4-FFF2-40B4-BE49-F238E27FC236}">
                <a16:creationId xmlns:a16="http://schemas.microsoft.com/office/drawing/2014/main" id="{05C2C2B9-7991-A664-89C7-020D1125FD11}"/>
              </a:ext>
            </a:extLst>
          </p:cNvPr>
          <p:cNvSpPr>
            <a:spLocks noGrp="1" noChangeArrowheads="1"/>
          </p:cNvSpPr>
          <p:nvPr>
            <p:ph type="body" idx="4294967295"/>
          </p:nvPr>
        </p:nvSpPr>
        <p:spPr>
          <a:xfrm>
            <a:off x="228600" y="1600200"/>
            <a:ext cx="8382000" cy="5715000"/>
          </a:xfrm>
        </p:spPr>
        <p:txBody>
          <a:bodyPr/>
          <a:lstStyle/>
          <a:p>
            <a:pPr algn="just" eaLnBrk="1" hangingPunct="1">
              <a:lnSpc>
                <a:spcPct val="130000"/>
              </a:lnSpc>
              <a:spcBef>
                <a:spcPct val="30000"/>
              </a:spcBef>
              <a:spcAft>
                <a:spcPct val="30000"/>
              </a:spcAft>
              <a:buFontTx/>
              <a:buNone/>
            </a:pPr>
            <a:r>
              <a:rPr lang="tr-TR" altLang="tr-TR" sz="2600" b="1"/>
              <a:t>Satış ve Pazarlamada Kalite 3 aşamada incelenebilir</a:t>
            </a:r>
          </a:p>
          <a:p>
            <a:pPr algn="just" eaLnBrk="1" hangingPunct="1">
              <a:lnSpc>
                <a:spcPct val="130000"/>
              </a:lnSpc>
              <a:spcBef>
                <a:spcPct val="30000"/>
              </a:spcBef>
              <a:spcAft>
                <a:spcPct val="30000"/>
              </a:spcAft>
              <a:buFontTx/>
              <a:buNone/>
            </a:pPr>
            <a:r>
              <a:rPr lang="tr-TR" altLang="tr-TR" sz="2600" b="1"/>
              <a:t>1.Satış Öncesi Kalite</a:t>
            </a:r>
          </a:p>
          <a:p>
            <a:pPr algn="just" eaLnBrk="1" hangingPunct="1">
              <a:lnSpc>
                <a:spcPct val="70000"/>
              </a:lnSpc>
              <a:spcBef>
                <a:spcPct val="30000"/>
              </a:spcBef>
              <a:spcAft>
                <a:spcPct val="30000"/>
              </a:spcAft>
            </a:pPr>
            <a:r>
              <a:rPr lang="tr-TR" altLang="tr-TR" sz="2600"/>
              <a:t>Müşteri ihtiyacının analizi ve değerlendirilmesi</a:t>
            </a:r>
          </a:p>
          <a:p>
            <a:pPr algn="just" eaLnBrk="1" hangingPunct="1">
              <a:lnSpc>
                <a:spcPct val="70000"/>
              </a:lnSpc>
              <a:spcBef>
                <a:spcPct val="30000"/>
              </a:spcBef>
              <a:spcAft>
                <a:spcPct val="30000"/>
              </a:spcAft>
            </a:pPr>
            <a:r>
              <a:rPr lang="tr-TR" altLang="tr-TR" sz="2600"/>
              <a:t>Müşterilere yeni ürün hakkında bilgi verilmesi</a:t>
            </a:r>
          </a:p>
          <a:p>
            <a:pPr algn="just" eaLnBrk="1" hangingPunct="1">
              <a:lnSpc>
                <a:spcPct val="70000"/>
              </a:lnSpc>
              <a:spcBef>
                <a:spcPct val="30000"/>
              </a:spcBef>
              <a:spcAft>
                <a:spcPct val="30000"/>
              </a:spcAft>
            </a:pPr>
            <a:r>
              <a:rPr lang="tr-TR" altLang="tr-TR" sz="2600"/>
              <a:t>Müşterilere ihtiyacına göre ürün ve hizmet üretilmesi</a:t>
            </a:r>
          </a:p>
          <a:p>
            <a:pPr algn="just" eaLnBrk="1" hangingPunct="1">
              <a:lnSpc>
                <a:spcPct val="70000"/>
              </a:lnSpc>
              <a:spcBef>
                <a:spcPct val="30000"/>
              </a:spcBef>
              <a:spcAft>
                <a:spcPct val="30000"/>
              </a:spcAft>
            </a:pPr>
            <a:r>
              <a:rPr lang="tr-TR" altLang="tr-TR" sz="2600"/>
              <a:t>Ürün katalogu, garanti belgesi vb. oluşturulması</a:t>
            </a:r>
          </a:p>
          <a:p>
            <a:pPr algn="just" eaLnBrk="1" hangingPunct="1">
              <a:lnSpc>
                <a:spcPct val="70000"/>
              </a:lnSpc>
              <a:spcBef>
                <a:spcPct val="30000"/>
              </a:spcBef>
              <a:spcAft>
                <a:spcPct val="30000"/>
              </a:spcAft>
            </a:pPr>
            <a:r>
              <a:rPr lang="tr-TR" altLang="tr-TR" sz="2600"/>
              <a:t>Etkili bir tanıtım yapılması</a:t>
            </a:r>
          </a:p>
          <a:p>
            <a:pPr algn="just" eaLnBrk="1" hangingPunct="1">
              <a:lnSpc>
                <a:spcPct val="70000"/>
              </a:lnSpc>
              <a:spcBef>
                <a:spcPct val="30000"/>
              </a:spcBef>
              <a:spcAft>
                <a:spcPct val="30000"/>
              </a:spcAft>
            </a:pPr>
            <a:r>
              <a:rPr lang="tr-TR" altLang="tr-TR" sz="2600"/>
              <a:t>Ürünle beraber kullanılacak ürünlerin kalitelerinin belirtilmesi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939C9C69-1B46-4632-B9AE-335DADB96308}"/>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Kavramı ve Özellikleri</a:t>
            </a:r>
            <a:endParaRPr lang="en-US" altLang="tr-TR" sz="3600"/>
          </a:p>
        </p:txBody>
      </p:sp>
      <p:sp>
        <p:nvSpPr>
          <p:cNvPr id="4099" name="Rectangle 3">
            <a:extLst>
              <a:ext uri="{FF2B5EF4-FFF2-40B4-BE49-F238E27FC236}">
                <a16:creationId xmlns:a16="http://schemas.microsoft.com/office/drawing/2014/main" id="{87950EC6-60F3-70C1-B907-E2473FD15E81}"/>
              </a:ext>
            </a:extLst>
          </p:cNvPr>
          <p:cNvSpPr>
            <a:spLocks noGrp="1" noChangeArrowheads="1"/>
          </p:cNvSpPr>
          <p:nvPr>
            <p:ph type="body" idx="4294967295"/>
          </p:nvPr>
        </p:nvSpPr>
        <p:spPr>
          <a:xfrm>
            <a:off x="228600" y="1524000"/>
            <a:ext cx="8610600" cy="4724400"/>
          </a:xfrm>
        </p:spPr>
        <p:txBody>
          <a:bodyPr/>
          <a:lstStyle/>
          <a:p>
            <a:pPr algn="just" eaLnBrk="1" hangingPunct="1">
              <a:lnSpc>
                <a:spcPct val="150000"/>
              </a:lnSpc>
              <a:spcBef>
                <a:spcPct val="30000"/>
              </a:spcBef>
              <a:spcAft>
                <a:spcPct val="30000"/>
              </a:spcAft>
              <a:buFontTx/>
              <a:buNone/>
            </a:pPr>
            <a:r>
              <a:rPr lang="tr-TR" altLang="tr-TR" sz="2600"/>
              <a:t>	</a:t>
            </a:r>
            <a:r>
              <a:rPr lang="tr-TR" altLang="tr-TR" sz="2600" b="1"/>
              <a:t>Müşteri İlişkileri, </a:t>
            </a:r>
            <a:r>
              <a:rPr lang="tr-TR" altLang="tr-TR" sz="2600"/>
              <a:t>kuruluş ile müşteri arasında kurulan, </a:t>
            </a:r>
            <a:r>
              <a:rPr lang="tr-TR" altLang="tr-TR" sz="2600" u="sng"/>
              <a:t>satış öncesi ve satış sonrası </a:t>
            </a:r>
            <a:r>
              <a:rPr lang="tr-TR" altLang="tr-TR" sz="2600"/>
              <a:t>tüm eylemleri kapsayan, </a:t>
            </a:r>
            <a:r>
              <a:rPr lang="tr-TR" altLang="tr-TR" sz="2600" u="sng"/>
              <a:t>karşılıklı</a:t>
            </a:r>
            <a:r>
              <a:rPr lang="tr-TR" altLang="tr-TR" sz="2600"/>
              <a:t> yararı ve ihtiyaç tatminini içeren bir süreçtir.</a:t>
            </a:r>
          </a:p>
          <a:p>
            <a:pPr algn="just" eaLnBrk="1" hangingPunct="1">
              <a:lnSpc>
                <a:spcPct val="150000"/>
              </a:lnSpc>
              <a:spcBef>
                <a:spcPct val="30000"/>
              </a:spcBef>
              <a:spcAft>
                <a:spcPct val="30000"/>
              </a:spcAft>
              <a:buFontTx/>
              <a:buNone/>
            </a:pPr>
            <a:r>
              <a:rPr lang="tr-TR" altLang="tr-TR" sz="2600"/>
              <a:t>	Müşteri, boks maçına çıkan ve yere serilmesi arzulanan bir kişi olarak düşünülmemelidir. </a:t>
            </a:r>
          </a:p>
          <a:p>
            <a:pPr algn="just" eaLnBrk="1" hangingPunct="1">
              <a:lnSpc>
                <a:spcPct val="150000"/>
              </a:lnSpc>
              <a:spcBef>
                <a:spcPct val="30000"/>
              </a:spcBef>
              <a:spcAft>
                <a:spcPct val="30000"/>
              </a:spcAft>
              <a:buFontTx/>
              <a:buNone/>
            </a:pPr>
            <a:r>
              <a:rPr lang="tr-TR" altLang="tr-TR" sz="2600"/>
              <a:t>	Birbirine dürüst ve samimi olarak davranan iki dost arasında ki yakınlık olarak düşünülmesi gerekir.</a:t>
            </a:r>
          </a:p>
          <a:p>
            <a:pPr algn="just" eaLnBrk="1" hangingPunct="1">
              <a:lnSpc>
                <a:spcPct val="150000"/>
              </a:lnSpc>
              <a:spcBef>
                <a:spcPct val="30000"/>
              </a:spcBef>
              <a:spcAft>
                <a:spcPct val="30000"/>
              </a:spcAft>
              <a:buFontTx/>
              <a:buNone/>
            </a:pPr>
            <a:endParaRPr lang="tr-TR" altLang="tr-TR" sz="2600"/>
          </a:p>
          <a:p>
            <a:pPr algn="just" eaLnBrk="1" hangingPunct="1">
              <a:lnSpc>
                <a:spcPct val="150000"/>
              </a:lnSpc>
              <a:spcBef>
                <a:spcPct val="30000"/>
              </a:spcBef>
              <a:spcAft>
                <a:spcPct val="30000"/>
              </a:spcAft>
              <a:buFontTx/>
              <a:buNone/>
            </a:pPr>
            <a:endParaRPr lang="en-US" altLang="tr-TR" sz="2600"/>
          </a:p>
        </p:txBody>
      </p:sp>
      <p:sp>
        <p:nvSpPr>
          <p:cNvPr id="4100" name="Slayt Numarası Yer Tutucusu 1">
            <a:extLst>
              <a:ext uri="{FF2B5EF4-FFF2-40B4-BE49-F238E27FC236}">
                <a16:creationId xmlns:a16="http://schemas.microsoft.com/office/drawing/2014/main" id="{A462A348-7C31-56DA-4B6B-16D17193A0A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C3D2C3DB-0F2F-43F2-AC92-61AA69E1F5AC}" type="slidenum">
              <a:rPr lang="tr-TR" altLang="tr-TR" sz="1400"/>
              <a:pPr eaLnBrk="1" hangingPunct="1">
                <a:spcBef>
                  <a:spcPct val="0"/>
                </a:spcBef>
                <a:buFontTx/>
                <a:buNone/>
              </a:pPr>
              <a:t>3</a:t>
            </a:fld>
            <a:endParaRPr lang="tr-TR" altLang="tr-TR"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ayt Numarası Yer Tutucusu 3">
            <a:extLst>
              <a:ext uri="{FF2B5EF4-FFF2-40B4-BE49-F238E27FC236}">
                <a16:creationId xmlns:a16="http://schemas.microsoft.com/office/drawing/2014/main" id="{5FC7B235-A08F-FE2E-B93A-26C216DFDD8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7AFD95F8-6EAC-494D-AE55-847E42319D59}" type="slidenum">
              <a:rPr lang="tr-TR" altLang="tr-TR" sz="1400"/>
              <a:pPr eaLnBrk="1" hangingPunct="1">
                <a:spcBef>
                  <a:spcPct val="0"/>
                </a:spcBef>
                <a:buFontTx/>
                <a:buNone/>
              </a:pPr>
              <a:t>30</a:t>
            </a:fld>
            <a:endParaRPr lang="tr-TR" altLang="tr-TR" sz="1400"/>
          </a:p>
        </p:txBody>
      </p:sp>
      <p:sp>
        <p:nvSpPr>
          <p:cNvPr id="155650" name="Rectangle 2">
            <a:extLst>
              <a:ext uri="{FF2B5EF4-FFF2-40B4-BE49-F238E27FC236}">
                <a16:creationId xmlns:a16="http://schemas.microsoft.com/office/drawing/2014/main" id="{04ADBB2B-B70B-CC54-240D-2DFEBD3B37E9}"/>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Satış ve Pazarlamada Toplam Kalite Ynt.</a:t>
            </a:r>
            <a:endParaRPr lang="en-US" altLang="tr-TR" sz="3600"/>
          </a:p>
        </p:txBody>
      </p:sp>
      <p:sp>
        <p:nvSpPr>
          <p:cNvPr id="31748" name="Rectangle 3">
            <a:extLst>
              <a:ext uri="{FF2B5EF4-FFF2-40B4-BE49-F238E27FC236}">
                <a16:creationId xmlns:a16="http://schemas.microsoft.com/office/drawing/2014/main" id="{458BCA28-77D8-327B-521E-7FCE0693A5E4}"/>
              </a:ext>
            </a:extLst>
          </p:cNvPr>
          <p:cNvSpPr>
            <a:spLocks noGrp="1" noChangeArrowheads="1"/>
          </p:cNvSpPr>
          <p:nvPr>
            <p:ph type="body" idx="4294967295"/>
          </p:nvPr>
        </p:nvSpPr>
        <p:spPr>
          <a:xfrm>
            <a:off x="228600" y="1600200"/>
            <a:ext cx="8382000" cy="5715000"/>
          </a:xfrm>
        </p:spPr>
        <p:txBody>
          <a:bodyPr/>
          <a:lstStyle/>
          <a:p>
            <a:pPr algn="just" eaLnBrk="1" hangingPunct="1">
              <a:lnSpc>
                <a:spcPct val="130000"/>
              </a:lnSpc>
              <a:spcBef>
                <a:spcPct val="30000"/>
              </a:spcBef>
              <a:spcAft>
                <a:spcPct val="30000"/>
              </a:spcAft>
              <a:buFontTx/>
              <a:buNone/>
            </a:pPr>
            <a:r>
              <a:rPr lang="tr-TR" altLang="tr-TR" sz="2600" b="1"/>
              <a:t>Satış ve Pazarlamada Kalite 3 aşamada incelenebilir</a:t>
            </a:r>
          </a:p>
          <a:p>
            <a:pPr algn="just" eaLnBrk="1" hangingPunct="1">
              <a:lnSpc>
                <a:spcPct val="130000"/>
              </a:lnSpc>
              <a:spcBef>
                <a:spcPct val="30000"/>
              </a:spcBef>
              <a:spcAft>
                <a:spcPct val="30000"/>
              </a:spcAft>
              <a:buFontTx/>
              <a:buNone/>
            </a:pPr>
            <a:r>
              <a:rPr lang="tr-TR" altLang="tr-TR" sz="2600" b="1"/>
              <a:t>2.Satış Anında Kalite</a:t>
            </a:r>
          </a:p>
          <a:p>
            <a:pPr algn="just" eaLnBrk="1" hangingPunct="1">
              <a:lnSpc>
                <a:spcPct val="70000"/>
              </a:lnSpc>
              <a:spcBef>
                <a:spcPct val="30000"/>
              </a:spcBef>
              <a:spcAft>
                <a:spcPct val="30000"/>
              </a:spcAft>
            </a:pPr>
            <a:r>
              <a:rPr lang="tr-TR" altLang="tr-TR" sz="2600"/>
              <a:t>Çalışanlara ürünün tanıtımı hakkında eğitim verilmesi </a:t>
            </a:r>
          </a:p>
          <a:p>
            <a:pPr algn="just" eaLnBrk="1" hangingPunct="1">
              <a:lnSpc>
                <a:spcPct val="70000"/>
              </a:lnSpc>
              <a:spcBef>
                <a:spcPct val="30000"/>
              </a:spcBef>
              <a:spcAft>
                <a:spcPct val="30000"/>
              </a:spcAft>
            </a:pPr>
            <a:r>
              <a:rPr lang="tr-TR" altLang="tr-TR" sz="2600"/>
              <a:t>Müşterilere ihtiyaçlarına yönelik öneri sunulması</a:t>
            </a:r>
          </a:p>
          <a:p>
            <a:pPr algn="just" eaLnBrk="1" hangingPunct="1">
              <a:lnSpc>
                <a:spcPct val="70000"/>
              </a:lnSpc>
              <a:spcBef>
                <a:spcPct val="30000"/>
              </a:spcBef>
              <a:spcAft>
                <a:spcPct val="30000"/>
              </a:spcAft>
            </a:pPr>
            <a:r>
              <a:rPr lang="tr-TR" altLang="tr-TR" sz="2600"/>
              <a:t>Teslimden önce ürünün son defa kontrol edilmesi</a:t>
            </a:r>
          </a:p>
          <a:p>
            <a:pPr algn="just" eaLnBrk="1" hangingPunct="1">
              <a:lnSpc>
                <a:spcPct val="70000"/>
              </a:lnSpc>
              <a:spcBef>
                <a:spcPct val="30000"/>
              </a:spcBef>
              <a:spcAft>
                <a:spcPct val="30000"/>
              </a:spcAft>
            </a:pPr>
            <a:r>
              <a:rPr lang="tr-TR" altLang="tr-TR" sz="2600"/>
              <a:t>Sipariş teslim sürelerinin gerçekçi olması</a:t>
            </a:r>
          </a:p>
          <a:p>
            <a:pPr algn="just" eaLnBrk="1" hangingPunct="1">
              <a:lnSpc>
                <a:spcPct val="70000"/>
              </a:lnSpc>
              <a:spcBef>
                <a:spcPct val="30000"/>
              </a:spcBef>
              <a:spcAft>
                <a:spcPct val="40000"/>
              </a:spcAft>
            </a:pPr>
            <a:r>
              <a:rPr lang="tr-TR" altLang="tr-TR" sz="2600"/>
              <a:t>Ambalaj, taşıma ve ürünün kurulması aşamaları ayrı ayrı kontrol edilmeli</a:t>
            </a:r>
          </a:p>
          <a:p>
            <a:pPr algn="just" eaLnBrk="1" hangingPunct="1">
              <a:lnSpc>
                <a:spcPct val="70000"/>
              </a:lnSpc>
              <a:spcBef>
                <a:spcPct val="30000"/>
              </a:spcBef>
              <a:spcAft>
                <a:spcPct val="40000"/>
              </a:spcAft>
            </a:pPr>
            <a:endParaRPr lang="tr-TR" altLang="tr-TR" sz="2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ayt Numarası Yer Tutucusu 3">
            <a:extLst>
              <a:ext uri="{FF2B5EF4-FFF2-40B4-BE49-F238E27FC236}">
                <a16:creationId xmlns:a16="http://schemas.microsoft.com/office/drawing/2014/main" id="{E98E3075-48D0-EBCC-60C0-8BD7FFFDDAC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AB63AEEA-43C7-48E2-AAB4-575C6A6DB2EC}" type="slidenum">
              <a:rPr lang="tr-TR" altLang="tr-TR" sz="1400"/>
              <a:pPr eaLnBrk="1" hangingPunct="1">
                <a:spcBef>
                  <a:spcPct val="0"/>
                </a:spcBef>
                <a:buFontTx/>
                <a:buNone/>
              </a:pPr>
              <a:t>31</a:t>
            </a:fld>
            <a:endParaRPr lang="tr-TR" altLang="tr-TR" sz="1400"/>
          </a:p>
        </p:txBody>
      </p:sp>
      <p:sp>
        <p:nvSpPr>
          <p:cNvPr id="155650" name="Rectangle 2">
            <a:extLst>
              <a:ext uri="{FF2B5EF4-FFF2-40B4-BE49-F238E27FC236}">
                <a16:creationId xmlns:a16="http://schemas.microsoft.com/office/drawing/2014/main" id="{189A11ED-0720-B44D-08C6-B43FC755BAEE}"/>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Satış ve Pazarlamada Toplam Kalite Ynt.</a:t>
            </a:r>
            <a:endParaRPr lang="en-US" altLang="tr-TR" sz="3600"/>
          </a:p>
        </p:txBody>
      </p:sp>
      <p:sp>
        <p:nvSpPr>
          <p:cNvPr id="32772" name="Rectangle 3">
            <a:extLst>
              <a:ext uri="{FF2B5EF4-FFF2-40B4-BE49-F238E27FC236}">
                <a16:creationId xmlns:a16="http://schemas.microsoft.com/office/drawing/2014/main" id="{88B3B491-20C6-F072-A83C-BC144BE02035}"/>
              </a:ext>
            </a:extLst>
          </p:cNvPr>
          <p:cNvSpPr>
            <a:spLocks noGrp="1" noChangeArrowheads="1"/>
          </p:cNvSpPr>
          <p:nvPr>
            <p:ph type="body" idx="4294967295"/>
          </p:nvPr>
        </p:nvSpPr>
        <p:spPr>
          <a:xfrm>
            <a:off x="381000" y="1371600"/>
            <a:ext cx="8382000" cy="5715000"/>
          </a:xfrm>
        </p:spPr>
        <p:txBody>
          <a:bodyPr/>
          <a:lstStyle/>
          <a:p>
            <a:pPr algn="just" eaLnBrk="1" hangingPunct="1">
              <a:lnSpc>
                <a:spcPct val="130000"/>
              </a:lnSpc>
              <a:spcBef>
                <a:spcPct val="30000"/>
              </a:spcBef>
              <a:spcAft>
                <a:spcPct val="30000"/>
              </a:spcAft>
              <a:buFontTx/>
              <a:buNone/>
            </a:pPr>
            <a:r>
              <a:rPr lang="tr-TR" altLang="tr-TR" sz="2600" b="1"/>
              <a:t>Satış ve Pazarlamada Kalite 3 aşamada incelenebilir</a:t>
            </a:r>
          </a:p>
          <a:p>
            <a:pPr algn="just" eaLnBrk="1" hangingPunct="1">
              <a:lnSpc>
                <a:spcPct val="130000"/>
              </a:lnSpc>
              <a:spcBef>
                <a:spcPct val="30000"/>
              </a:spcBef>
              <a:spcAft>
                <a:spcPct val="30000"/>
              </a:spcAft>
              <a:buFontTx/>
              <a:buNone/>
            </a:pPr>
            <a:r>
              <a:rPr lang="tr-TR" altLang="tr-TR" sz="2600" b="1"/>
              <a:t>3.Satış Sonrası Kalite</a:t>
            </a:r>
          </a:p>
          <a:p>
            <a:pPr algn="just" eaLnBrk="1" hangingPunct="1">
              <a:lnSpc>
                <a:spcPct val="70000"/>
              </a:lnSpc>
              <a:spcBef>
                <a:spcPct val="30000"/>
              </a:spcBef>
              <a:spcAft>
                <a:spcPct val="55000"/>
              </a:spcAft>
            </a:pPr>
            <a:r>
              <a:rPr lang="tr-TR" altLang="tr-TR" sz="2600"/>
              <a:t>Müşterilerden gelecek bilgilerin doğru ve zamanında gelmesini sağlayacak kanallar oluşturulmalı.</a:t>
            </a:r>
          </a:p>
          <a:p>
            <a:pPr algn="just" eaLnBrk="1" hangingPunct="1">
              <a:lnSpc>
                <a:spcPct val="70000"/>
              </a:lnSpc>
              <a:spcBef>
                <a:spcPct val="30000"/>
              </a:spcBef>
              <a:spcAft>
                <a:spcPct val="55000"/>
              </a:spcAft>
            </a:pPr>
            <a:r>
              <a:rPr lang="tr-TR" altLang="tr-TR" sz="2600"/>
              <a:t>Müşteri şikayetlerine cevap hızı takip edilmeli</a:t>
            </a:r>
          </a:p>
          <a:p>
            <a:pPr algn="just" eaLnBrk="1" hangingPunct="1">
              <a:lnSpc>
                <a:spcPct val="70000"/>
              </a:lnSpc>
              <a:spcBef>
                <a:spcPct val="30000"/>
              </a:spcBef>
              <a:spcAft>
                <a:spcPct val="55000"/>
              </a:spcAft>
            </a:pPr>
            <a:r>
              <a:rPr lang="tr-TR" altLang="tr-TR" sz="2600"/>
              <a:t>Yedek parça temini kolaylaştırılmalı</a:t>
            </a:r>
          </a:p>
          <a:p>
            <a:pPr algn="just" eaLnBrk="1" hangingPunct="1">
              <a:lnSpc>
                <a:spcPct val="70000"/>
              </a:lnSpc>
              <a:spcBef>
                <a:spcPct val="30000"/>
              </a:spcBef>
              <a:spcAft>
                <a:spcPct val="55000"/>
              </a:spcAft>
            </a:pPr>
            <a:r>
              <a:rPr lang="tr-TR" altLang="tr-TR" sz="2600"/>
              <a:t>Müşteri şikayet konusunun ilgili kişiye gitmesi sağlanmalı</a:t>
            </a:r>
          </a:p>
          <a:p>
            <a:pPr algn="just" eaLnBrk="1" hangingPunct="1">
              <a:lnSpc>
                <a:spcPct val="70000"/>
              </a:lnSpc>
              <a:spcBef>
                <a:spcPct val="30000"/>
              </a:spcBef>
              <a:spcAft>
                <a:spcPct val="55000"/>
              </a:spcAft>
            </a:pPr>
            <a:r>
              <a:rPr lang="tr-TR" altLang="tr-TR" sz="2600"/>
              <a:t>Dağıtımda her birim kalite kontrol faaliyetine katlanmalı</a:t>
            </a:r>
          </a:p>
          <a:p>
            <a:pPr algn="just" eaLnBrk="1" hangingPunct="1">
              <a:lnSpc>
                <a:spcPct val="70000"/>
              </a:lnSpc>
              <a:spcBef>
                <a:spcPct val="30000"/>
              </a:spcBef>
              <a:spcAft>
                <a:spcPct val="40000"/>
              </a:spcAft>
            </a:pPr>
            <a:endParaRPr lang="tr-TR" altLang="tr-TR" sz="2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ayt Numarası Yer Tutucusu 3">
            <a:extLst>
              <a:ext uri="{FF2B5EF4-FFF2-40B4-BE49-F238E27FC236}">
                <a16:creationId xmlns:a16="http://schemas.microsoft.com/office/drawing/2014/main" id="{20E18D70-5BB8-5866-28D2-352418EC1CF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B8D0DE85-68DB-44A2-A5E8-0E8A5022FEE8}" type="slidenum">
              <a:rPr lang="tr-TR" altLang="tr-TR" sz="1400"/>
              <a:pPr eaLnBrk="1" hangingPunct="1">
                <a:spcBef>
                  <a:spcPct val="0"/>
                </a:spcBef>
                <a:buFontTx/>
                <a:buNone/>
              </a:pPr>
              <a:t>32</a:t>
            </a:fld>
            <a:endParaRPr lang="tr-TR" altLang="tr-TR" sz="1400"/>
          </a:p>
        </p:txBody>
      </p:sp>
      <p:sp>
        <p:nvSpPr>
          <p:cNvPr id="155650" name="Rectangle 2">
            <a:extLst>
              <a:ext uri="{FF2B5EF4-FFF2-40B4-BE49-F238E27FC236}">
                <a16:creationId xmlns:a16="http://schemas.microsoft.com/office/drawing/2014/main" id="{AD2F9B7E-293C-6B0D-CCC7-1C435F43EF92}"/>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İçin Değer Yaratma</a:t>
            </a:r>
            <a:endParaRPr lang="en-US" altLang="tr-TR" sz="3600"/>
          </a:p>
        </p:txBody>
      </p:sp>
      <p:sp>
        <p:nvSpPr>
          <p:cNvPr id="33796" name="Rectangle 3">
            <a:extLst>
              <a:ext uri="{FF2B5EF4-FFF2-40B4-BE49-F238E27FC236}">
                <a16:creationId xmlns:a16="http://schemas.microsoft.com/office/drawing/2014/main" id="{0EDD87A2-5322-729F-5F78-44752352A308}"/>
              </a:ext>
            </a:extLst>
          </p:cNvPr>
          <p:cNvSpPr>
            <a:spLocks noGrp="1" noChangeArrowheads="1"/>
          </p:cNvSpPr>
          <p:nvPr>
            <p:ph type="body" idx="4294967295"/>
          </p:nvPr>
        </p:nvSpPr>
        <p:spPr>
          <a:xfrm>
            <a:off x="76200" y="1524000"/>
            <a:ext cx="8610600" cy="4724400"/>
          </a:xfrm>
        </p:spPr>
        <p:txBody>
          <a:bodyPr/>
          <a:lstStyle/>
          <a:p>
            <a:pPr algn="just" eaLnBrk="1" hangingPunct="1">
              <a:lnSpc>
                <a:spcPct val="130000"/>
              </a:lnSpc>
              <a:spcBef>
                <a:spcPct val="30000"/>
              </a:spcBef>
              <a:spcAft>
                <a:spcPct val="30000"/>
              </a:spcAft>
              <a:buFontTx/>
              <a:buNone/>
            </a:pPr>
            <a:r>
              <a:rPr lang="tr-TR" altLang="tr-TR" sz="2600"/>
              <a:t>	Müşteri için değer yaratma, müşterilerin ne istedikleri ve ürünü satın alıp kullandıktan sonra ne elde ettikleri ile ilgili yaklaşımdır. </a:t>
            </a:r>
          </a:p>
          <a:p>
            <a:pPr algn="just" eaLnBrk="1" hangingPunct="1">
              <a:lnSpc>
                <a:spcPct val="130000"/>
              </a:lnSpc>
              <a:spcBef>
                <a:spcPct val="30000"/>
              </a:spcBef>
              <a:spcAft>
                <a:spcPct val="30000"/>
              </a:spcAft>
              <a:buFontTx/>
              <a:buNone/>
            </a:pPr>
            <a:r>
              <a:rPr lang="tr-TR" altLang="tr-TR" sz="2600"/>
              <a:t>	Müşteri açısından değer yaratma kavramı, müşterilerin ödediği karşılığında beklediğinden fazlasını elde ettiği zamanki durumu ve anlamı içermektedir. </a:t>
            </a:r>
          </a:p>
          <a:p>
            <a:pPr algn="just" eaLnBrk="1" hangingPunct="1">
              <a:lnSpc>
                <a:spcPct val="130000"/>
              </a:lnSpc>
              <a:spcBef>
                <a:spcPct val="30000"/>
              </a:spcBef>
              <a:spcAft>
                <a:spcPct val="30000"/>
              </a:spcAft>
              <a:buFontTx/>
              <a:buNone/>
            </a:pPr>
            <a:r>
              <a:rPr lang="tr-TR" altLang="tr-TR" sz="2600"/>
              <a:t>	Örn.: 20 tl. yüklediğinizde, ek 20 tl. verilen hediye yaratılan bir değerdir.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ayt Numarası Yer Tutucusu 3">
            <a:extLst>
              <a:ext uri="{FF2B5EF4-FFF2-40B4-BE49-F238E27FC236}">
                <a16:creationId xmlns:a16="http://schemas.microsoft.com/office/drawing/2014/main" id="{63BA0385-A41A-8C09-5BB3-C013C2FFE3A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ED2E581B-2412-4FAE-8F4F-7C0D1D20AEB1}" type="slidenum">
              <a:rPr lang="tr-TR" altLang="tr-TR" sz="1400"/>
              <a:pPr eaLnBrk="1" hangingPunct="1">
                <a:spcBef>
                  <a:spcPct val="0"/>
                </a:spcBef>
                <a:buFontTx/>
                <a:buNone/>
              </a:pPr>
              <a:t>33</a:t>
            </a:fld>
            <a:endParaRPr lang="tr-TR" altLang="tr-TR" sz="1400"/>
          </a:p>
        </p:txBody>
      </p:sp>
      <p:sp>
        <p:nvSpPr>
          <p:cNvPr id="155650" name="Rectangle 2">
            <a:extLst>
              <a:ext uri="{FF2B5EF4-FFF2-40B4-BE49-F238E27FC236}">
                <a16:creationId xmlns:a16="http://schemas.microsoft.com/office/drawing/2014/main" id="{429200C8-1623-8000-915C-87F190AC2CFF}"/>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İçin Değer Yaratma</a:t>
            </a:r>
            <a:endParaRPr lang="en-US" altLang="tr-TR" sz="3600"/>
          </a:p>
        </p:txBody>
      </p:sp>
      <p:sp>
        <p:nvSpPr>
          <p:cNvPr id="34820" name="Rectangle 3">
            <a:extLst>
              <a:ext uri="{FF2B5EF4-FFF2-40B4-BE49-F238E27FC236}">
                <a16:creationId xmlns:a16="http://schemas.microsoft.com/office/drawing/2014/main" id="{6E5B76EE-888B-8E34-A1C0-83D2C341200A}"/>
              </a:ext>
            </a:extLst>
          </p:cNvPr>
          <p:cNvSpPr>
            <a:spLocks noGrp="1" noChangeArrowheads="1"/>
          </p:cNvSpPr>
          <p:nvPr>
            <p:ph type="body" idx="4294967295"/>
          </p:nvPr>
        </p:nvSpPr>
        <p:spPr>
          <a:xfrm>
            <a:off x="228600" y="1676400"/>
            <a:ext cx="8458200" cy="4724400"/>
          </a:xfrm>
        </p:spPr>
        <p:txBody>
          <a:bodyPr/>
          <a:lstStyle/>
          <a:p>
            <a:pPr algn="just" eaLnBrk="1" hangingPunct="1">
              <a:lnSpc>
                <a:spcPct val="130000"/>
              </a:lnSpc>
              <a:spcBef>
                <a:spcPct val="30000"/>
              </a:spcBef>
              <a:spcAft>
                <a:spcPct val="30000"/>
              </a:spcAft>
              <a:buFontTx/>
              <a:buNone/>
            </a:pPr>
            <a:r>
              <a:rPr lang="tr-TR" altLang="tr-TR" sz="2600" b="1"/>
              <a:t>Müşteri için değer yaratmanın faydaları</a:t>
            </a:r>
          </a:p>
          <a:p>
            <a:pPr algn="just" eaLnBrk="1" hangingPunct="1">
              <a:lnSpc>
                <a:spcPct val="90000"/>
              </a:lnSpc>
              <a:spcBef>
                <a:spcPct val="30000"/>
              </a:spcBef>
              <a:spcAft>
                <a:spcPct val="30000"/>
              </a:spcAft>
            </a:pPr>
            <a:r>
              <a:rPr lang="tr-TR" altLang="tr-TR" sz="2600"/>
              <a:t>Daha yüksek oranda tekrarlanan satın almaların artması.</a:t>
            </a:r>
          </a:p>
          <a:p>
            <a:pPr algn="just" eaLnBrk="1" hangingPunct="1">
              <a:lnSpc>
                <a:spcPct val="90000"/>
              </a:lnSpc>
              <a:spcBef>
                <a:spcPct val="30000"/>
              </a:spcBef>
              <a:spcAft>
                <a:spcPct val="30000"/>
              </a:spcAft>
            </a:pPr>
            <a:r>
              <a:rPr lang="tr-TR" altLang="tr-TR" sz="2600"/>
              <a:t>Maliyet ve giderlerin bilinçli yönetilmesi sonucu kar marjlarının yükselmesi.</a:t>
            </a:r>
          </a:p>
          <a:p>
            <a:pPr algn="just" eaLnBrk="1" hangingPunct="1">
              <a:lnSpc>
                <a:spcPct val="90000"/>
              </a:lnSpc>
              <a:spcBef>
                <a:spcPct val="30000"/>
              </a:spcBef>
              <a:spcAft>
                <a:spcPct val="30000"/>
              </a:spcAft>
            </a:pPr>
            <a:r>
              <a:rPr lang="tr-TR" altLang="tr-TR" sz="2600"/>
              <a:t>Yaratıcılık destekleneceği için motivasyonlarının yükselmesi ve işten ayrılmaların azalması.</a:t>
            </a:r>
          </a:p>
          <a:p>
            <a:pPr algn="just" eaLnBrk="1" hangingPunct="1">
              <a:lnSpc>
                <a:spcPct val="90000"/>
              </a:lnSpc>
              <a:spcBef>
                <a:spcPct val="30000"/>
              </a:spcBef>
              <a:spcAft>
                <a:spcPct val="30000"/>
              </a:spcAft>
            </a:pPr>
            <a:r>
              <a:rPr lang="tr-TR" altLang="tr-TR" sz="2600"/>
              <a:t>Yüksek değer elde eden müşterilerin duygularını yakınlarına anlatmaları (Ağızdan ağza iletişim).</a:t>
            </a:r>
          </a:p>
          <a:p>
            <a:pPr algn="just" eaLnBrk="1" hangingPunct="1">
              <a:lnSpc>
                <a:spcPct val="130000"/>
              </a:lnSpc>
              <a:spcBef>
                <a:spcPct val="30000"/>
              </a:spcBef>
              <a:spcAft>
                <a:spcPct val="30000"/>
              </a:spcAft>
            </a:pPr>
            <a:endParaRPr lang="tr-TR" altLang="tr-TR" sz="2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ayt Numarası Yer Tutucusu 3">
            <a:extLst>
              <a:ext uri="{FF2B5EF4-FFF2-40B4-BE49-F238E27FC236}">
                <a16:creationId xmlns:a16="http://schemas.microsoft.com/office/drawing/2014/main" id="{E716FA04-133F-9137-6BF2-946AE47967D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D845C6EA-63A0-4345-8966-49E42FF6E179}" type="slidenum">
              <a:rPr lang="tr-TR" altLang="tr-TR" sz="1400"/>
              <a:pPr eaLnBrk="1" hangingPunct="1">
                <a:spcBef>
                  <a:spcPct val="0"/>
                </a:spcBef>
                <a:buFontTx/>
                <a:buNone/>
              </a:pPr>
              <a:t>34</a:t>
            </a:fld>
            <a:endParaRPr lang="tr-TR" altLang="tr-TR" sz="1400"/>
          </a:p>
        </p:txBody>
      </p:sp>
      <p:sp>
        <p:nvSpPr>
          <p:cNvPr id="155650" name="Rectangle 2">
            <a:extLst>
              <a:ext uri="{FF2B5EF4-FFF2-40B4-BE49-F238E27FC236}">
                <a16:creationId xmlns:a16="http://schemas.microsoft.com/office/drawing/2014/main" id="{DF4B9935-DFA0-4154-4ABB-A19F9C220800}"/>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İçin Değer Yaratma</a:t>
            </a:r>
            <a:endParaRPr lang="en-US" altLang="tr-TR" sz="3600"/>
          </a:p>
        </p:txBody>
      </p:sp>
      <p:sp>
        <p:nvSpPr>
          <p:cNvPr id="96259" name="Rectangle 3">
            <a:extLst>
              <a:ext uri="{FF2B5EF4-FFF2-40B4-BE49-F238E27FC236}">
                <a16:creationId xmlns:a16="http://schemas.microsoft.com/office/drawing/2014/main" id="{D4870C01-F4E6-1AFD-D51A-EC2837AA2A7E}"/>
              </a:ext>
            </a:extLst>
          </p:cNvPr>
          <p:cNvSpPr>
            <a:spLocks noGrp="1" noChangeArrowheads="1"/>
          </p:cNvSpPr>
          <p:nvPr>
            <p:ph type="body" idx="4294967295"/>
          </p:nvPr>
        </p:nvSpPr>
        <p:spPr>
          <a:xfrm>
            <a:off x="228600" y="1676400"/>
            <a:ext cx="8458200" cy="4724400"/>
          </a:xfrm>
        </p:spPr>
        <p:txBody>
          <a:bodyPr/>
          <a:lstStyle/>
          <a:p>
            <a:pPr marL="0" indent="20638" algn="just" eaLnBrk="1" hangingPunct="1">
              <a:lnSpc>
                <a:spcPct val="130000"/>
              </a:lnSpc>
              <a:spcBef>
                <a:spcPct val="30000"/>
              </a:spcBef>
              <a:spcAft>
                <a:spcPct val="30000"/>
              </a:spcAft>
              <a:buFontTx/>
              <a:buNone/>
              <a:defRPr/>
            </a:pPr>
            <a:r>
              <a:rPr lang="tr-TR" altLang="tr-TR" sz="2600" dirty="0"/>
              <a:t>Müşteriler, “</a:t>
            </a:r>
            <a:r>
              <a:rPr lang="tr-TR" altLang="tr-TR" sz="2600" dirty="0" err="1"/>
              <a:t>değer”i</a:t>
            </a:r>
            <a:r>
              <a:rPr lang="tr-TR" altLang="tr-TR" sz="2600" dirty="0"/>
              <a:t> açıklamak istediklerinde buna değişik anlamlar yükleyebilmektedir. Bunlar;</a:t>
            </a:r>
          </a:p>
          <a:p>
            <a:pPr algn="just" eaLnBrk="1" hangingPunct="1">
              <a:lnSpc>
                <a:spcPct val="130000"/>
              </a:lnSpc>
              <a:spcBef>
                <a:spcPct val="30000"/>
              </a:spcBef>
              <a:spcAft>
                <a:spcPct val="30000"/>
              </a:spcAft>
              <a:defRPr/>
            </a:pPr>
            <a:r>
              <a:rPr lang="tr-TR" altLang="tr-TR" sz="2600" dirty="0"/>
              <a:t>Değer, düşük fiyattır</a:t>
            </a:r>
          </a:p>
          <a:p>
            <a:pPr algn="just" eaLnBrk="1" hangingPunct="1">
              <a:lnSpc>
                <a:spcPct val="130000"/>
              </a:lnSpc>
              <a:spcBef>
                <a:spcPct val="30000"/>
              </a:spcBef>
              <a:spcAft>
                <a:spcPct val="30000"/>
              </a:spcAft>
              <a:defRPr/>
            </a:pPr>
            <a:r>
              <a:rPr lang="tr-TR" altLang="tr-TR" sz="2600" dirty="0"/>
              <a:t>Değer, bir hizmette istediğim her şeydir</a:t>
            </a:r>
          </a:p>
          <a:p>
            <a:pPr algn="just" eaLnBrk="1" hangingPunct="1">
              <a:lnSpc>
                <a:spcPct val="130000"/>
              </a:lnSpc>
              <a:spcBef>
                <a:spcPct val="30000"/>
              </a:spcBef>
              <a:spcAft>
                <a:spcPct val="30000"/>
              </a:spcAft>
              <a:defRPr/>
            </a:pPr>
            <a:r>
              <a:rPr lang="tr-TR" altLang="tr-TR" sz="2600" dirty="0"/>
              <a:t>Değer, ödediğim karşılığında elde ettiğim kalitedir.</a:t>
            </a:r>
          </a:p>
          <a:p>
            <a:pPr algn="just" eaLnBrk="1" hangingPunct="1">
              <a:lnSpc>
                <a:spcPct val="130000"/>
              </a:lnSpc>
              <a:spcBef>
                <a:spcPct val="30000"/>
              </a:spcBef>
              <a:spcAft>
                <a:spcPct val="30000"/>
              </a:spcAft>
              <a:defRPr/>
            </a:pPr>
            <a:r>
              <a:rPr lang="tr-TR" altLang="tr-TR" sz="2600" dirty="0"/>
              <a:t>Değer, verdiğim her şey karşılığında elde ettiğim her şeydir.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ayt Numarası Yer Tutucusu 3">
            <a:extLst>
              <a:ext uri="{FF2B5EF4-FFF2-40B4-BE49-F238E27FC236}">
                <a16:creationId xmlns:a16="http://schemas.microsoft.com/office/drawing/2014/main" id="{FFA674C7-CAA4-8D3D-69A7-8C619F19526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CB9F4DC9-CA57-437A-B9CA-2C962903F0B4}" type="slidenum">
              <a:rPr lang="tr-TR" altLang="tr-TR" sz="1400"/>
              <a:pPr eaLnBrk="1" hangingPunct="1">
                <a:spcBef>
                  <a:spcPct val="0"/>
                </a:spcBef>
                <a:buFontTx/>
                <a:buNone/>
              </a:pPr>
              <a:t>35</a:t>
            </a:fld>
            <a:endParaRPr lang="tr-TR" altLang="tr-TR" sz="1400"/>
          </a:p>
        </p:txBody>
      </p:sp>
      <p:sp>
        <p:nvSpPr>
          <p:cNvPr id="155650" name="Rectangle 2">
            <a:extLst>
              <a:ext uri="{FF2B5EF4-FFF2-40B4-BE49-F238E27FC236}">
                <a16:creationId xmlns:a16="http://schemas.microsoft.com/office/drawing/2014/main" id="{CF419575-3E4F-868E-CF6F-78C97BE4EC92}"/>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İçin Değer Yaratma</a:t>
            </a:r>
            <a:endParaRPr lang="en-US" altLang="tr-TR" sz="3600"/>
          </a:p>
        </p:txBody>
      </p:sp>
      <p:sp>
        <p:nvSpPr>
          <p:cNvPr id="36868" name="Rectangle 3">
            <a:extLst>
              <a:ext uri="{FF2B5EF4-FFF2-40B4-BE49-F238E27FC236}">
                <a16:creationId xmlns:a16="http://schemas.microsoft.com/office/drawing/2014/main" id="{F2ACDBF5-FCAF-F353-4D45-BC725122D974}"/>
              </a:ext>
            </a:extLst>
          </p:cNvPr>
          <p:cNvSpPr>
            <a:spLocks noGrp="1" noChangeArrowheads="1"/>
          </p:cNvSpPr>
          <p:nvPr>
            <p:ph type="body" idx="4294967295"/>
          </p:nvPr>
        </p:nvSpPr>
        <p:spPr>
          <a:xfrm>
            <a:off x="228600" y="1676400"/>
            <a:ext cx="8382000" cy="4724400"/>
          </a:xfrm>
        </p:spPr>
        <p:txBody>
          <a:bodyPr/>
          <a:lstStyle/>
          <a:p>
            <a:pPr algn="just" eaLnBrk="1" hangingPunct="1">
              <a:lnSpc>
                <a:spcPct val="130000"/>
              </a:lnSpc>
              <a:spcBef>
                <a:spcPct val="30000"/>
              </a:spcBef>
              <a:spcAft>
                <a:spcPct val="30000"/>
              </a:spcAft>
              <a:buFontTx/>
              <a:buNone/>
            </a:pPr>
            <a:r>
              <a:rPr lang="tr-TR" altLang="tr-TR" sz="2600"/>
              <a:t>	Müşterinin algıladığı değer yalnızca somut  yararlardan oluşmamaktadır. Birçok müşteri grubu için duygusal yararlardan söz edilebilir. Güven duyma, ün, güvence ve ilişkinin düzeyi bu konuda dikkate alınması gereken konulardır.</a:t>
            </a:r>
          </a:p>
          <a:p>
            <a:pPr algn="just" eaLnBrk="1" hangingPunct="1">
              <a:lnSpc>
                <a:spcPct val="130000"/>
              </a:lnSpc>
              <a:spcBef>
                <a:spcPct val="30000"/>
              </a:spcBef>
              <a:spcAft>
                <a:spcPct val="30000"/>
              </a:spcAft>
              <a:buFontTx/>
              <a:buNone/>
            </a:pPr>
            <a:r>
              <a:rPr lang="tr-TR" altLang="tr-TR" sz="2600"/>
              <a:t>	Değer yaratmayı ve eklemeyi ne sadece somut yararlara ne de sadece soyut yararlara dayandırmamak gerekir.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ayt Numarası Yer Tutucusu 3">
            <a:extLst>
              <a:ext uri="{FF2B5EF4-FFF2-40B4-BE49-F238E27FC236}">
                <a16:creationId xmlns:a16="http://schemas.microsoft.com/office/drawing/2014/main" id="{D0449A77-53A3-110C-2F9A-FDB54BEAA5B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E9D51C1F-A0FC-404F-9FA2-F9F1E9FEEC92}" type="slidenum">
              <a:rPr lang="tr-TR" altLang="tr-TR" sz="1400"/>
              <a:pPr eaLnBrk="1" hangingPunct="1">
                <a:spcBef>
                  <a:spcPct val="0"/>
                </a:spcBef>
                <a:buFontTx/>
                <a:buNone/>
              </a:pPr>
              <a:t>36</a:t>
            </a:fld>
            <a:endParaRPr lang="tr-TR" altLang="tr-TR" sz="1400"/>
          </a:p>
        </p:txBody>
      </p:sp>
      <p:sp>
        <p:nvSpPr>
          <p:cNvPr id="155650" name="Rectangle 2">
            <a:extLst>
              <a:ext uri="{FF2B5EF4-FFF2-40B4-BE49-F238E27FC236}">
                <a16:creationId xmlns:a16="http://schemas.microsoft.com/office/drawing/2014/main" id="{9733D6D5-F0B9-4D3C-EEEE-6091F3F9F962}"/>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Yaşam Boyu Değeri</a:t>
            </a:r>
            <a:endParaRPr lang="en-US" altLang="tr-TR" sz="3600"/>
          </a:p>
        </p:txBody>
      </p:sp>
      <p:sp>
        <p:nvSpPr>
          <p:cNvPr id="37892" name="Rectangle 3">
            <a:extLst>
              <a:ext uri="{FF2B5EF4-FFF2-40B4-BE49-F238E27FC236}">
                <a16:creationId xmlns:a16="http://schemas.microsoft.com/office/drawing/2014/main" id="{06A4E933-8601-F1C0-18BD-304541C8725D}"/>
              </a:ext>
            </a:extLst>
          </p:cNvPr>
          <p:cNvSpPr>
            <a:spLocks noGrp="1" noChangeArrowheads="1"/>
          </p:cNvSpPr>
          <p:nvPr>
            <p:ph type="body" idx="4294967295"/>
          </p:nvPr>
        </p:nvSpPr>
        <p:spPr>
          <a:xfrm>
            <a:off x="228600" y="1600200"/>
            <a:ext cx="8382000" cy="4724400"/>
          </a:xfrm>
        </p:spPr>
        <p:txBody>
          <a:bodyPr/>
          <a:lstStyle/>
          <a:p>
            <a:pPr algn="just" eaLnBrk="1" hangingPunct="1">
              <a:lnSpc>
                <a:spcPct val="130000"/>
              </a:lnSpc>
              <a:spcBef>
                <a:spcPct val="30000"/>
              </a:spcBef>
              <a:spcAft>
                <a:spcPct val="30000"/>
              </a:spcAft>
              <a:buFontTx/>
              <a:buNone/>
            </a:pPr>
            <a:r>
              <a:rPr lang="tr-TR" altLang="tr-TR" sz="2600" b="1"/>
              <a:t>	Müşteri yaşam boyu değeri nedir?</a:t>
            </a:r>
          </a:p>
          <a:p>
            <a:pPr algn="just" eaLnBrk="1" hangingPunct="1">
              <a:lnSpc>
                <a:spcPct val="130000"/>
              </a:lnSpc>
              <a:spcBef>
                <a:spcPct val="30000"/>
              </a:spcBef>
              <a:spcAft>
                <a:spcPct val="30000"/>
              </a:spcAft>
            </a:pPr>
            <a:r>
              <a:rPr lang="tr-TR" altLang="tr-TR" sz="2600"/>
              <a:t>Belirli bir dönem sonunda ortalama bir yeni müşteriden elde edileceği düşünülen karın bu günkü değeri.</a:t>
            </a:r>
            <a:endParaRPr lang="en-US" altLang="tr-TR" sz="2600"/>
          </a:p>
          <a:p>
            <a:pPr eaLnBrk="1" hangingPunct="1"/>
            <a:r>
              <a:rPr lang="tr-TR" altLang="tr-TR" sz="2600"/>
              <a:t>Hesaplayabilmek için müşterinin her yıl takip edilmesi gerekir</a:t>
            </a:r>
            <a:r>
              <a:rPr lang="en-US" altLang="tr-TR" sz="2600"/>
              <a:t>.</a:t>
            </a:r>
          </a:p>
          <a:p>
            <a:pPr eaLnBrk="1" hangingPunct="1"/>
            <a:r>
              <a:rPr lang="tr-TR" altLang="tr-TR" sz="2600"/>
              <a:t>Kullanım amacı: Stratejilerin değerlendirilmesi</a:t>
            </a:r>
            <a:r>
              <a:rPr lang="en-US" altLang="tr-TR" sz="260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ayt Numarası Yer Tutucusu 3">
            <a:extLst>
              <a:ext uri="{FF2B5EF4-FFF2-40B4-BE49-F238E27FC236}">
                <a16:creationId xmlns:a16="http://schemas.microsoft.com/office/drawing/2014/main" id="{6B37B8E0-309D-B6DA-6EA3-430417C05E7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C66E44B4-0F72-4B98-A839-DC429DCCA170}" type="slidenum">
              <a:rPr lang="tr-TR" altLang="tr-TR" sz="1400"/>
              <a:pPr eaLnBrk="1" hangingPunct="1">
                <a:spcBef>
                  <a:spcPct val="0"/>
                </a:spcBef>
                <a:buFontTx/>
                <a:buNone/>
              </a:pPr>
              <a:t>37</a:t>
            </a:fld>
            <a:endParaRPr lang="tr-TR" altLang="tr-TR" sz="1400"/>
          </a:p>
        </p:txBody>
      </p:sp>
      <p:sp>
        <p:nvSpPr>
          <p:cNvPr id="155650" name="Rectangle 2">
            <a:extLst>
              <a:ext uri="{FF2B5EF4-FFF2-40B4-BE49-F238E27FC236}">
                <a16:creationId xmlns:a16="http://schemas.microsoft.com/office/drawing/2014/main" id="{D0B2C8DB-A9E1-3481-13F5-FA9DE8489037}"/>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Yaşam Boyu Değeri</a:t>
            </a:r>
            <a:endParaRPr lang="en-US" altLang="tr-TR" sz="3600"/>
          </a:p>
        </p:txBody>
      </p:sp>
      <p:sp>
        <p:nvSpPr>
          <p:cNvPr id="38916" name="Rectangle 3">
            <a:extLst>
              <a:ext uri="{FF2B5EF4-FFF2-40B4-BE49-F238E27FC236}">
                <a16:creationId xmlns:a16="http://schemas.microsoft.com/office/drawing/2014/main" id="{FCFDC394-637F-FFCC-EAB9-ABD62624CA6C}"/>
              </a:ext>
            </a:extLst>
          </p:cNvPr>
          <p:cNvSpPr>
            <a:spLocks noGrp="1" noChangeArrowheads="1"/>
          </p:cNvSpPr>
          <p:nvPr>
            <p:ph type="body" idx="4294967295"/>
          </p:nvPr>
        </p:nvSpPr>
        <p:spPr>
          <a:xfrm>
            <a:off x="0" y="1371600"/>
            <a:ext cx="8686800" cy="5181600"/>
          </a:xfrm>
        </p:spPr>
        <p:txBody>
          <a:bodyPr/>
          <a:lstStyle/>
          <a:p>
            <a:pPr algn="just" eaLnBrk="1" hangingPunct="1">
              <a:lnSpc>
                <a:spcPct val="130000"/>
              </a:lnSpc>
              <a:spcBef>
                <a:spcPct val="30000"/>
              </a:spcBef>
              <a:spcAft>
                <a:spcPct val="30000"/>
              </a:spcAft>
              <a:buFontTx/>
              <a:buNone/>
            </a:pPr>
            <a:r>
              <a:rPr lang="tr-TR" altLang="tr-TR" sz="2600"/>
              <a:t>		Müşteri yaşam boyu değeri, yeni potansiyel müşteriler bulmak ve onları gerçek müşteriler haline döndürmek yerine, mevcut müşterileri elde tutmayı, onları sadık müşteriler grubu içinde tutmayı hedeflemektedir. </a:t>
            </a:r>
          </a:p>
          <a:p>
            <a:pPr algn="just" eaLnBrk="1" hangingPunct="1">
              <a:lnSpc>
                <a:spcPct val="130000"/>
              </a:lnSpc>
              <a:spcBef>
                <a:spcPct val="30000"/>
              </a:spcBef>
              <a:spcAft>
                <a:spcPct val="30000"/>
              </a:spcAft>
              <a:buFontTx/>
              <a:buNone/>
            </a:pPr>
            <a:r>
              <a:rPr lang="tr-TR" altLang="tr-TR" sz="2600"/>
              <a:t>		Buradaki temel değişim noktası, müşteriyi bireysel olarak satın alma öznesi olarak görme yerine onu yaşam boyu iş ortağı biçiminde kabullenme olarak açıklanabilir.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9926EFA5-6AFC-A8E1-4C0C-C3B7AC5A5323}"/>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Kavramı ve Özellikleri</a:t>
            </a:r>
            <a:endParaRPr lang="en-US" altLang="tr-TR" sz="3600"/>
          </a:p>
        </p:txBody>
      </p:sp>
      <p:sp>
        <p:nvSpPr>
          <p:cNvPr id="5123" name="Rectangle 3">
            <a:extLst>
              <a:ext uri="{FF2B5EF4-FFF2-40B4-BE49-F238E27FC236}">
                <a16:creationId xmlns:a16="http://schemas.microsoft.com/office/drawing/2014/main" id="{73C823EF-2A07-7E8A-9482-E0CDE0E3D55C}"/>
              </a:ext>
            </a:extLst>
          </p:cNvPr>
          <p:cNvSpPr>
            <a:spLocks noGrp="1" noChangeArrowheads="1"/>
          </p:cNvSpPr>
          <p:nvPr>
            <p:ph type="body" idx="4294967295"/>
          </p:nvPr>
        </p:nvSpPr>
        <p:spPr>
          <a:xfrm>
            <a:off x="228600" y="1524000"/>
            <a:ext cx="8610600" cy="5029200"/>
          </a:xfrm>
        </p:spPr>
        <p:txBody>
          <a:bodyPr/>
          <a:lstStyle/>
          <a:p>
            <a:pPr algn="just" eaLnBrk="1" hangingPunct="1">
              <a:lnSpc>
                <a:spcPct val="150000"/>
              </a:lnSpc>
              <a:spcBef>
                <a:spcPct val="15000"/>
              </a:spcBef>
              <a:spcAft>
                <a:spcPct val="15000"/>
              </a:spcAft>
              <a:buFontTx/>
              <a:buNone/>
            </a:pPr>
            <a:r>
              <a:rPr lang="tr-TR" altLang="tr-TR" sz="2000"/>
              <a:t>	</a:t>
            </a:r>
            <a:r>
              <a:rPr lang="tr-TR" altLang="tr-TR" sz="2600" b="1">
                <a:latin typeface="Comic Sans MS" panose="030F0702030302020204" pitchFamily="66" charset="0"/>
              </a:rPr>
              <a:t>Müşteri İlişkileri Yönetimi </a:t>
            </a:r>
            <a:r>
              <a:rPr lang="en-US" altLang="tr-TR" sz="2600" b="1">
                <a:latin typeface="Comic Sans MS" panose="030F0702030302020204" pitchFamily="66" charset="0"/>
              </a:rPr>
              <a:t>(CRM</a:t>
            </a:r>
            <a:r>
              <a:rPr lang="tr-TR" altLang="tr-TR" sz="2600" b="1">
                <a:latin typeface="Comic Sans MS" panose="030F0702030302020204" pitchFamily="66" charset="0"/>
              </a:rPr>
              <a:t>/MİY)</a:t>
            </a:r>
            <a:r>
              <a:rPr lang="tr-TR" altLang="tr-TR" sz="2600" b="1"/>
              <a:t>:</a:t>
            </a:r>
            <a:r>
              <a:rPr lang="tr-TR" altLang="tr-TR" sz="2600"/>
              <a:t> </a:t>
            </a:r>
            <a:r>
              <a:rPr lang="tr-TR" altLang="tr-TR" sz="2600">
                <a:latin typeface="Comic Sans MS" panose="030F0702030302020204" pitchFamily="66" charset="0"/>
              </a:rPr>
              <a:t>Arzu edilen müşteri ilişkilerinin geliştirilmesi ve sürdürülmesine imkan tanıyan pazarlama stratejilerinin oluşturulması amacıyla müşteri bilgisinin kullanımıdır. </a:t>
            </a:r>
            <a:endParaRPr lang="tr-TR" altLang="tr-TR" sz="2600"/>
          </a:p>
          <a:p>
            <a:pPr algn="just" eaLnBrk="1" hangingPunct="1">
              <a:lnSpc>
                <a:spcPct val="150000"/>
              </a:lnSpc>
              <a:spcBef>
                <a:spcPct val="15000"/>
              </a:spcBef>
              <a:spcAft>
                <a:spcPct val="15000"/>
              </a:spcAft>
              <a:buFontTx/>
              <a:buNone/>
            </a:pPr>
            <a:r>
              <a:rPr lang="tr-TR" altLang="tr-TR" sz="2600"/>
              <a:t>	</a:t>
            </a:r>
            <a:r>
              <a:rPr lang="tr-TR" altLang="tr-TR" sz="2600">
                <a:latin typeface="Comic Sans MS" panose="030F0702030302020204" pitchFamily="66" charset="0"/>
              </a:rPr>
              <a:t>Müşterilerin satın</a:t>
            </a:r>
            <a:r>
              <a:rPr lang="tr-TR" altLang="tr-TR" sz="2600"/>
              <a:t> </a:t>
            </a:r>
            <a:r>
              <a:rPr lang="tr-TR" altLang="tr-TR" sz="2600">
                <a:latin typeface="Comic Sans MS" panose="030F0702030302020204" pitchFamily="66" charset="0"/>
              </a:rPr>
              <a:t>alma kalıpları ve davranışları</a:t>
            </a:r>
            <a:r>
              <a:rPr lang="tr-TR" altLang="tr-TR" sz="2600"/>
              <a:t> </a:t>
            </a:r>
            <a:r>
              <a:rPr lang="tr-TR" altLang="tr-TR" sz="2600">
                <a:latin typeface="Comic Sans MS" panose="030F0702030302020204" pitchFamily="66" charset="0"/>
              </a:rPr>
              <a:t>belirle</a:t>
            </a:r>
            <a:r>
              <a:rPr lang="tr-TR" altLang="tr-TR" sz="2600"/>
              <a:t>nir.	</a:t>
            </a:r>
          </a:p>
          <a:p>
            <a:pPr algn="just" eaLnBrk="1" hangingPunct="1">
              <a:lnSpc>
                <a:spcPct val="150000"/>
              </a:lnSpc>
              <a:spcBef>
                <a:spcPct val="15000"/>
              </a:spcBef>
              <a:spcAft>
                <a:spcPct val="15000"/>
              </a:spcAft>
              <a:buFontTx/>
              <a:buNone/>
            </a:pPr>
            <a:r>
              <a:rPr lang="tr-TR" altLang="tr-TR" sz="2600">
                <a:latin typeface="Comic Sans MS" panose="030F0702030302020204" pitchFamily="66" charset="0"/>
              </a:rPr>
              <a:t>	Bu davranışsal bilgiler ışığında en karlı müşterilere odaklanma hedeflenir.</a:t>
            </a:r>
            <a:endParaRPr lang="en-US" altLang="tr-TR" sz="2600"/>
          </a:p>
        </p:txBody>
      </p:sp>
      <p:sp>
        <p:nvSpPr>
          <p:cNvPr id="5124" name="Slayt Numarası Yer Tutucusu 1">
            <a:extLst>
              <a:ext uri="{FF2B5EF4-FFF2-40B4-BE49-F238E27FC236}">
                <a16:creationId xmlns:a16="http://schemas.microsoft.com/office/drawing/2014/main" id="{00BEE4C8-8419-C859-F93A-FA0E48A5DE9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C62910A4-512C-4DBE-A91C-D722D435C41D}" type="slidenum">
              <a:rPr lang="tr-TR" altLang="tr-TR" sz="1400"/>
              <a:pPr eaLnBrk="1" hangingPunct="1">
                <a:spcBef>
                  <a:spcPct val="0"/>
                </a:spcBef>
                <a:buFontTx/>
                <a:buNone/>
              </a:pPr>
              <a:t>4</a:t>
            </a:fld>
            <a:endParaRPr lang="tr-TR" altLang="tr-T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20BA0F51-0D7E-200C-481A-8A8355EF3352}"/>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Kavramı ve Özellikleri</a:t>
            </a:r>
            <a:endParaRPr lang="en-US" altLang="tr-TR" sz="3600"/>
          </a:p>
        </p:txBody>
      </p:sp>
      <p:sp>
        <p:nvSpPr>
          <p:cNvPr id="6147" name="Rectangle 3">
            <a:extLst>
              <a:ext uri="{FF2B5EF4-FFF2-40B4-BE49-F238E27FC236}">
                <a16:creationId xmlns:a16="http://schemas.microsoft.com/office/drawing/2014/main" id="{BEB976B1-165C-384D-0C3C-8200972D8ECE}"/>
              </a:ext>
            </a:extLst>
          </p:cNvPr>
          <p:cNvSpPr>
            <a:spLocks noGrp="1" noChangeArrowheads="1"/>
          </p:cNvSpPr>
          <p:nvPr>
            <p:ph type="body" idx="4294967295"/>
          </p:nvPr>
        </p:nvSpPr>
        <p:spPr>
          <a:xfrm>
            <a:off x="228600" y="1524000"/>
            <a:ext cx="8610600" cy="4724400"/>
          </a:xfrm>
        </p:spPr>
        <p:txBody>
          <a:bodyPr/>
          <a:lstStyle/>
          <a:p>
            <a:pPr algn="just" eaLnBrk="1" hangingPunct="1">
              <a:lnSpc>
                <a:spcPct val="150000"/>
              </a:lnSpc>
              <a:spcBef>
                <a:spcPct val="30000"/>
              </a:spcBef>
              <a:spcAft>
                <a:spcPct val="30000"/>
              </a:spcAft>
              <a:buFontTx/>
              <a:buNone/>
            </a:pPr>
            <a:r>
              <a:rPr lang="tr-TR" altLang="tr-TR" sz="2600"/>
              <a:t>	“Ben kazanayım, sen kaybet” anlayışı yerine, “ben kazanayım, sen de kazan” düşüncesine ve uygulamasına geçilmelidir.</a:t>
            </a:r>
          </a:p>
          <a:p>
            <a:pPr algn="just" eaLnBrk="1" hangingPunct="1">
              <a:lnSpc>
                <a:spcPct val="150000"/>
              </a:lnSpc>
              <a:spcBef>
                <a:spcPct val="30000"/>
              </a:spcBef>
              <a:spcAft>
                <a:spcPct val="30000"/>
              </a:spcAft>
              <a:buFontTx/>
              <a:buNone/>
            </a:pPr>
            <a:r>
              <a:rPr lang="tr-TR" altLang="tr-TR" sz="2600"/>
              <a:t>	Kuruluş ile müşteri arasındaki ilişki çok ender olarak satışın gerçekleşmesiyle sona ermektedir. Kuruluşlar için müşterilerle uzun dönemli ilişkiler oluşturma gittikçe önem kazanmaktadır.</a:t>
            </a:r>
            <a:endParaRPr lang="en-US" altLang="tr-TR" sz="2600"/>
          </a:p>
        </p:txBody>
      </p:sp>
      <p:sp>
        <p:nvSpPr>
          <p:cNvPr id="6148" name="Slayt Numarası Yer Tutucusu 1">
            <a:extLst>
              <a:ext uri="{FF2B5EF4-FFF2-40B4-BE49-F238E27FC236}">
                <a16:creationId xmlns:a16="http://schemas.microsoft.com/office/drawing/2014/main" id="{A63773D1-40E9-E171-DB42-56190A527D7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194A5D15-9A7F-447E-8CD6-43C816D1F110}" type="slidenum">
              <a:rPr lang="tr-TR" altLang="tr-TR" sz="1400"/>
              <a:pPr eaLnBrk="1" hangingPunct="1">
                <a:spcBef>
                  <a:spcPct val="0"/>
                </a:spcBef>
                <a:buFontTx/>
                <a:buNone/>
              </a:pPr>
              <a:t>5</a:t>
            </a:fld>
            <a:endParaRPr lang="tr-TR" altLang="tr-T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DEFDD363-8335-07BA-3E72-0740D1FF5944}"/>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Kavramı ve Özellikleri</a:t>
            </a:r>
            <a:endParaRPr lang="en-US" altLang="tr-TR" sz="3600"/>
          </a:p>
        </p:txBody>
      </p:sp>
      <p:sp>
        <p:nvSpPr>
          <p:cNvPr id="7171" name="Rectangle 3">
            <a:extLst>
              <a:ext uri="{FF2B5EF4-FFF2-40B4-BE49-F238E27FC236}">
                <a16:creationId xmlns:a16="http://schemas.microsoft.com/office/drawing/2014/main" id="{DD589955-6AB0-EFBA-5718-18FB2B4804A4}"/>
              </a:ext>
            </a:extLst>
          </p:cNvPr>
          <p:cNvSpPr>
            <a:spLocks noGrp="1" noChangeArrowheads="1"/>
          </p:cNvSpPr>
          <p:nvPr>
            <p:ph type="body" idx="4294967295"/>
          </p:nvPr>
        </p:nvSpPr>
        <p:spPr>
          <a:xfrm>
            <a:off x="228600" y="1524000"/>
            <a:ext cx="8610600" cy="4724400"/>
          </a:xfrm>
        </p:spPr>
        <p:txBody>
          <a:bodyPr/>
          <a:lstStyle/>
          <a:p>
            <a:pPr algn="just" eaLnBrk="1" hangingPunct="1">
              <a:lnSpc>
                <a:spcPct val="150000"/>
              </a:lnSpc>
              <a:spcBef>
                <a:spcPct val="30000"/>
              </a:spcBef>
              <a:spcAft>
                <a:spcPct val="30000"/>
              </a:spcAft>
              <a:buFontTx/>
              <a:buNone/>
            </a:pPr>
            <a:r>
              <a:rPr lang="tr-TR" altLang="tr-TR" sz="2600"/>
              <a:t>	Müşteri ilişkilerinde en önemli konulardan biri “</a:t>
            </a:r>
            <a:r>
              <a:rPr lang="tr-TR" altLang="tr-TR" sz="2600" u="sng"/>
              <a:t>saygınlık oluşturma</a:t>
            </a:r>
            <a:r>
              <a:rPr lang="tr-TR" altLang="tr-TR" sz="2600"/>
              <a:t>”dır. Özellikle, satış ve pazarlama eylemlerinin başarısı büyük oranda bu kavrama bağlıdır. </a:t>
            </a:r>
            <a:r>
              <a:rPr lang="tr-TR" altLang="tr-TR" sz="2600" u="sng"/>
              <a:t>Bu açıdan saygınlık müşterinin çalışanlara ve kuruluşa karşı taşıdığı davranışın değeridir. </a:t>
            </a:r>
          </a:p>
          <a:p>
            <a:pPr algn="just" eaLnBrk="1" hangingPunct="1">
              <a:lnSpc>
                <a:spcPct val="150000"/>
              </a:lnSpc>
              <a:spcBef>
                <a:spcPct val="30000"/>
              </a:spcBef>
              <a:spcAft>
                <a:spcPct val="30000"/>
              </a:spcAft>
              <a:buFontTx/>
              <a:buNone/>
            </a:pPr>
            <a:r>
              <a:rPr lang="tr-TR" altLang="tr-TR" sz="2600"/>
              <a:t>	Müşteriler, tatmin olduklarında ve kuruluşa güven duyduklarında saygınlık artabilmektedir. </a:t>
            </a:r>
            <a:endParaRPr lang="en-US" altLang="tr-TR" sz="2600"/>
          </a:p>
        </p:txBody>
      </p:sp>
      <p:sp>
        <p:nvSpPr>
          <p:cNvPr id="7172" name="Slayt Numarası Yer Tutucusu 1">
            <a:extLst>
              <a:ext uri="{FF2B5EF4-FFF2-40B4-BE49-F238E27FC236}">
                <a16:creationId xmlns:a16="http://schemas.microsoft.com/office/drawing/2014/main" id="{124FB8BE-0A57-60FA-A3DF-51915052DBE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236707B5-E21D-464B-BD87-C52FA2BF7A69}" type="slidenum">
              <a:rPr lang="tr-TR" altLang="tr-TR" sz="1400"/>
              <a:pPr eaLnBrk="1" hangingPunct="1">
                <a:spcBef>
                  <a:spcPct val="0"/>
                </a:spcBef>
                <a:buFontTx/>
                <a:buNone/>
              </a:pPr>
              <a:t>6</a:t>
            </a:fld>
            <a:endParaRPr lang="tr-TR" altLang="tr-T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C6222DA3-7F0B-D0FE-4E4A-D3B07C84770B}"/>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Kavramı ve Özellikleri</a:t>
            </a:r>
            <a:endParaRPr lang="en-US" altLang="tr-TR" sz="3600"/>
          </a:p>
        </p:txBody>
      </p:sp>
      <p:sp>
        <p:nvSpPr>
          <p:cNvPr id="8195" name="Rectangle 3">
            <a:extLst>
              <a:ext uri="{FF2B5EF4-FFF2-40B4-BE49-F238E27FC236}">
                <a16:creationId xmlns:a16="http://schemas.microsoft.com/office/drawing/2014/main" id="{5473CE14-7C65-BF69-F939-CB198D8121B5}"/>
              </a:ext>
            </a:extLst>
          </p:cNvPr>
          <p:cNvSpPr>
            <a:spLocks noGrp="1" noChangeArrowheads="1"/>
          </p:cNvSpPr>
          <p:nvPr>
            <p:ph type="body" idx="4294967295"/>
          </p:nvPr>
        </p:nvSpPr>
        <p:spPr>
          <a:xfrm>
            <a:off x="304800" y="1524000"/>
            <a:ext cx="8534400" cy="4724400"/>
          </a:xfrm>
        </p:spPr>
        <p:txBody>
          <a:bodyPr/>
          <a:lstStyle/>
          <a:p>
            <a:pPr algn="just" eaLnBrk="1" hangingPunct="1">
              <a:lnSpc>
                <a:spcPct val="130000"/>
              </a:lnSpc>
              <a:spcBef>
                <a:spcPct val="30000"/>
              </a:spcBef>
              <a:spcAft>
                <a:spcPct val="30000"/>
              </a:spcAft>
              <a:buFontTx/>
              <a:buNone/>
            </a:pPr>
            <a:r>
              <a:rPr lang="tr-TR" altLang="tr-TR" sz="2600"/>
              <a:t>Saygınlığın gelişmesi için müşteri ne bekler?</a:t>
            </a:r>
          </a:p>
          <a:p>
            <a:pPr algn="just" eaLnBrk="1" hangingPunct="1">
              <a:lnSpc>
                <a:spcPct val="50000"/>
              </a:lnSpc>
              <a:spcBef>
                <a:spcPct val="30000"/>
              </a:spcBef>
              <a:spcAft>
                <a:spcPct val="30000"/>
              </a:spcAft>
            </a:pPr>
            <a:r>
              <a:rPr lang="tr-TR" altLang="tr-TR" sz="2000"/>
              <a:t>Karşılık görebilme</a:t>
            </a:r>
          </a:p>
          <a:p>
            <a:pPr algn="just" eaLnBrk="1" hangingPunct="1">
              <a:lnSpc>
                <a:spcPct val="50000"/>
              </a:lnSpc>
              <a:spcBef>
                <a:spcPct val="30000"/>
              </a:spcBef>
              <a:spcAft>
                <a:spcPct val="30000"/>
              </a:spcAft>
            </a:pPr>
            <a:r>
              <a:rPr lang="tr-TR" altLang="tr-TR" sz="2000"/>
              <a:t>Bilgili çalışanlar</a:t>
            </a:r>
          </a:p>
          <a:p>
            <a:pPr algn="just" eaLnBrk="1" hangingPunct="1">
              <a:lnSpc>
                <a:spcPct val="50000"/>
              </a:lnSpc>
              <a:spcBef>
                <a:spcPct val="30000"/>
              </a:spcBef>
              <a:spcAft>
                <a:spcPct val="30000"/>
              </a:spcAft>
            </a:pPr>
            <a:r>
              <a:rPr lang="tr-TR" altLang="tr-TR" sz="2000"/>
              <a:t>Çabukluk </a:t>
            </a:r>
          </a:p>
          <a:p>
            <a:pPr algn="just" eaLnBrk="1" hangingPunct="1">
              <a:lnSpc>
                <a:spcPct val="50000"/>
              </a:lnSpc>
              <a:spcBef>
                <a:spcPct val="30000"/>
              </a:spcBef>
              <a:spcAft>
                <a:spcPct val="30000"/>
              </a:spcAft>
            </a:pPr>
            <a:r>
              <a:rPr lang="tr-TR" altLang="tr-TR" sz="2000"/>
              <a:t>Sözlerin tutulması</a:t>
            </a:r>
          </a:p>
          <a:p>
            <a:pPr algn="just" eaLnBrk="1" hangingPunct="1">
              <a:lnSpc>
                <a:spcPct val="50000"/>
              </a:lnSpc>
              <a:spcBef>
                <a:spcPct val="30000"/>
              </a:spcBef>
              <a:spcAft>
                <a:spcPct val="30000"/>
              </a:spcAft>
            </a:pPr>
            <a:r>
              <a:rPr lang="tr-TR" altLang="tr-TR" sz="2000"/>
              <a:t>Anlayış</a:t>
            </a:r>
          </a:p>
          <a:p>
            <a:pPr algn="just" eaLnBrk="1" hangingPunct="1">
              <a:lnSpc>
                <a:spcPct val="50000"/>
              </a:lnSpc>
              <a:spcBef>
                <a:spcPct val="30000"/>
              </a:spcBef>
              <a:spcAft>
                <a:spcPct val="30000"/>
              </a:spcAft>
            </a:pPr>
            <a:r>
              <a:rPr lang="tr-TR" altLang="tr-TR" sz="2000"/>
              <a:t>Güven</a:t>
            </a:r>
          </a:p>
          <a:p>
            <a:pPr algn="just" eaLnBrk="1" hangingPunct="1">
              <a:lnSpc>
                <a:spcPct val="50000"/>
              </a:lnSpc>
              <a:spcBef>
                <a:spcPct val="30000"/>
              </a:spcBef>
              <a:spcAft>
                <a:spcPct val="30000"/>
              </a:spcAft>
            </a:pPr>
            <a:r>
              <a:rPr lang="tr-TR" altLang="tr-TR" sz="2000"/>
              <a:t>Takip etme</a:t>
            </a:r>
          </a:p>
          <a:p>
            <a:pPr algn="just" eaLnBrk="1" hangingPunct="1">
              <a:lnSpc>
                <a:spcPct val="50000"/>
              </a:lnSpc>
              <a:spcBef>
                <a:spcPct val="30000"/>
              </a:spcBef>
              <a:spcAft>
                <a:spcPct val="30000"/>
              </a:spcAft>
            </a:pPr>
            <a:r>
              <a:rPr lang="tr-TR" altLang="tr-TR" sz="2000"/>
              <a:t>Sürpriz yokluğu</a:t>
            </a:r>
          </a:p>
          <a:p>
            <a:pPr algn="just" eaLnBrk="1" hangingPunct="1">
              <a:lnSpc>
                <a:spcPct val="50000"/>
              </a:lnSpc>
              <a:spcBef>
                <a:spcPct val="30000"/>
              </a:spcBef>
              <a:spcAft>
                <a:spcPct val="30000"/>
              </a:spcAft>
            </a:pPr>
            <a:r>
              <a:rPr lang="tr-TR" altLang="tr-TR" sz="2000"/>
              <a:t>Tutarlılık </a:t>
            </a:r>
          </a:p>
          <a:p>
            <a:pPr algn="just" eaLnBrk="1" hangingPunct="1">
              <a:lnSpc>
                <a:spcPct val="50000"/>
              </a:lnSpc>
              <a:spcBef>
                <a:spcPct val="30000"/>
              </a:spcBef>
              <a:spcAft>
                <a:spcPct val="30000"/>
              </a:spcAft>
            </a:pPr>
            <a:r>
              <a:rPr lang="tr-TR" altLang="tr-TR" sz="2000"/>
              <a:t>İletişim</a:t>
            </a:r>
          </a:p>
          <a:p>
            <a:pPr algn="just" eaLnBrk="1" hangingPunct="1">
              <a:lnSpc>
                <a:spcPct val="50000"/>
              </a:lnSpc>
              <a:spcBef>
                <a:spcPct val="30000"/>
              </a:spcBef>
              <a:spcAft>
                <a:spcPct val="30000"/>
              </a:spcAft>
            </a:pPr>
            <a:r>
              <a:rPr lang="tr-TR" altLang="tr-TR" sz="2000"/>
              <a:t>Ulaşabilirlik</a:t>
            </a:r>
          </a:p>
          <a:p>
            <a:pPr algn="just" eaLnBrk="1" hangingPunct="1">
              <a:lnSpc>
                <a:spcPct val="50000"/>
              </a:lnSpc>
              <a:spcBef>
                <a:spcPct val="30000"/>
              </a:spcBef>
              <a:spcAft>
                <a:spcPct val="30000"/>
              </a:spcAft>
            </a:pPr>
            <a:r>
              <a:rPr lang="tr-TR" altLang="tr-TR" sz="2000"/>
              <a:t>Bire bir etkileşim</a:t>
            </a:r>
            <a:endParaRPr lang="en-US" altLang="tr-TR" sz="2000"/>
          </a:p>
        </p:txBody>
      </p:sp>
      <p:sp>
        <p:nvSpPr>
          <p:cNvPr id="8196" name="Slayt Numarası Yer Tutucusu 1">
            <a:extLst>
              <a:ext uri="{FF2B5EF4-FFF2-40B4-BE49-F238E27FC236}">
                <a16:creationId xmlns:a16="http://schemas.microsoft.com/office/drawing/2014/main" id="{78DAA2BC-8675-54D6-1AFE-F3A13DB69F7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5C752FDC-7E19-421D-B812-9F799C0F985B}" type="slidenum">
              <a:rPr lang="tr-TR" altLang="tr-TR" sz="1400"/>
              <a:pPr eaLnBrk="1" hangingPunct="1">
                <a:spcBef>
                  <a:spcPct val="0"/>
                </a:spcBef>
                <a:buFontTx/>
                <a:buNone/>
              </a:pPr>
              <a:t>7</a:t>
            </a:fld>
            <a:endParaRPr lang="tr-TR" altLang="tr-T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24530092-D87F-629F-2D82-B7274CE1402E}"/>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Kavramı ve Özellikleri</a:t>
            </a:r>
            <a:endParaRPr lang="en-US" altLang="tr-TR" sz="3600"/>
          </a:p>
        </p:txBody>
      </p:sp>
      <p:sp>
        <p:nvSpPr>
          <p:cNvPr id="9219" name="Rectangle 3">
            <a:extLst>
              <a:ext uri="{FF2B5EF4-FFF2-40B4-BE49-F238E27FC236}">
                <a16:creationId xmlns:a16="http://schemas.microsoft.com/office/drawing/2014/main" id="{44781F33-7598-ED75-ADEB-87B12A9A48DF}"/>
              </a:ext>
            </a:extLst>
          </p:cNvPr>
          <p:cNvSpPr>
            <a:spLocks noGrp="1" noChangeArrowheads="1"/>
          </p:cNvSpPr>
          <p:nvPr>
            <p:ph type="body" idx="4294967295"/>
          </p:nvPr>
        </p:nvSpPr>
        <p:spPr>
          <a:xfrm>
            <a:off x="228600" y="1524000"/>
            <a:ext cx="8610600" cy="4724400"/>
          </a:xfrm>
        </p:spPr>
        <p:txBody>
          <a:bodyPr/>
          <a:lstStyle/>
          <a:p>
            <a:pPr algn="just" eaLnBrk="1" hangingPunct="1">
              <a:lnSpc>
                <a:spcPct val="130000"/>
              </a:lnSpc>
              <a:spcBef>
                <a:spcPct val="30000"/>
              </a:spcBef>
              <a:spcAft>
                <a:spcPct val="30000"/>
              </a:spcAft>
              <a:buFontTx/>
              <a:buNone/>
            </a:pPr>
            <a:r>
              <a:rPr lang="tr-TR" altLang="tr-TR" sz="2600" b="1"/>
              <a:t>	Müşteri kimdir? </a:t>
            </a:r>
          </a:p>
          <a:p>
            <a:pPr algn="just" eaLnBrk="1" hangingPunct="1">
              <a:spcBef>
                <a:spcPct val="30000"/>
              </a:spcBef>
              <a:spcAft>
                <a:spcPct val="30000"/>
              </a:spcAft>
            </a:pPr>
            <a:r>
              <a:rPr lang="tr-TR" altLang="tr-TR" sz="2600"/>
              <a:t>Müşteri büromuzda bilinen en önemli kişidir.</a:t>
            </a:r>
          </a:p>
          <a:p>
            <a:pPr algn="just" eaLnBrk="1" hangingPunct="1">
              <a:spcBef>
                <a:spcPct val="30000"/>
              </a:spcBef>
              <a:spcAft>
                <a:spcPct val="30000"/>
              </a:spcAft>
            </a:pPr>
            <a:r>
              <a:rPr lang="tr-TR" altLang="tr-TR" sz="2600"/>
              <a:t>Müşteri bize bağımlı değil biz ona bağımlıyızdır.</a:t>
            </a:r>
          </a:p>
          <a:p>
            <a:pPr algn="just" eaLnBrk="1" hangingPunct="1">
              <a:spcBef>
                <a:spcPct val="30000"/>
              </a:spcBef>
              <a:spcAft>
                <a:spcPct val="30000"/>
              </a:spcAft>
            </a:pPr>
            <a:r>
              <a:rPr lang="tr-TR" altLang="tr-TR" sz="2600"/>
              <a:t>Müşteri, çalışmamızı aksatan kişi değildir. Çalışmalarımızın odak noktasıdır.</a:t>
            </a:r>
          </a:p>
          <a:p>
            <a:pPr algn="just" eaLnBrk="1" hangingPunct="1">
              <a:spcBef>
                <a:spcPct val="30000"/>
              </a:spcBef>
              <a:spcAft>
                <a:spcPct val="30000"/>
              </a:spcAft>
            </a:pPr>
            <a:r>
              <a:rPr lang="tr-TR" altLang="tr-TR" sz="2600"/>
              <a:t>Müşteri, bir dost bir “partner”dir.</a:t>
            </a:r>
          </a:p>
          <a:p>
            <a:pPr algn="just" eaLnBrk="1" hangingPunct="1">
              <a:spcBef>
                <a:spcPct val="30000"/>
              </a:spcBef>
              <a:spcAft>
                <a:spcPct val="30000"/>
              </a:spcAft>
            </a:pPr>
            <a:r>
              <a:rPr lang="tr-TR" altLang="tr-TR" sz="2600"/>
              <a:t>Müşteri, münakaşa edilecek kişi değildir. Bundan kimse kazanç sağlamaz.</a:t>
            </a:r>
            <a:endParaRPr lang="en-US" altLang="tr-TR" sz="2600"/>
          </a:p>
        </p:txBody>
      </p:sp>
      <p:sp>
        <p:nvSpPr>
          <p:cNvPr id="9220" name="Slayt Numarası Yer Tutucusu 1">
            <a:extLst>
              <a:ext uri="{FF2B5EF4-FFF2-40B4-BE49-F238E27FC236}">
                <a16:creationId xmlns:a16="http://schemas.microsoft.com/office/drawing/2014/main" id="{2D5FC17E-A89A-00B6-0841-C01E6CBF212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A97B2B81-0E14-4454-8363-C69EF08F4009}" type="slidenum">
              <a:rPr lang="tr-TR" altLang="tr-TR" sz="1400"/>
              <a:pPr eaLnBrk="1" hangingPunct="1">
                <a:spcBef>
                  <a:spcPct val="0"/>
                </a:spcBef>
                <a:buFontTx/>
                <a:buNone/>
              </a:pPr>
              <a:t>8</a:t>
            </a:fld>
            <a:endParaRPr lang="tr-TR" altLang="tr-T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9A8877E8-045C-9D88-AA37-88F61BDE450E}"/>
              </a:ext>
            </a:extLst>
          </p:cNvPr>
          <p:cNvSpPr>
            <a:spLocks noGrp="1" noChangeArrowheads="1"/>
          </p:cNvSpPr>
          <p:nvPr>
            <p:ph type="title" idx="4294967295"/>
          </p:nvPr>
        </p:nvSpPr>
        <p:spPr>
          <a:xfrm>
            <a:off x="0" y="0"/>
            <a:ext cx="9144000" cy="1417638"/>
          </a:xfrm>
          <a:solidFill>
            <a:schemeClr val="accent6">
              <a:lumMod val="20000"/>
              <a:lumOff val="80000"/>
            </a:schemeClr>
          </a:solidFill>
        </p:spPr>
        <p:txBody>
          <a:bodyPr>
            <a:normAutofit/>
          </a:bodyPr>
          <a:lstStyle/>
          <a:p>
            <a:pPr eaLnBrk="1" hangingPunct="1">
              <a:defRPr/>
            </a:pPr>
            <a:r>
              <a:rPr lang="tr-TR" altLang="tr-TR" sz="3600"/>
              <a:t>Müşteri İlişkileri Kavramı ve Özellikleri</a:t>
            </a:r>
            <a:endParaRPr lang="en-US" altLang="tr-TR" sz="3600"/>
          </a:p>
        </p:txBody>
      </p:sp>
      <p:sp>
        <p:nvSpPr>
          <p:cNvPr id="10243" name="Rectangle 3">
            <a:extLst>
              <a:ext uri="{FF2B5EF4-FFF2-40B4-BE49-F238E27FC236}">
                <a16:creationId xmlns:a16="http://schemas.microsoft.com/office/drawing/2014/main" id="{FAFC6A90-24CC-9959-E381-A561F9F8131F}"/>
              </a:ext>
            </a:extLst>
          </p:cNvPr>
          <p:cNvSpPr>
            <a:spLocks noGrp="1" noChangeArrowheads="1"/>
          </p:cNvSpPr>
          <p:nvPr>
            <p:ph type="body" idx="4294967295"/>
          </p:nvPr>
        </p:nvSpPr>
        <p:spPr>
          <a:xfrm>
            <a:off x="228600" y="1447800"/>
            <a:ext cx="8610600" cy="4724400"/>
          </a:xfrm>
        </p:spPr>
        <p:txBody>
          <a:bodyPr/>
          <a:lstStyle/>
          <a:p>
            <a:pPr algn="just" eaLnBrk="1" hangingPunct="1">
              <a:lnSpc>
                <a:spcPct val="130000"/>
              </a:lnSpc>
              <a:spcBef>
                <a:spcPct val="30000"/>
              </a:spcBef>
              <a:spcAft>
                <a:spcPct val="30000"/>
              </a:spcAft>
              <a:buFontTx/>
              <a:buNone/>
            </a:pPr>
            <a:r>
              <a:rPr lang="tr-TR" altLang="tr-TR" sz="3500"/>
              <a:t>	</a:t>
            </a:r>
            <a:r>
              <a:rPr lang="tr-TR" altLang="tr-TR" sz="2600"/>
              <a:t>Etkin biçimde müşteri ilişkileri kurabilmek için yöneticilerin dört konudaki koşulları geliştirmeleri gerekir.</a:t>
            </a:r>
          </a:p>
          <a:p>
            <a:pPr algn="just" eaLnBrk="1" hangingPunct="1">
              <a:spcBef>
                <a:spcPct val="30000"/>
              </a:spcBef>
              <a:spcAft>
                <a:spcPct val="30000"/>
              </a:spcAft>
              <a:buFontTx/>
              <a:buNone/>
            </a:pPr>
            <a:r>
              <a:rPr lang="tr-TR" altLang="tr-TR" sz="2600"/>
              <a:t>	</a:t>
            </a:r>
            <a:r>
              <a:rPr lang="tr-TR" altLang="tr-TR" sz="2600" b="1"/>
              <a:t>1.Farkına Varma: </a:t>
            </a:r>
            <a:r>
              <a:rPr lang="tr-TR" altLang="tr-TR" sz="2600"/>
              <a:t>Müşteri ilişkileri konusunda ortaya çıkan sorunları ve fırsat alanlarını anlama becerisi gösterilmelidir. </a:t>
            </a:r>
          </a:p>
          <a:p>
            <a:pPr algn="just" eaLnBrk="1" hangingPunct="1">
              <a:spcBef>
                <a:spcPct val="30000"/>
              </a:spcBef>
              <a:spcAft>
                <a:spcPct val="30000"/>
              </a:spcAft>
              <a:buFontTx/>
              <a:buNone/>
            </a:pPr>
            <a:r>
              <a:rPr lang="tr-TR" altLang="tr-TR" sz="2600"/>
              <a:t>	</a:t>
            </a:r>
            <a:r>
              <a:rPr lang="tr-TR" altLang="tr-TR" sz="2600" b="1"/>
              <a:t>2.Değerlendirme:</a:t>
            </a:r>
            <a:r>
              <a:rPr lang="tr-TR" altLang="tr-TR" sz="2600"/>
              <a:t> Kuruluşun, arzulanan sonuçlara ulaşabilmesi için şimdi nerede olduğunun belirlenmesidir.</a:t>
            </a:r>
            <a:endParaRPr lang="en-US" altLang="tr-TR" sz="2600"/>
          </a:p>
        </p:txBody>
      </p:sp>
      <p:sp>
        <p:nvSpPr>
          <p:cNvPr id="10244" name="Slayt Numarası Yer Tutucusu 1">
            <a:extLst>
              <a:ext uri="{FF2B5EF4-FFF2-40B4-BE49-F238E27FC236}">
                <a16:creationId xmlns:a16="http://schemas.microsoft.com/office/drawing/2014/main" id="{6E14ACBD-7D8D-C6E2-4438-8CF95EBAA8C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B93EA391-C35E-4940-B94C-FB2E31F6118A}" type="slidenum">
              <a:rPr lang="tr-TR" altLang="tr-TR" sz="1400"/>
              <a:pPr eaLnBrk="1" hangingPunct="1">
                <a:spcBef>
                  <a:spcPct val="0"/>
                </a:spcBef>
                <a:buFontTx/>
                <a:buNone/>
              </a:pPr>
              <a:t>9</a:t>
            </a:fld>
            <a:endParaRPr lang="tr-TR" altLang="tr-TR" sz="1400"/>
          </a:p>
        </p:txBody>
      </p:sp>
    </p:spTree>
  </p:cSld>
  <p:clrMapOvr>
    <a:masterClrMapping/>
  </p:clrMapOvr>
</p:sld>
</file>

<file path=ppt/theme/theme1.xml><?xml version="1.0" encoding="utf-8"?>
<a:theme xmlns:a="http://schemas.openxmlformats.org/drawingml/2006/main" name="Varsayılan Tasarım">
  <a:themeElements>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arsayılan Tasarım">
      <a:majorFont>
        <a:latin typeface="Arial"/>
        <a:ea typeface=""/>
        <a:cs typeface="Arial"/>
      </a:majorFont>
      <a:minorFont>
        <a:latin typeface="Arial"/>
        <a:ea typeface=""/>
        <a:cs typeface="Arial"/>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arsayılan Tasarı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arsayılan Tasarı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arsayılan Tasarı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arsayılan Tasarı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arsayılan Tasarı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arsayılan Tasarı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arsayılan Tasarı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arsayılan Tasarı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arsayılan Tasarı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arsayılan Tasarı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arsayılan Tasarı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2242</TotalTime>
  <Words>1922</Words>
  <Application>Microsoft Office PowerPoint</Application>
  <PresentationFormat>Ekran Gösterisi (4:3)</PresentationFormat>
  <Paragraphs>215</Paragraphs>
  <Slides>37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37</vt:i4>
      </vt:variant>
    </vt:vector>
  </HeadingPairs>
  <TitlesOfParts>
    <vt:vector size="41" baseType="lpstr">
      <vt:lpstr>Arial</vt:lpstr>
      <vt:lpstr>Garamond</vt:lpstr>
      <vt:lpstr>Comic Sans MS</vt:lpstr>
      <vt:lpstr>Varsayılan Tasarım</vt:lpstr>
      <vt:lpstr>İŞLETMECİLİKTE GÜNCEL KONULAR</vt:lpstr>
      <vt:lpstr>MÜŞTERİ İLİŞKİLERİ YÖNETİMİ</vt:lpstr>
      <vt:lpstr>Müşteri İlişkileri Kavramı ve Özellikleri</vt:lpstr>
      <vt:lpstr>Müşteri İlişkileri Kavramı ve Özellikleri</vt:lpstr>
      <vt:lpstr>Müşteri İlişkileri Kavramı ve Özellikleri</vt:lpstr>
      <vt:lpstr>Müşteri İlişkileri Kavramı ve Özellikleri</vt:lpstr>
      <vt:lpstr>Müşteri İlişkileri Kavramı ve Özellikleri</vt:lpstr>
      <vt:lpstr>Müşteri İlişkileri Kavramı ve Özellikleri</vt:lpstr>
      <vt:lpstr>Müşteri İlişkileri Kavramı ve Özellikleri</vt:lpstr>
      <vt:lpstr>Müşteri İlişkileri Kavramı ve Özellikleri</vt:lpstr>
      <vt:lpstr>Müşteri İlişkileri Kavramı ve Özellikleri</vt:lpstr>
      <vt:lpstr>Müşteri İlişkileri Kavramı ve Özellikleri</vt:lpstr>
      <vt:lpstr>Müşteri Tatmini – Müşteri Sadakati Yaratma</vt:lpstr>
      <vt:lpstr>Müşteri Tatmini – Müşteri Sadakati Yaratma</vt:lpstr>
      <vt:lpstr>Müşteri Tatmini – Müşteri Sadakati Yaratma</vt:lpstr>
      <vt:lpstr>Müşteri Tatmini – Müşteri Sadakati Yaratma</vt:lpstr>
      <vt:lpstr>Müşteri İlişkileri ve İlişkisel Pazarlama</vt:lpstr>
      <vt:lpstr>Müşteri İlişkileri ve İlişkisel Pazarlama</vt:lpstr>
      <vt:lpstr>Müşteri İlişkileri ve İlişkisel Pazarlama</vt:lpstr>
      <vt:lpstr>Müşteri İlişkileri ve İlişkisel Pazarlama</vt:lpstr>
      <vt:lpstr>Müşteri İlişkileri ve İlişkisel Pazarlama</vt:lpstr>
      <vt:lpstr>Müşteri İlişkileri ve İlişkisel Pazarlama</vt:lpstr>
      <vt:lpstr>Müşteri İlişkileri ve İlişkisel Pazarlama</vt:lpstr>
      <vt:lpstr>Satış ve Pazarlamada Toplam Kalite Ynt.</vt:lpstr>
      <vt:lpstr>Satış ve Pazarlamada Toplam Kalite Ynt.</vt:lpstr>
      <vt:lpstr>Satış ve Pazarlamada Toplam Kalite Ynt.</vt:lpstr>
      <vt:lpstr>Satış ve Pazarlamada Toplam Kalite Ynt.</vt:lpstr>
      <vt:lpstr>Satış ve Pazarlamada Toplam Kalite Ynt.</vt:lpstr>
      <vt:lpstr>Satış ve Pazarlamada Toplam Kalite Ynt.</vt:lpstr>
      <vt:lpstr>Satış ve Pazarlamada Toplam Kalite Ynt.</vt:lpstr>
      <vt:lpstr>Satış ve Pazarlamada Toplam Kalite Ynt.</vt:lpstr>
      <vt:lpstr>Müşteri İçin Değer Yaratma</vt:lpstr>
      <vt:lpstr>Müşteri İçin Değer Yaratma</vt:lpstr>
      <vt:lpstr>Müşteri İçin Değer Yaratma</vt:lpstr>
      <vt:lpstr>Müşteri İçin Değer Yaratma</vt:lpstr>
      <vt:lpstr>Müşteri Yaşam Boyu Değeri</vt:lpstr>
      <vt:lpstr>Müşteri Yaşam Boyu Değeri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Ozan Şentürk</cp:lastModifiedBy>
  <cp:revision>51</cp:revision>
  <cp:lastPrinted>1601-01-01T00:00:00Z</cp:lastPrinted>
  <dcterms:created xsi:type="dcterms:W3CDTF">2012-02-16T08:17:24Z</dcterms:created>
  <dcterms:modified xsi:type="dcterms:W3CDTF">2024-09-27T10:43:45Z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