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2" r:id="rId3"/>
    <p:sldId id="263" r:id="rId4"/>
    <p:sldId id="266" r:id="rId5"/>
    <p:sldId id="258" r:id="rId6"/>
    <p:sldId id="267" r:id="rId7"/>
    <p:sldId id="270" r:id="rId8"/>
    <p:sldId id="273" r:id="rId9"/>
    <p:sldId id="275" r:id="rId10"/>
    <p:sldId id="271" r:id="rId11"/>
    <p:sldId id="259" r:id="rId12"/>
    <p:sldId id="261"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9237f6954b4b1d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179" autoAdjust="0"/>
  </p:normalViewPr>
  <p:slideViewPr>
    <p:cSldViewPr snapToGrid="0">
      <p:cViewPr varScale="1">
        <p:scale>
          <a:sx n="82" d="100"/>
          <a:sy n="82" d="100"/>
        </p:scale>
        <p:origin x="3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2DE0DF-D01C-4D8A-954E-666B569F9F07}" type="datetimeFigureOut">
              <a:rPr lang="en-US" smtClean="0"/>
              <a:t>6/20/2021</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342E2E-3674-4D0D-95F3-3A596B06042A}" type="slidenum">
              <a:rPr lang="en-US" smtClean="0"/>
              <a:t>‹#›</a:t>
            </a:fld>
            <a:endParaRPr lang="en-US"/>
          </a:p>
        </p:txBody>
      </p:sp>
    </p:spTree>
    <p:extLst>
      <p:ext uri="{BB962C8B-B14F-4D97-AF65-F5344CB8AC3E}">
        <p14:creationId xmlns:p14="http://schemas.microsoft.com/office/powerpoint/2010/main" val="839312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73342E2E-3674-4D0D-95F3-3A596B06042A}" type="slidenum">
              <a:rPr lang="en-US" smtClean="0"/>
              <a:t>8</a:t>
            </a:fld>
            <a:endParaRPr lang="en-US"/>
          </a:p>
        </p:txBody>
      </p:sp>
    </p:spTree>
    <p:extLst>
      <p:ext uri="{BB962C8B-B14F-4D97-AF65-F5344CB8AC3E}">
        <p14:creationId xmlns:p14="http://schemas.microsoft.com/office/powerpoint/2010/main" val="246832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88632D-FD8C-447B-A35B-091D6143A3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37597155-ADA8-4150-AFEA-CA345BBFED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315F698-1397-4594-8B7D-4179BC2873AE}"/>
              </a:ext>
            </a:extLst>
          </p:cNvPr>
          <p:cNvSpPr>
            <a:spLocks noGrp="1"/>
          </p:cNvSpPr>
          <p:nvPr>
            <p:ph type="dt" sz="half" idx="10"/>
          </p:nvPr>
        </p:nvSpPr>
        <p:spPr/>
        <p:txBody>
          <a:bodyPr/>
          <a:lstStyle/>
          <a:p>
            <a:fld id="{F78FADD8-C4E9-43D7-B201-71868832C3CC}" type="datetimeFigureOut">
              <a:rPr lang="en-US" smtClean="0"/>
              <a:t>6/20/2021</a:t>
            </a:fld>
            <a:endParaRPr lang="en-US"/>
          </a:p>
        </p:txBody>
      </p:sp>
      <p:sp>
        <p:nvSpPr>
          <p:cNvPr id="5" name="Footer Placeholder 4">
            <a:extLst>
              <a:ext uri="{FF2B5EF4-FFF2-40B4-BE49-F238E27FC236}">
                <a16:creationId xmlns:a16="http://schemas.microsoft.com/office/drawing/2014/main" xmlns="" id="{056B4C7C-C83E-4501-8EE7-E5842426D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72676B6-E22C-4122-8BF5-56ECAB495C85}"/>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1144165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69859A-9FCC-4477-AC48-D41D9AA457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B3850E9-FF69-40DA-A897-51245E1264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3296CB5-CFBC-4478-868B-577F73D14638}"/>
              </a:ext>
            </a:extLst>
          </p:cNvPr>
          <p:cNvSpPr>
            <a:spLocks noGrp="1"/>
          </p:cNvSpPr>
          <p:nvPr>
            <p:ph type="dt" sz="half" idx="10"/>
          </p:nvPr>
        </p:nvSpPr>
        <p:spPr/>
        <p:txBody>
          <a:bodyPr/>
          <a:lstStyle/>
          <a:p>
            <a:fld id="{F78FADD8-C4E9-43D7-B201-71868832C3CC}" type="datetimeFigureOut">
              <a:rPr lang="en-US" smtClean="0"/>
              <a:t>6/20/2021</a:t>
            </a:fld>
            <a:endParaRPr lang="en-US"/>
          </a:p>
        </p:txBody>
      </p:sp>
      <p:sp>
        <p:nvSpPr>
          <p:cNvPr id="5" name="Footer Placeholder 4">
            <a:extLst>
              <a:ext uri="{FF2B5EF4-FFF2-40B4-BE49-F238E27FC236}">
                <a16:creationId xmlns:a16="http://schemas.microsoft.com/office/drawing/2014/main" xmlns="" id="{5313769B-3997-49BF-B6E0-E0595D3D0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6B7C28-2759-4B53-A729-3B9B455BC88D}"/>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151662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DBD2D67-8BEE-4453-9879-0CCC57FED4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C28AE12-2DB2-4FDE-905C-3BF1CEC84C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95158B3-506F-403F-BB22-B35A6BB251FA}"/>
              </a:ext>
            </a:extLst>
          </p:cNvPr>
          <p:cNvSpPr>
            <a:spLocks noGrp="1"/>
          </p:cNvSpPr>
          <p:nvPr>
            <p:ph type="dt" sz="half" idx="10"/>
          </p:nvPr>
        </p:nvSpPr>
        <p:spPr/>
        <p:txBody>
          <a:bodyPr/>
          <a:lstStyle/>
          <a:p>
            <a:fld id="{F78FADD8-C4E9-43D7-B201-71868832C3CC}" type="datetimeFigureOut">
              <a:rPr lang="en-US" smtClean="0"/>
              <a:t>6/20/2021</a:t>
            </a:fld>
            <a:endParaRPr lang="en-US"/>
          </a:p>
        </p:txBody>
      </p:sp>
      <p:sp>
        <p:nvSpPr>
          <p:cNvPr id="5" name="Footer Placeholder 4">
            <a:extLst>
              <a:ext uri="{FF2B5EF4-FFF2-40B4-BE49-F238E27FC236}">
                <a16:creationId xmlns:a16="http://schemas.microsoft.com/office/drawing/2014/main" xmlns="" id="{194FAC65-2631-4207-8C79-D57705A973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39E935E-2956-4295-915A-5508BC1AFFF0}"/>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3819243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D6FDA5-5DC9-4EC1-A181-1BA1870F32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D908A7C-4307-4151-9FE4-ADC16667FB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AB57A79-D297-4873-95FD-C7791623C0E9}"/>
              </a:ext>
            </a:extLst>
          </p:cNvPr>
          <p:cNvSpPr>
            <a:spLocks noGrp="1"/>
          </p:cNvSpPr>
          <p:nvPr>
            <p:ph type="dt" sz="half" idx="10"/>
          </p:nvPr>
        </p:nvSpPr>
        <p:spPr/>
        <p:txBody>
          <a:bodyPr/>
          <a:lstStyle/>
          <a:p>
            <a:fld id="{F78FADD8-C4E9-43D7-B201-71868832C3CC}" type="datetimeFigureOut">
              <a:rPr lang="en-US" smtClean="0"/>
              <a:t>6/20/2021</a:t>
            </a:fld>
            <a:endParaRPr lang="en-US"/>
          </a:p>
        </p:txBody>
      </p:sp>
      <p:sp>
        <p:nvSpPr>
          <p:cNvPr id="5" name="Footer Placeholder 4">
            <a:extLst>
              <a:ext uri="{FF2B5EF4-FFF2-40B4-BE49-F238E27FC236}">
                <a16:creationId xmlns:a16="http://schemas.microsoft.com/office/drawing/2014/main" xmlns="" id="{B6B38958-126C-4245-AC43-C4730E78E1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044E2C5-9D40-4C91-B47C-33D245B31294}"/>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2943033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64CEAA-A76E-4640-98AC-FB32DF212F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45DB32C-4B4D-4424-93C3-2A3A2D70F1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24B29C8-05F1-4C4F-A091-A50B7FDEBDA0}"/>
              </a:ext>
            </a:extLst>
          </p:cNvPr>
          <p:cNvSpPr>
            <a:spLocks noGrp="1"/>
          </p:cNvSpPr>
          <p:nvPr>
            <p:ph type="dt" sz="half" idx="10"/>
          </p:nvPr>
        </p:nvSpPr>
        <p:spPr/>
        <p:txBody>
          <a:bodyPr/>
          <a:lstStyle/>
          <a:p>
            <a:fld id="{F78FADD8-C4E9-43D7-B201-71868832C3CC}" type="datetimeFigureOut">
              <a:rPr lang="en-US" smtClean="0"/>
              <a:t>6/20/2021</a:t>
            </a:fld>
            <a:endParaRPr lang="en-US"/>
          </a:p>
        </p:txBody>
      </p:sp>
      <p:sp>
        <p:nvSpPr>
          <p:cNvPr id="5" name="Footer Placeholder 4">
            <a:extLst>
              <a:ext uri="{FF2B5EF4-FFF2-40B4-BE49-F238E27FC236}">
                <a16:creationId xmlns:a16="http://schemas.microsoft.com/office/drawing/2014/main" xmlns="" id="{244CE4D6-996D-4003-AA1D-AB6A0BA8AE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F13BE75-02DD-4A95-81FE-233AFD0BC9CC}"/>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2044277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C4DDF7-B162-445A-8191-BC015249E5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34043A4-DEF8-43D3-ACAE-ADE762974C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9E5CE68-05D4-4A9B-B7AE-9CC4E51AB5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3AC9788-3E49-443A-981B-D9E3F2CBC24A}"/>
              </a:ext>
            </a:extLst>
          </p:cNvPr>
          <p:cNvSpPr>
            <a:spLocks noGrp="1"/>
          </p:cNvSpPr>
          <p:nvPr>
            <p:ph type="dt" sz="half" idx="10"/>
          </p:nvPr>
        </p:nvSpPr>
        <p:spPr/>
        <p:txBody>
          <a:bodyPr/>
          <a:lstStyle/>
          <a:p>
            <a:fld id="{F78FADD8-C4E9-43D7-B201-71868832C3CC}" type="datetimeFigureOut">
              <a:rPr lang="en-US" smtClean="0"/>
              <a:t>6/20/2021</a:t>
            </a:fld>
            <a:endParaRPr lang="en-US"/>
          </a:p>
        </p:txBody>
      </p:sp>
      <p:sp>
        <p:nvSpPr>
          <p:cNvPr id="6" name="Footer Placeholder 5">
            <a:extLst>
              <a:ext uri="{FF2B5EF4-FFF2-40B4-BE49-F238E27FC236}">
                <a16:creationId xmlns:a16="http://schemas.microsoft.com/office/drawing/2014/main" xmlns="" id="{789C7E0D-5263-40F0-A0AF-5CCDBAE218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1D013AE-A962-4A61-8605-C5BC712576C4}"/>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295893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65C0BE-FE56-4479-8550-FE49355BA4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BC5BA7F-362A-4E44-B3AA-28AADAF91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09BA8DD-41DD-4809-BA61-7A6B1334C5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51539147-20F0-4793-AA41-92F626C638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97017C8-3C71-42C6-9AB4-FBEAFEDED8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6A80F98-C64B-4B2A-B44F-731BA5C338D8}"/>
              </a:ext>
            </a:extLst>
          </p:cNvPr>
          <p:cNvSpPr>
            <a:spLocks noGrp="1"/>
          </p:cNvSpPr>
          <p:nvPr>
            <p:ph type="dt" sz="half" idx="10"/>
          </p:nvPr>
        </p:nvSpPr>
        <p:spPr/>
        <p:txBody>
          <a:bodyPr/>
          <a:lstStyle/>
          <a:p>
            <a:fld id="{F78FADD8-C4E9-43D7-B201-71868832C3CC}" type="datetimeFigureOut">
              <a:rPr lang="en-US" smtClean="0"/>
              <a:t>6/20/2021</a:t>
            </a:fld>
            <a:endParaRPr lang="en-US"/>
          </a:p>
        </p:txBody>
      </p:sp>
      <p:sp>
        <p:nvSpPr>
          <p:cNvPr id="8" name="Footer Placeholder 7">
            <a:extLst>
              <a:ext uri="{FF2B5EF4-FFF2-40B4-BE49-F238E27FC236}">
                <a16:creationId xmlns:a16="http://schemas.microsoft.com/office/drawing/2014/main" xmlns="" id="{F75EC4C4-62DE-448F-AC11-6FB14781B8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A115AD1-0B71-4F48-8D01-E90770894181}"/>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1585934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EC6530-CBEA-4633-AF3D-7D411A0D7F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626F31E-9DC3-4EB6-B850-FE1BBAB7DAE1}"/>
              </a:ext>
            </a:extLst>
          </p:cNvPr>
          <p:cNvSpPr>
            <a:spLocks noGrp="1"/>
          </p:cNvSpPr>
          <p:nvPr>
            <p:ph type="dt" sz="half" idx="10"/>
          </p:nvPr>
        </p:nvSpPr>
        <p:spPr/>
        <p:txBody>
          <a:bodyPr/>
          <a:lstStyle/>
          <a:p>
            <a:fld id="{F78FADD8-C4E9-43D7-B201-71868832C3CC}" type="datetimeFigureOut">
              <a:rPr lang="en-US" smtClean="0"/>
              <a:t>6/20/2021</a:t>
            </a:fld>
            <a:endParaRPr lang="en-US"/>
          </a:p>
        </p:txBody>
      </p:sp>
      <p:sp>
        <p:nvSpPr>
          <p:cNvPr id="4" name="Footer Placeholder 3">
            <a:extLst>
              <a:ext uri="{FF2B5EF4-FFF2-40B4-BE49-F238E27FC236}">
                <a16:creationId xmlns:a16="http://schemas.microsoft.com/office/drawing/2014/main" xmlns="" id="{92BF68E9-2752-4828-AD31-42C63B3765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EBF2D92-A561-4AE8-BEE6-0B18C87BDBD7}"/>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273604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B75A4AA-2BFB-424F-B782-84A05F423D5E}"/>
              </a:ext>
            </a:extLst>
          </p:cNvPr>
          <p:cNvSpPr>
            <a:spLocks noGrp="1"/>
          </p:cNvSpPr>
          <p:nvPr>
            <p:ph type="dt" sz="half" idx="10"/>
          </p:nvPr>
        </p:nvSpPr>
        <p:spPr/>
        <p:txBody>
          <a:bodyPr/>
          <a:lstStyle/>
          <a:p>
            <a:fld id="{F78FADD8-C4E9-43D7-B201-71868832C3CC}" type="datetimeFigureOut">
              <a:rPr lang="en-US" smtClean="0"/>
              <a:t>6/20/2021</a:t>
            </a:fld>
            <a:endParaRPr lang="en-US"/>
          </a:p>
        </p:txBody>
      </p:sp>
      <p:sp>
        <p:nvSpPr>
          <p:cNvPr id="3" name="Footer Placeholder 2">
            <a:extLst>
              <a:ext uri="{FF2B5EF4-FFF2-40B4-BE49-F238E27FC236}">
                <a16:creationId xmlns:a16="http://schemas.microsoft.com/office/drawing/2014/main" xmlns="" id="{D2A72C94-98A4-4783-8A4F-7665ABBF48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0B6F082A-CF00-4AA6-8367-735F7E0E1E71}"/>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77052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E5F192-B7B5-45EC-BC8D-689924E3FC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2534AAB-665F-4DB6-9BE0-8569F8877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A295EB3-0FDB-49EA-B4A0-B4029D55F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4FCDE78-56C5-46C7-938A-793A71F6AAC7}"/>
              </a:ext>
            </a:extLst>
          </p:cNvPr>
          <p:cNvSpPr>
            <a:spLocks noGrp="1"/>
          </p:cNvSpPr>
          <p:nvPr>
            <p:ph type="dt" sz="half" idx="10"/>
          </p:nvPr>
        </p:nvSpPr>
        <p:spPr/>
        <p:txBody>
          <a:bodyPr/>
          <a:lstStyle/>
          <a:p>
            <a:fld id="{F78FADD8-C4E9-43D7-B201-71868832C3CC}" type="datetimeFigureOut">
              <a:rPr lang="en-US" smtClean="0"/>
              <a:t>6/20/2021</a:t>
            </a:fld>
            <a:endParaRPr lang="en-US"/>
          </a:p>
        </p:txBody>
      </p:sp>
      <p:sp>
        <p:nvSpPr>
          <p:cNvPr id="6" name="Footer Placeholder 5">
            <a:extLst>
              <a:ext uri="{FF2B5EF4-FFF2-40B4-BE49-F238E27FC236}">
                <a16:creationId xmlns:a16="http://schemas.microsoft.com/office/drawing/2014/main" xmlns="" id="{37D7381F-A3F2-4E36-97F9-F2A36F4550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F4513EC-5FF3-4F79-87F6-F9EDD5244F37}"/>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333273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9A8408-4395-4495-907F-227E73CEE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2E66530-30BE-4CE6-B3B0-62648DEEB6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994A875-82CB-4B24-824F-C53072DF7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A8D01F5-DAA9-47BA-A466-3F7A29F142A7}"/>
              </a:ext>
            </a:extLst>
          </p:cNvPr>
          <p:cNvSpPr>
            <a:spLocks noGrp="1"/>
          </p:cNvSpPr>
          <p:nvPr>
            <p:ph type="dt" sz="half" idx="10"/>
          </p:nvPr>
        </p:nvSpPr>
        <p:spPr/>
        <p:txBody>
          <a:bodyPr/>
          <a:lstStyle/>
          <a:p>
            <a:fld id="{F78FADD8-C4E9-43D7-B201-71868832C3CC}" type="datetimeFigureOut">
              <a:rPr lang="en-US" smtClean="0"/>
              <a:t>6/20/2021</a:t>
            </a:fld>
            <a:endParaRPr lang="en-US"/>
          </a:p>
        </p:txBody>
      </p:sp>
      <p:sp>
        <p:nvSpPr>
          <p:cNvPr id="6" name="Footer Placeholder 5">
            <a:extLst>
              <a:ext uri="{FF2B5EF4-FFF2-40B4-BE49-F238E27FC236}">
                <a16:creationId xmlns:a16="http://schemas.microsoft.com/office/drawing/2014/main" xmlns="" id="{719E92DA-79F1-4757-9437-0690587CC8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8889CFD-000A-4D4A-9022-B2F9298F0C4B}"/>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2152181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D36CA34-071D-4AF2-A8A5-75609A2B10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B1F82F5-AE87-407B-9C24-3EDBEFECCA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0B0B79E-0DDE-49EE-A1D2-AA0F1565CE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FADD8-C4E9-43D7-B201-71868832C3CC}" type="datetimeFigureOut">
              <a:rPr lang="en-US" smtClean="0"/>
              <a:t>6/20/2021</a:t>
            </a:fld>
            <a:endParaRPr lang="en-US"/>
          </a:p>
        </p:txBody>
      </p:sp>
      <p:sp>
        <p:nvSpPr>
          <p:cNvPr id="5" name="Footer Placeholder 4">
            <a:extLst>
              <a:ext uri="{FF2B5EF4-FFF2-40B4-BE49-F238E27FC236}">
                <a16:creationId xmlns:a16="http://schemas.microsoft.com/office/drawing/2014/main" xmlns="" id="{5A3425AE-026B-49D1-A345-61429DD42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5075321-449D-4966-B939-C2BED6EB98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78716-5576-4404-B733-992B932B38E2}" type="slidenum">
              <a:rPr lang="en-US" smtClean="0"/>
              <a:t>‹#›</a:t>
            </a:fld>
            <a:endParaRPr lang="en-US"/>
          </a:p>
        </p:txBody>
      </p:sp>
    </p:spTree>
    <p:extLst>
      <p:ext uri="{BB962C8B-B14F-4D97-AF65-F5344CB8AC3E}">
        <p14:creationId xmlns:p14="http://schemas.microsoft.com/office/powerpoint/2010/main" val="1199039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DC5E45B6-F2F5-4917-BDA6-A4AE6D43C881}"/>
              </a:ext>
            </a:extLst>
          </p:cNvPr>
          <p:cNvSpPr txBox="1">
            <a:spLocks/>
          </p:cNvSpPr>
          <p:nvPr/>
        </p:nvSpPr>
        <p:spPr>
          <a:xfrm>
            <a:off x="1805496" y="3041821"/>
            <a:ext cx="8900604" cy="1325563"/>
          </a:xfrm>
          <a:prstGeom prst="rect">
            <a:avLst/>
          </a:prstGeom>
        </p:spPr>
        <p:txBody>
          <a:bodyPr vert="horz" lIns="91440" tIns="45720" rIns="91440" bIns="45720" rtlCol="0" anchor="b">
            <a:normAutofit lnSpcReduction="10000"/>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INTERNSHIP INFORMATION SYSTEM </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E8C9A320-32FB-4C43-BC2A-F5EE6D588775}"/>
              </a:ext>
            </a:extLst>
          </p:cNvPr>
          <p:cNvSpPr txBox="1">
            <a:spLocks/>
          </p:cNvSpPr>
          <p:nvPr/>
        </p:nvSpPr>
        <p:spPr>
          <a:xfrm>
            <a:off x="203200" y="4676588"/>
            <a:ext cx="11714480" cy="1325563"/>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Student </a:t>
            </a:r>
            <a:r>
              <a:rPr lang="tr-TR" sz="2000" dirty="0" err="1">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Number</a:t>
            </a:r>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16290126, </a:t>
            </a:r>
            <a:r>
              <a:rPr lang="tr-TR" sz="20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16290116</a:t>
            </a:r>
            <a:endPar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Student Name SURNAME: Ozan ŞIK, </a:t>
            </a:r>
            <a:r>
              <a:rPr lang="tr-TR" sz="20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Sinan Onur ÖZEN</a:t>
            </a:r>
          </a:p>
          <a:p>
            <a:pPr algn="just"/>
            <a:r>
              <a:rPr lang="tr-TR" sz="2000" dirty="0" err="1"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Supervisor</a:t>
            </a:r>
            <a:r>
              <a:rPr lang="tr-TR" sz="20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Name SURNAME : Kurtuluş KÜLLÜ</a:t>
            </a:r>
            <a:endParaRPr lang="en-US"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xmlns="" id="{2ADF1E78-5BA3-4DFB-9B71-F0FFCFB12C42}"/>
              </a:ext>
            </a:extLst>
          </p:cNvPr>
          <p:cNvSpPr txBox="1">
            <a:spLocks/>
          </p:cNvSpPr>
          <p:nvPr/>
        </p:nvSpPr>
        <p:spPr>
          <a:xfrm>
            <a:off x="1716670" y="659913"/>
            <a:ext cx="8900604" cy="1325563"/>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ANKARA UNIVERSITY</a:t>
            </a:r>
          </a:p>
          <a:p>
            <a:r>
              <a:rPr lang="tr-TR"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COMPUTER ENGINEERING</a:t>
            </a:r>
            <a:endParaRPr lang="en-US"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xmlns="" id="{83A3FE9A-6A6A-417C-8BCC-7250CDDFBED8}"/>
              </a:ext>
            </a:extLst>
          </p:cNvPr>
          <p:cNvSpPr txBox="1">
            <a:spLocks/>
          </p:cNvSpPr>
          <p:nvPr/>
        </p:nvSpPr>
        <p:spPr>
          <a:xfrm>
            <a:off x="4169545" y="6038508"/>
            <a:ext cx="4172505" cy="702188"/>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Ankara </a:t>
            </a:r>
            <a:r>
              <a:rPr lang="tr-TR" sz="20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20.06.2021</a:t>
            </a:r>
            <a:endPar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4078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çerik Yer Tutucusu 5">
            <a:extLst>
              <a:ext uri="{FF2B5EF4-FFF2-40B4-BE49-F238E27FC236}">
                <a16:creationId xmlns:a16="http://schemas.microsoft.com/office/drawing/2014/main" xmlns="" id="{7331535F-C12F-47E7-A5CA-95CCC78636C0}"/>
              </a:ext>
            </a:extLst>
          </p:cNvPr>
          <p:cNvSpPr txBox="1">
            <a:spLocks/>
          </p:cNvSpPr>
          <p:nvPr/>
        </p:nvSpPr>
        <p:spPr>
          <a:xfrm>
            <a:off x="419099" y="2873374"/>
            <a:ext cx="4950070" cy="32067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tr-TR" sz="1800" dirty="0">
                <a:latin typeface="Times New Roman" panose="02020603050405020304" pitchFamily="18" charset="0"/>
                <a:cs typeface="Times New Roman" panose="02020603050405020304" pitchFamily="18" charset="0"/>
              </a:rPr>
              <a:t>W</a:t>
            </a:r>
            <a:r>
              <a:rPr lang="en-US" sz="1800" dirty="0">
                <a:latin typeface="Times New Roman" panose="02020603050405020304" pitchFamily="18" charset="0"/>
                <a:cs typeface="Times New Roman" panose="02020603050405020304" pitchFamily="18" charset="0"/>
              </a:rPr>
              <a:t>hen the student clicks on the button to add internship information, holidays are transferred to a list in the background. </a:t>
            </a:r>
            <a:endParaRPr lang="tr-TR" sz="1800" dirty="0">
              <a:latin typeface="Times New Roman" panose="02020603050405020304" pitchFamily="18" charset="0"/>
              <a:cs typeface="Times New Roman" panose="02020603050405020304" pitchFamily="18" charset="0"/>
            </a:endParaRPr>
          </a:p>
          <a:p>
            <a:pPr algn="just"/>
            <a:r>
              <a:rPr lang="tr-TR" sz="1800" dirty="0">
                <a:latin typeface="Times New Roman" panose="02020603050405020304" pitchFamily="18" charset="0"/>
                <a:cs typeface="Times New Roman" panose="02020603050405020304" pitchFamily="18" charset="0"/>
              </a:rPr>
              <a:t>F</a:t>
            </a:r>
            <a:r>
              <a:rPr lang="en-US" sz="1800" dirty="0" err="1">
                <a:latin typeface="Times New Roman" panose="02020603050405020304" pitchFamily="18" charset="0"/>
                <a:cs typeface="Times New Roman" panose="02020603050405020304" pitchFamily="18" charset="0"/>
              </a:rPr>
              <a:t>irst</a:t>
            </a:r>
            <a:r>
              <a:rPr lang="en-US" sz="1800" dirty="0">
                <a:latin typeface="Times New Roman" panose="02020603050405020304" pitchFamily="18" charset="0"/>
                <a:cs typeface="Times New Roman" panose="02020603050405020304" pitchFamily="18" charset="0"/>
              </a:rPr>
              <a:t> and last dates taken from the user are saved in the variable. All dates between these days are determined and kept in a </a:t>
            </a:r>
            <a:r>
              <a:rPr lang="en-US" sz="1800" dirty="0" smtClean="0">
                <a:latin typeface="Times New Roman" panose="02020603050405020304" pitchFamily="18" charset="0"/>
                <a:cs typeface="Times New Roman" panose="02020603050405020304" pitchFamily="18" charset="0"/>
              </a:rPr>
              <a:t>list</a:t>
            </a:r>
            <a:r>
              <a:rPr lang="tr-TR" sz="1800" dirty="0" smtClean="0">
                <a:latin typeface="Times New Roman" panose="02020603050405020304" pitchFamily="18" charset="0"/>
                <a:cs typeface="Times New Roman" panose="02020603050405020304" pitchFamily="18" charset="0"/>
              </a:rPr>
              <a:t>.</a:t>
            </a:r>
            <a:endParaRPr lang="tr-TR"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After these operations are done, if the system detects an error, a text document is </a:t>
            </a:r>
            <a:r>
              <a:rPr lang="en-US" sz="1800" dirty="0" smtClean="0">
                <a:latin typeface="Times New Roman" panose="02020603050405020304" pitchFamily="18" charset="0"/>
                <a:cs typeface="Times New Roman" panose="02020603050405020304" pitchFamily="18" charset="0"/>
              </a:rPr>
              <a:t>displayed</a:t>
            </a:r>
            <a:r>
              <a:rPr lang="tr-TR" sz="1800" dirty="0" smtClean="0">
                <a:latin typeface="Times New Roman" panose="02020603050405020304" pitchFamily="18" charset="0"/>
                <a:cs typeface="Times New Roman" panose="02020603050405020304" pitchFamily="18" charset="0"/>
              </a:rPr>
              <a:t>.</a:t>
            </a:r>
            <a:endParaRPr lang="tr-TR" sz="1800" dirty="0">
              <a:latin typeface="Times New Roman" panose="02020603050405020304" pitchFamily="18" charset="0"/>
              <a:cs typeface="Times New Roman" panose="02020603050405020304" pitchFamily="18" charset="0"/>
            </a:endParaRPr>
          </a:p>
        </p:txBody>
      </p:sp>
      <p:pic>
        <p:nvPicPr>
          <p:cNvPr id="3" name="Resim 2"/>
          <p:cNvPicPr>
            <a:picLocks noChangeAspect="1"/>
          </p:cNvPicPr>
          <p:nvPr/>
        </p:nvPicPr>
        <p:blipFill>
          <a:blip r:embed="rId2"/>
          <a:stretch>
            <a:fillRect/>
          </a:stretch>
        </p:blipFill>
        <p:spPr>
          <a:xfrm>
            <a:off x="6224954" y="1837158"/>
            <a:ext cx="5967046" cy="5020842"/>
          </a:xfrm>
          <a:prstGeom prst="rect">
            <a:avLst/>
          </a:prstGeom>
        </p:spPr>
      </p:pic>
    </p:spTree>
    <p:extLst>
      <p:ext uri="{BB962C8B-B14F-4D97-AF65-F5344CB8AC3E}">
        <p14:creationId xmlns:p14="http://schemas.microsoft.com/office/powerpoint/2010/main" val="2957189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a:t>
            </a:r>
            <a:r>
              <a:rPr lang="tr-TR" sz="45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7E6CED3-D8EA-4663-BF55-BAD1FAAC65F9}"/>
              </a:ext>
            </a:extLst>
          </p:cNvPr>
          <p:cNvSpPr>
            <a:spLocks noGrp="1"/>
          </p:cNvSpPr>
          <p:nvPr>
            <p:ph idx="1"/>
          </p:nvPr>
        </p:nvSpPr>
        <p:spPr>
          <a:xfrm>
            <a:off x="838200" y="2225675"/>
            <a:ext cx="10515600" cy="4351338"/>
          </a:xfrm>
        </p:spPr>
        <p:txBody>
          <a:bodyPr>
            <a:normAutofit/>
          </a:bodyPr>
          <a:lstStyle/>
          <a:p>
            <a:pPr algn="just">
              <a:spcAft>
                <a:spcPts val="1800"/>
              </a:spcAft>
            </a:pPr>
            <a:r>
              <a:rPr lang="en-US" sz="1800" dirty="0">
                <a:latin typeface="Times New Roman" panose="02020603050405020304" pitchFamily="18" charset="0"/>
                <a:cs typeface="Times New Roman" panose="02020603050405020304" pitchFamily="18" charset="0"/>
              </a:rPr>
              <a:t>This </a:t>
            </a:r>
            <a:r>
              <a:rPr lang="en-US" sz="1800" dirty="0" smtClean="0">
                <a:latin typeface="Times New Roman" panose="02020603050405020304" pitchFamily="18" charset="0"/>
                <a:cs typeface="Times New Roman" panose="02020603050405020304" pitchFamily="18" charset="0"/>
              </a:rPr>
              <a:t>system </a:t>
            </a:r>
            <a:r>
              <a:rPr lang="en-US" sz="1800" dirty="0">
                <a:latin typeface="Times New Roman" panose="02020603050405020304" pitchFamily="18" charset="0"/>
                <a:cs typeface="Times New Roman" panose="02020603050405020304" pitchFamily="18" charset="0"/>
              </a:rPr>
              <a:t>provides convenience to the University by calculating workdays according to </a:t>
            </a:r>
            <a:r>
              <a:rPr lang="en-US" sz="1800" dirty="0" smtClean="0">
                <a:latin typeface="Times New Roman" panose="02020603050405020304" pitchFamily="18" charset="0"/>
                <a:cs typeface="Times New Roman" panose="02020603050405020304" pitchFamily="18" charset="0"/>
              </a:rPr>
              <a:t>holidays</a:t>
            </a:r>
            <a:r>
              <a:rPr lang="tr-TR" sz="1800" dirty="0" smtClean="0">
                <a:latin typeface="Times New Roman" panose="02020603050405020304" pitchFamily="18" charset="0"/>
                <a:cs typeface="Times New Roman" panose="02020603050405020304" pitchFamily="18" charset="0"/>
              </a:rPr>
              <a:t>.</a:t>
            </a:r>
          </a:p>
          <a:p>
            <a:pPr algn="just">
              <a:spcAft>
                <a:spcPts val="1800"/>
              </a:spcAft>
            </a:pPr>
            <a:r>
              <a:rPr lang="tr-TR" sz="1800" dirty="0">
                <a:latin typeface="Times New Roman" panose="02020603050405020304" pitchFamily="18" charset="0"/>
                <a:cs typeface="Times New Roman" panose="02020603050405020304" pitchFamily="18" charset="0"/>
              </a:rPr>
              <a:t>S</a:t>
            </a:r>
            <a:r>
              <a:rPr lang="en-US" sz="1800" dirty="0" err="1">
                <a:latin typeface="Times New Roman" panose="02020603050405020304" pitchFamily="18" charset="0"/>
                <a:cs typeface="Times New Roman" panose="02020603050405020304" pitchFamily="18" charset="0"/>
              </a:rPr>
              <a:t>tudents</a:t>
            </a:r>
            <a:r>
              <a:rPr lang="en-US" sz="1800" dirty="0">
                <a:latin typeface="Times New Roman" panose="02020603050405020304" pitchFamily="18" charset="0"/>
                <a:cs typeface="Times New Roman" panose="02020603050405020304" pitchFamily="18" charset="0"/>
              </a:rPr>
              <a:t> have easy access to compulsory internship documents. At the same time, functions, where university personnel can download the excel file to be sent to the dean's office, were implemented.</a:t>
            </a:r>
            <a:endParaRPr lang="tr-TR" sz="1800" dirty="0">
              <a:latin typeface="Times New Roman" panose="02020603050405020304" pitchFamily="18" charset="0"/>
              <a:cs typeface="Times New Roman" panose="02020603050405020304" pitchFamily="18" charset="0"/>
            </a:endParaRPr>
          </a:p>
          <a:p>
            <a:pPr algn="just">
              <a:spcAft>
                <a:spcPts val="1800"/>
              </a:spcAft>
            </a:pPr>
            <a:r>
              <a:rPr lang="en-US" sz="1800" dirty="0" err="1"/>
              <a:t>Visuality</a:t>
            </a:r>
            <a:r>
              <a:rPr lang="en-US" sz="1800" dirty="0"/>
              <a:t> has been added to our system. Thus, the user was provided to use the system </a:t>
            </a:r>
            <a:r>
              <a:rPr lang="en-US" sz="1800" dirty="0" smtClean="0"/>
              <a:t>comfortably</a:t>
            </a:r>
            <a:r>
              <a:rPr lang="tr-TR" sz="1800" dirty="0" smtClean="0"/>
              <a:t>.</a:t>
            </a:r>
          </a:p>
          <a:p>
            <a:pPr algn="just">
              <a:spcAft>
                <a:spcPts val="1800"/>
              </a:spcAft>
            </a:pPr>
            <a:r>
              <a:rPr lang="tr-TR" sz="1800"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few internship data belonging to the last year were uploaded to the system, and errors in the system were identified and resolved. </a:t>
            </a:r>
            <a:endParaRPr lang="tr-TR" sz="1800" dirty="0" smtClean="0">
              <a:latin typeface="Times New Roman" panose="02020603050405020304" pitchFamily="18" charset="0"/>
              <a:cs typeface="Times New Roman" panose="02020603050405020304" pitchFamily="18" charset="0"/>
            </a:endParaRPr>
          </a:p>
          <a:p>
            <a:pPr algn="just">
              <a:spcAft>
                <a:spcPts val="1800"/>
              </a:spcAft>
            </a:pPr>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0553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REFERENCES</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7E6CED3-D8EA-4663-BF55-BAD1FAAC65F9}"/>
              </a:ext>
            </a:extLst>
          </p:cNvPr>
          <p:cNvSpPr>
            <a:spLocks noGrp="1"/>
          </p:cNvSpPr>
          <p:nvPr>
            <p:ph idx="1"/>
          </p:nvPr>
        </p:nvSpPr>
        <p:spPr>
          <a:xfrm>
            <a:off x="838200" y="2225675"/>
            <a:ext cx="10515600" cy="4351338"/>
          </a:xfrm>
        </p:spPr>
        <p:txBody>
          <a:bodyPr>
            <a:normAutofit/>
          </a:bodyPr>
          <a:lstStyle/>
          <a:p>
            <a:r>
              <a:rPr lang="en-US" sz="1800" dirty="0">
                <a:latin typeface="Times New Roman" panose="02020603050405020304" pitchFamily="18" charset="0"/>
                <a:cs typeface="Times New Roman" panose="02020603050405020304" pitchFamily="18" charset="0"/>
              </a:rPr>
              <a:t>“About Node.js” www.nodejs.org/en/about/ Retrieved 01 January 2021 </a:t>
            </a:r>
            <a:endParaRPr lang="tr-TR" sz="1800" dirty="0">
              <a:latin typeface="Times New Roman" panose="02020603050405020304" pitchFamily="18" charset="0"/>
              <a:cs typeface="Times New Roman" panose="02020603050405020304" pitchFamily="18" charset="0"/>
            </a:endParaRPr>
          </a:p>
          <a:p>
            <a:r>
              <a:rPr lang="en-US" sz="1800" dirty="0"/>
              <a:t>Starkey, James. "The true story of BLOBs". email. Archived from the original on 23 July 2011. Retrieved 19 January 2006. </a:t>
            </a:r>
            <a:endParaRPr lang="tr-TR" sz="1800" dirty="0" smtClean="0"/>
          </a:p>
          <a:p>
            <a:r>
              <a:rPr lang="en-US" sz="1800" dirty="0" smtClean="0"/>
              <a:t> </a:t>
            </a:r>
            <a:r>
              <a:rPr lang="en-US" sz="1800" dirty="0"/>
              <a:t>Conway, M.-L., &amp; Foskey, R. 2015. Apprentices thriving at work: looking through an appreciative lens. Journal of Vocational Education &amp; Training, 67(3), 332–348. https://doi.org/10.1080/13636820.2015.1054863</a:t>
            </a:r>
            <a:endParaRPr lang="tr-TR" sz="1800" dirty="0"/>
          </a:p>
          <a:p>
            <a:r>
              <a:rPr lang="da-DK" sz="1800" dirty="0">
                <a:latin typeface="Times New Roman" panose="02020603050405020304" pitchFamily="18" charset="0"/>
                <a:cs typeface="Times New Roman" panose="02020603050405020304" pitchFamily="18" charset="0"/>
              </a:rPr>
              <a:t> Y Yannuar et al 2018 IOP Conf. Ser.: Mater. Sci. Eng. 434 012301</a:t>
            </a:r>
            <a:endParaRPr lang="tr-TR"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December 2018IOP Conference Series Materials Science and Engineering 434(1):012301</a:t>
            </a:r>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857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DC5E45B6-F2F5-4917-BDA6-A4AE6D43C881}"/>
              </a:ext>
            </a:extLst>
          </p:cNvPr>
          <p:cNvSpPr txBox="1">
            <a:spLocks/>
          </p:cNvSpPr>
          <p:nvPr/>
        </p:nvSpPr>
        <p:spPr>
          <a:xfrm>
            <a:off x="1769936" y="2724926"/>
            <a:ext cx="8900604" cy="1325563"/>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930D8CBC-1A13-4406-99EE-76415F590A25}"/>
              </a:ext>
            </a:extLst>
          </p:cNvPr>
          <p:cNvSpPr txBox="1">
            <a:spLocks/>
          </p:cNvSpPr>
          <p:nvPr/>
        </p:nvSpPr>
        <p:spPr>
          <a:xfrm>
            <a:off x="1769936" y="508992"/>
            <a:ext cx="8900604" cy="1325563"/>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ANKARA UNIVERSITY</a:t>
            </a:r>
          </a:p>
          <a:p>
            <a:r>
              <a:rPr lang="tr-TR"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COMPUTER ENGINEERING</a:t>
            </a:r>
            <a:endParaRPr lang="en-US"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xmlns="" id="{E4AEDD3D-AB29-4E08-9940-313BC263A754}"/>
              </a:ext>
            </a:extLst>
          </p:cNvPr>
          <p:cNvSpPr txBox="1">
            <a:spLocks/>
          </p:cNvSpPr>
          <p:nvPr/>
        </p:nvSpPr>
        <p:spPr>
          <a:xfrm>
            <a:off x="203200" y="4737258"/>
            <a:ext cx="11714480" cy="1325563"/>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tr-TR" sz="2000" dirty="0" err="1">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Student</a:t>
            </a:r>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tr-TR" sz="2000" dirty="0" err="1">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Number</a:t>
            </a:r>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16290126, </a:t>
            </a:r>
            <a:r>
              <a:rPr lang="tr-TR" sz="20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16290116</a:t>
            </a:r>
            <a:endPar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tr-TR" sz="2000" dirty="0" err="1">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Student</a:t>
            </a:r>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Name SURNAME: Ozan ŞIK</a:t>
            </a:r>
            <a:r>
              <a:rPr lang="tr-TR" sz="200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tr-TR" sz="200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Sinan Onur ÖZEN</a:t>
            </a:r>
            <a:endPar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tr-TR" sz="2000" dirty="0" err="1">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Supervisor</a:t>
            </a:r>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Name SURNAME : Kurtuluş KÜLLÜ</a:t>
            </a:r>
            <a:endParaRPr lang="en-US"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2922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CONTENTS</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7E6CED3-D8EA-4663-BF55-BAD1FAAC65F9}"/>
              </a:ext>
            </a:extLst>
          </p:cNvPr>
          <p:cNvSpPr>
            <a:spLocks noGrp="1"/>
          </p:cNvSpPr>
          <p:nvPr>
            <p:ph idx="1"/>
          </p:nvPr>
        </p:nvSpPr>
        <p:spPr>
          <a:xfrm>
            <a:off x="838200" y="2225675"/>
            <a:ext cx="10515600" cy="4351338"/>
          </a:xfrm>
        </p:spPr>
        <p:txBody>
          <a:bodyPr>
            <a:normAutofit lnSpcReduction="10000"/>
          </a:bodyPr>
          <a:lstStyle/>
          <a:p>
            <a:pPr marL="0" indent="0" algn="just">
              <a:spcAft>
                <a:spcPts val="600"/>
              </a:spcAft>
              <a:buNone/>
            </a:pPr>
            <a:r>
              <a:rPr lang="tr-TR" sz="2200" dirty="0">
                <a:latin typeface="Times New Roman" panose="02020603050405020304" pitchFamily="18" charset="0"/>
                <a:cs typeface="Times New Roman" panose="02020603050405020304" pitchFamily="18" charset="0"/>
              </a:rPr>
              <a:t>1. INTRODUCTION</a:t>
            </a:r>
          </a:p>
          <a:p>
            <a:pPr marL="457200" lvl="1" indent="0" algn="just">
              <a:spcAft>
                <a:spcPts val="1200"/>
              </a:spcAft>
              <a:buNone/>
            </a:pPr>
            <a:r>
              <a:rPr lang="tr-TR" sz="2000" dirty="0">
                <a:latin typeface="Times New Roman" panose="02020603050405020304" pitchFamily="18" charset="0"/>
                <a:cs typeface="Times New Roman" panose="02020603050405020304" pitchFamily="18" charset="0"/>
              </a:rPr>
              <a:t>1.1. Problem Definition</a:t>
            </a:r>
          </a:p>
          <a:p>
            <a:pPr marL="457200" lvl="1" indent="0" algn="just">
              <a:spcAft>
                <a:spcPts val="1200"/>
              </a:spcAft>
              <a:buNone/>
            </a:pPr>
            <a:r>
              <a:rPr lang="tr-TR" sz="2000" dirty="0">
                <a:latin typeface="Times New Roman" panose="02020603050405020304" pitchFamily="18" charset="0"/>
                <a:cs typeface="Times New Roman" panose="02020603050405020304" pitchFamily="18" charset="0"/>
              </a:rPr>
              <a:t>1.2. Aim of the Project</a:t>
            </a:r>
          </a:p>
          <a:p>
            <a:pPr marL="0" indent="0" algn="just">
              <a:spcAft>
                <a:spcPts val="600"/>
              </a:spcAft>
              <a:buNone/>
            </a:pPr>
            <a:r>
              <a:rPr lang="tr-TR" sz="2200" dirty="0">
                <a:latin typeface="Times New Roman" panose="02020603050405020304" pitchFamily="18" charset="0"/>
                <a:cs typeface="Times New Roman" panose="02020603050405020304" pitchFamily="18" charset="0"/>
              </a:rPr>
              <a:t>2</a:t>
            </a:r>
            <a:r>
              <a:rPr lang="tr-TR" sz="2200" dirty="0" smtClean="0">
                <a:latin typeface="Times New Roman" panose="02020603050405020304" pitchFamily="18" charset="0"/>
                <a:cs typeface="Times New Roman" panose="02020603050405020304" pitchFamily="18" charset="0"/>
              </a:rPr>
              <a:t>. </a:t>
            </a:r>
            <a:r>
              <a:rPr lang="tr-TR" sz="2200" dirty="0">
                <a:latin typeface="Times New Roman" panose="02020603050405020304" pitchFamily="18" charset="0"/>
                <a:cs typeface="Times New Roman" panose="02020603050405020304" pitchFamily="18" charset="0"/>
              </a:rPr>
              <a:t>MATERIAL and METHOD</a:t>
            </a:r>
          </a:p>
          <a:p>
            <a:pPr marL="457200" lvl="1" indent="0" algn="just">
              <a:spcAft>
                <a:spcPts val="1200"/>
              </a:spcAft>
              <a:buNone/>
            </a:pPr>
            <a:r>
              <a:rPr lang="tr-TR" sz="2000" dirty="0">
                <a:latin typeface="Times New Roman" panose="02020603050405020304" pitchFamily="18" charset="0"/>
                <a:cs typeface="Times New Roman" panose="02020603050405020304" pitchFamily="18" charset="0"/>
              </a:rPr>
              <a:t>3.1. Material</a:t>
            </a:r>
          </a:p>
          <a:p>
            <a:pPr marL="457200" lvl="1" indent="0" algn="just">
              <a:spcAft>
                <a:spcPts val="1200"/>
              </a:spcAft>
              <a:buNone/>
            </a:pPr>
            <a:r>
              <a:rPr lang="tr-TR" sz="2000" dirty="0">
                <a:latin typeface="Times New Roman" panose="02020603050405020304" pitchFamily="18" charset="0"/>
                <a:cs typeface="Times New Roman" panose="02020603050405020304" pitchFamily="18" charset="0"/>
              </a:rPr>
              <a:t>3.2. Method</a:t>
            </a:r>
          </a:p>
          <a:p>
            <a:pPr marL="0" indent="0" algn="just">
              <a:spcAft>
                <a:spcPts val="600"/>
              </a:spcAft>
              <a:buNone/>
            </a:pPr>
            <a:r>
              <a:rPr lang="tr-TR" sz="2200" dirty="0">
                <a:latin typeface="Times New Roman" panose="02020603050405020304" pitchFamily="18" charset="0"/>
                <a:cs typeface="Times New Roman" panose="02020603050405020304" pitchFamily="18" charset="0"/>
              </a:rPr>
              <a:t>3</a:t>
            </a:r>
            <a:r>
              <a:rPr lang="tr-TR" sz="2200" dirty="0" smtClean="0">
                <a:latin typeface="Times New Roman" panose="02020603050405020304" pitchFamily="18" charset="0"/>
                <a:cs typeface="Times New Roman" panose="02020603050405020304" pitchFamily="18" charset="0"/>
              </a:rPr>
              <a:t>. </a:t>
            </a:r>
            <a:r>
              <a:rPr lang="tr-TR" sz="2200" dirty="0">
                <a:latin typeface="Times New Roman" panose="02020603050405020304" pitchFamily="18" charset="0"/>
                <a:cs typeface="Times New Roman" panose="02020603050405020304" pitchFamily="18" charset="0"/>
              </a:rPr>
              <a:t>EXPERIMENTS</a:t>
            </a:r>
          </a:p>
          <a:p>
            <a:pPr marL="0" indent="0" algn="just">
              <a:spcAft>
                <a:spcPts val="600"/>
              </a:spcAft>
              <a:buNone/>
            </a:pPr>
            <a:r>
              <a:rPr lang="tr-TR" sz="2200" dirty="0">
                <a:latin typeface="Times New Roman" panose="02020603050405020304" pitchFamily="18" charset="0"/>
                <a:cs typeface="Times New Roman" panose="02020603050405020304" pitchFamily="18" charset="0"/>
              </a:rPr>
              <a:t>4</a:t>
            </a:r>
            <a:r>
              <a:rPr lang="tr-TR" sz="2200" dirty="0" smtClean="0">
                <a:latin typeface="Times New Roman" panose="02020603050405020304" pitchFamily="18" charset="0"/>
                <a:cs typeface="Times New Roman" panose="02020603050405020304" pitchFamily="18" charset="0"/>
              </a:rPr>
              <a:t>. </a:t>
            </a:r>
            <a:r>
              <a:rPr lang="tr-TR" sz="2200" dirty="0">
                <a:latin typeface="Times New Roman" panose="02020603050405020304" pitchFamily="18" charset="0"/>
                <a:cs typeface="Times New Roman" panose="02020603050405020304" pitchFamily="18" charset="0"/>
              </a:rPr>
              <a:t>CONCLUSION</a:t>
            </a:r>
          </a:p>
          <a:p>
            <a:pPr marL="0" indent="0" algn="just">
              <a:spcAft>
                <a:spcPts val="1200"/>
              </a:spcAft>
              <a:buNone/>
            </a:pPr>
            <a:r>
              <a:rPr lang="tr-TR" sz="2200" dirty="0">
                <a:latin typeface="Times New Roman" panose="02020603050405020304" pitchFamily="18" charset="0"/>
                <a:cs typeface="Times New Roman" panose="02020603050405020304" pitchFamily="18" charset="0"/>
              </a:rPr>
              <a:t>REFERENCES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819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 INTRODUCTION</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7E6CED3-D8EA-4663-BF55-BAD1FAAC65F9}"/>
              </a:ext>
            </a:extLst>
          </p:cNvPr>
          <p:cNvSpPr>
            <a:spLocks noGrp="1"/>
          </p:cNvSpPr>
          <p:nvPr>
            <p:ph idx="1"/>
          </p:nvPr>
        </p:nvSpPr>
        <p:spPr>
          <a:xfrm>
            <a:off x="838200" y="2202229"/>
            <a:ext cx="10515600" cy="4351338"/>
          </a:xfrm>
        </p:spPr>
        <p:txBody>
          <a:bodyPr>
            <a:normAutofit/>
          </a:bodyPr>
          <a:lstStyle/>
          <a:p>
            <a:pPr marL="0" indent="0" algn="just">
              <a:spcAft>
                <a:spcPts val="1200"/>
              </a:spcAft>
              <a:buNone/>
            </a:pPr>
            <a:r>
              <a:rPr lang="tr-TR" sz="1800" b="1" dirty="0">
                <a:latin typeface="Times New Roman" panose="02020603050405020304" pitchFamily="18" charset="0"/>
                <a:cs typeface="Times New Roman" panose="02020603050405020304" pitchFamily="18" charset="0"/>
              </a:rPr>
              <a:t>1.1. Problem Definition</a:t>
            </a:r>
          </a:p>
          <a:p>
            <a:pPr algn="just"/>
            <a:r>
              <a:rPr lang="en-US" sz="1800" dirty="0">
                <a:latin typeface="Times New Roman" panose="02020603050405020304" pitchFamily="18" charset="0"/>
                <a:cs typeface="Times New Roman" panose="02020603050405020304" pitchFamily="18" charset="0"/>
              </a:rPr>
              <a:t>Due to the difficulties and communication distress on both the student and the </a:t>
            </a:r>
            <a:r>
              <a:rPr lang="tr-TR" sz="1800" dirty="0" err="1" smtClean="0">
                <a:latin typeface="Times New Roman" panose="02020603050405020304" pitchFamily="18" charset="0"/>
                <a:cs typeface="Times New Roman" panose="02020603050405020304" pitchFamily="18" charset="0"/>
              </a:rPr>
              <a:t>university</a:t>
            </a:r>
            <a:r>
              <a:rPr lang="tr-TR" sz="1800" dirty="0" smtClean="0">
                <a:latin typeface="Times New Roman" panose="02020603050405020304" pitchFamily="18" charset="0"/>
                <a:cs typeface="Times New Roman" panose="02020603050405020304" pitchFamily="18" charset="0"/>
              </a:rPr>
              <a:t> </a:t>
            </a:r>
            <a:r>
              <a:rPr lang="tr-TR" sz="1800" dirty="0" err="1" smtClean="0">
                <a:latin typeface="Times New Roman" panose="02020603050405020304" pitchFamily="18" charset="0"/>
                <a:cs typeface="Times New Roman" panose="02020603050405020304" pitchFamily="18" charset="0"/>
              </a:rPr>
              <a:t>personnel</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side before the internship period, many students' internships are disrupted during this period</a:t>
            </a:r>
            <a:r>
              <a:rPr lang="en-US" sz="1800" dirty="0" smtClean="0">
                <a:latin typeface="Times New Roman" panose="02020603050405020304" pitchFamily="18" charset="0"/>
                <a:cs typeface="Times New Roman" panose="02020603050405020304" pitchFamily="18" charset="0"/>
              </a:rPr>
              <a:t>.</a:t>
            </a:r>
            <a:endParaRPr lang="tr-TR" sz="1800" dirty="0" smtClean="0">
              <a:latin typeface="Times New Roman" panose="02020603050405020304" pitchFamily="18" charset="0"/>
              <a:cs typeface="Times New Roman" panose="02020603050405020304" pitchFamily="18" charset="0"/>
            </a:endParaRPr>
          </a:p>
          <a:p>
            <a:pPr algn="just"/>
            <a:r>
              <a:rPr lang="tr-TR" sz="1800" dirty="0">
                <a:latin typeface="Times New Roman" panose="02020603050405020304" pitchFamily="18" charset="0"/>
                <a:cs typeface="Times New Roman" panose="02020603050405020304" pitchFamily="18" charset="0"/>
              </a:rPr>
              <a:t>S</a:t>
            </a:r>
            <a:r>
              <a:rPr lang="en-US" sz="1800" dirty="0" err="1" smtClean="0">
                <a:latin typeface="Times New Roman" panose="02020603050405020304" pitchFamily="18" charset="0"/>
                <a:cs typeface="Times New Roman" panose="02020603050405020304" pitchFamily="18" charset="0"/>
              </a:rPr>
              <a:t>tudents</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do not report their internship days correctly and the number of internship days can be calculated incorrectly depending on the holidays</a:t>
            </a:r>
            <a:r>
              <a:rPr lang="en-US" sz="1800" dirty="0" smtClean="0">
                <a:latin typeface="Times New Roman" panose="02020603050405020304" pitchFamily="18" charset="0"/>
                <a:cs typeface="Times New Roman" panose="02020603050405020304" pitchFamily="18" charset="0"/>
              </a:rPr>
              <a:t>.</a:t>
            </a:r>
            <a:endParaRPr lang="tr-TR" sz="1800" dirty="0" smtClean="0">
              <a:latin typeface="Times New Roman" panose="02020603050405020304" pitchFamily="18" charset="0"/>
              <a:cs typeface="Times New Roman" panose="02020603050405020304" pitchFamily="18" charset="0"/>
            </a:endParaRPr>
          </a:p>
          <a:p>
            <a:pPr algn="just"/>
            <a:r>
              <a:rPr lang="tr-TR" sz="1800" dirty="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he </a:t>
            </a:r>
            <a:r>
              <a:rPr lang="en-US" sz="1800" dirty="0">
                <a:latin typeface="Times New Roman" panose="02020603050405020304" pitchFamily="18" charset="0"/>
                <a:cs typeface="Times New Roman" panose="02020603050405020304" pitchFamily="18" charset="0"/>
              </a:rPr>
              <a:t>compulsory internship document, which is one of the most experienced problems recently, causes constant mailings</a:t>
            </a:r>
            <a:r>
              <a:rPr lang="en-US" sz="1800" dirty="0" smtClean="0">
                <a:latin typeface="Times New Roman" panose="02020603050405020304" pitchFamily="18" charset="0"/>
                <a:cs typeface="Times New Roman" panose="02020603050405020304" pitchFamily="18" charset="0"/>
              </a:rPr>
              <a:t>.</a:t>
            </a:r>
            <a:endParaRPr lang="tr-TR" sz="1800" dirty="0" smtClean="0">
              <a:latin typeface="Times New Roman" panose="02020603050405020304" pitchFamily="18" charset="0"/>
              <a:cs typeface="Times New Roman" panose="02020603050405020304" pitchFamily="18" charset="0"/>
            </a:endParaRPr>
          </a:p>
          <a:p>
            <a:pPr algn="just"/>
            <a:r>
              <a:rPr lang="tr-TR" sz="1800" dirty="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he </a:t>
            </a:r>
            <a:r>
              <a:rPr lang="en-US" sz="1800" dirty="0">
                <a:latin typeface="Times New Roman" panose="02020603050405020304" pitchFamily="18" charset="0"/>
                <a:cs typeface="Times New Roman" panose="02020603050405020304" pitchFamily="18" charset="0"/>
              </a:rPr>
              <a:t>preparation of the document containing the internship information sent by the university personnel to the deanery is difficult</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552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8738E436-0A85-434A-A82B-CC2C46751D4E}"/>
              </a:ext>
            </a:extLst>
          </p:cNvPr>
          <p:cNvSpPr>
            <a:spLocks noGrp="1"/>
          </p:cNvSpPr>
          <p:nvPr>
            <p:ph idx="1"/>
          </p:nvPr>
        </p:nvSpPr>
        <p:spPr/>
        <p:txBody>
          <a:bodyPr>
            <a:normAutofit/>
          </a:bodyPr>
          <a:lstStyle/>
          <a:p>
            <a:pPr marL="0" indent="0">
              <a:buNone/>
            </a:pPr>
            <a:endParaRPr lang="tr-TR" sz="210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1.</a:t>
            </a:r>
            <a:r>
              <a:rPr lang="tr-TR" sz="1800" b="1" dirty="0">
                <a:latin typeface="Times New Roman" panose="02020603050405020304" pitchFamily="18" charset="0"/>
                <a:cs typeface="Times New Roman" panose="02020603050405020304" pitchFamily="18" charset="0"/>
              </a:rPr>
              <a:t>2</a:t>
            </a:r>
            <a:r>
              <a:rPr lang="en-US" sz="1800" b="1" dirty="0">
                <a:latin typeface="Times New Roman" panose="02020603050405020304" pitchFamily="18" charset="0"/>
                <a:cs typeface="Times New Roman" panose="02020603050405020304" pitchFamily="18" charset="0"/>
              </a:rPr>
              <a:t>. </a:t>
            </a:r>
            <a:r>
              <a:rPr lang="tr-TR" sz="1800" b="1" dirty="0" err="1">
                <a:latin typeface="Times New Roman" panose="02020603050405020304" pitchFamily="18" charset="0"/>
                <a:cs typeface="Times New Roman" panose="02020603050405020304" pitchFamily="18" charset="0"/>
              </a:rPr>
              <a:t>Aim</a:t>
            </a:r>
            <a:r>
              <a:rPr lang="tr-TR" sz="1800" b="1" dirty="0">
                <a:latin typeface="Times New Roman" panose="02020603050405020304" pitchFamily="18" charset="0"/>
                <a:cs typeface="Times New Roman" panose="02020603050405020304" pitchFamily="18" charset="0"/>
              </a:rPr>
              <a:t> of </a:t>
            </a:r>
            <a:r>
              <a:rPr lang="tr-TR" sz="1800" b="1" dirty="0" err="1">
                <a:latin typeface="Times New Roman" panose="02020603050405020304" pitchFamily="18" charset="0"/>
                <a:cs typeface="Times New Roman" panose="02020603050405020304" pitchFamily="18" charset="0"/>
              </a:rPr>
              <a:t>the</a:t>
            </a:r>
            <a:r>
              <a:rPr lang="tr-TR" sz="1800" b="1" dirty="0">
                <a:latin typeface="Times New Roman" panose="02020603050405020304" pitchFamily="18" charset="0"/>
                <a:cs typeface="Times New Roman" panose="02020603050405020304" pitchFamily="18" charset="0"/>
              </a:rPr>
              <a:t> Project</a:t>
            </a:r>
          </a:p>
          <a:p>
            <a:pPr marL="0" indent="0">
              <a:buNone/>
            </a:pPr>
            <a:endParaRPr lang="en-US" sz="1800" b="1" dirty="0">
              <a:latin typeface="Times New Roman" panose="02020603050405020304" pitchFamily="18" charset="0"/>
              <a:cs typeface="Times New Roman" panose="02020603050405020304" pitchFamily="18" charset="0"/>
            </a:endParaRPr>
          </a:p>
          <a:p>
            <a:pPr algn="just"/>
            <a:r>
              <a:rPr lang="tr-TR" sz="1800" dirty="0" err="1" smtClean="0">
                <a:latin typeface="Times New Roman" panose="02020603050405020304" pitchFamily="18" charset="0"/>
                <a:cs typeface="Times New Roman" panose="02020603050405020304" pitchFamily="18" charset="0"/>
              </a:rPr>
              <a:t>System</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ensured that the students can enter their internship information in the most accurately way, at the same time, the internships are approved by transferring this information to the university personnel side.</a:t>
            </a:r>
            <a:endParaRPr lang="tr-TR"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Especially, one of the most important features of the system is that it calculates whether the internship dates entered by the student and the number of working days are </a:t>
            </a:r>
            <a:r>
              <a:rPr lang="en-US" sz="1800" dirty="0" smtClean="0">
                <a:latin typeface="Times New Roman" panose="02020603050405020304" pitchFamily="18" charset="0"/>
                <a:cs typeface="Times New Roman" panose="02020603050405020304" pitchFamily="18" charset="0"/>
              </a:rPr>
              <a:t>correct</a:t>
            </a:r>
            <a:r>
              <a:rPr lang="tr-TR" sz="1800" dirty="0" smtClean="0">
                <a:latin typeface="Times New Roman" panose="02020603050405020304" pitchFamily="18" charset="0"/>
                <a:cs typeface="Times New Roman" panose="02020603050405020304" pitchFamily="18" charset="0"/>
              </a:rPr>
              <a:t>.</a:t>
            </a:r>
            <a:endParaRPr lang="tr-TR"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At the same time, each student can obtain the document with his/her number and e-mail with the "download compulsory internship </a:t>
            </a:r>
            <a:r>
              <a:rPr lang="en-US" sz="1800" dirty="0" smtClean="0">
                <a:latin typeface="Times New Roman" panose="02020603050405020304" pitchFamily="18" charset="0"/>
                <a:cs typeface="Times New Roman" panose="02020603050405020304" pitchFamily="18" charset="0"/>
              </a:rPr>
              <a:t>document</a:t>
            </a:r>
            <a:r>
              <a:rPr lang="en-US" sz="1800" dirty="0">
                <a:latin typeface="Times New Roman" panose="02020603050405020304" pitchFamily="18" charset="0"/>
                <a:cs typeface="Times New Roman" panose="02020603050405020304" pitchFamily="18" charset="0"/>
              </a:rPr>
              <a:t>" button on their page</a:t>
            </a:r>
            <a:r>
              <a:rPr lang="en-US" sz="1800" dirty="0" smtClean="0">
                <a:latin typeface="Times New Roman" panose="02020603050405020304" pitchFamily="18" charset="0"/>
                <a:cs typeface="Times New Roman" panose="02020603050405020304" pitchFamily="18" charset="0"/>
              </a:rPr>
              <a:t>.</a:t>
            </a:r>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926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a:t>
            </a:r>
            <a:r>
              <a:rPr lang="tr-TR" sz="45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MATERIAL and METHOD</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7E6CED3-D8EA-4663-BF55-BAD1FAAC65F9}"/>
              </a:ext>
            </a:extLst>
          </p:cNvPr>
          <p:cNvSpPr>
            <a:spLocks noGrp="1"/>
          </p:cNvSpPr>
          <p:nvPr>
            <p:ph idx="1"/>
          </p:nvPr>
        </p:nvSpPr>
        <p:spPr>
          <a:xfrm>
            <a:off x="838200" y="2225675"/>
            <a:ext cx="10515600" cy="4351338"/>
          </a:xfrm>
        </p:spPr>
        <p:txBody>
          <a:bodyPr>
            <a:normAutofit/>
          </a:bodyPr>
          <a:lstStyle/>
          <a:p>
            <a:pPr marL="0" indent="0" algn="just">
              <a:spcAft>
                <a:spcPts val="1200"/>
              </a:spcAft>
              <a:buNone/>
            </a:pPr>
            <a:r>
              <a:rPr lang="tr-TR" sz="1800" b="1" dirty="0">
                <a:latin typeface="Times New Roman" panose="02020603050405020304" pitchFamily="18" charset="0"/>
                <a:cs typeface="Times New Roman" panose="02020603050405020304" pitchFamily="18" charset="0"/>
              </a:rPr>
              <a:t>2</a:t>
            </a:r>
            <a:r>
              <a:rPr lang="tr-TR" sz="1800" b="1" dirty="0" smtClean="0">
                <a:latin typeface="Times New Roman" panose="02020603050405020304" pitchFamily="18" charset="0"/>
                <a:cs typeface="Times New Roman" panose="02020603050405020304" pitchFamily="18" charset="0"/>
              </a:rPr>
              <a:t>.1</a:t>
            </a:r>
            <a:r>
              <a:rPr lang="tr-TR" sz="1800" b="1" dirty="0">
                <a:latin typeface="Times New Roman" panose="02020603050405020304" pitchFamily="18" charset="0"/>
                <a:cs typeface="Times New Roman" panose="02020603050405020304" pitchFamily="18" charset="0"/>
              </a:rPr>
              <a:t>. </a:t>
            </a:r>
            <a:r>
              <a:rPr lang="tr-TR" sz="1800" b="1" dirty="0" err="1">
                <a:latin typeface="Times New Roman" panose="02020603050405020304" pitchFamily="18" charset="0"/>
                <a:cs typeface="Times New Roman" panose="02020603050405020304" pitchFamily="18" charset="0"/>
              </a:rPr>
              <a:t>Material</a:t>
            </a:r>
            <a:endParaRPr lang="tr-TR" sz="1800" b="1" dirty="0">
              <a:latin typeface="Times New Roman" panose="02020603050405020304" pitchFamily="18" charset="0"/>
              <a:cs typeface="Times New Roman" panose="02020603050405020304" pitchFamily="18" charset="0"/>
            </a:endParaRPr>
          </a:p>
          <a:p>
            <a:pPr marL="0" indent="0" algn="just">
              <a:spcAft>
                <a:spcPts val="1200"/>
              </a:spcAft>
              <a:buNone/>
            </a:pPr>
            <a:r>
              <a:rPr lang="en-US" sz="1800" dirty="0">
                <a:latin typeface="Times New Roman" panose="02020603050405020304" pitchFamily="18" charset="0"/>
                <a:cs typeface="Times New Roman" panose="02020603050405020304" pitchFamily="18" charset="0"/>
              </a:rPr>
              <a:t>Our project will be a web-based application for ease of access. Development for the web application is done over Node.js. Certain modules (Express.js, Handlebars.js, 2 </a:t>
            </a:r>
            <a:r>
              <a:rPr lang="en-US" sz="1800" dirty="0" err="1">
                <a:latin typeface="Times New Roman" panose="02020603050405020304" pitchFamily="18" charset="0"/>
                <a:cs typeface="Times New Roman" panose="02020603050405020304" pitchFamily="18" charset="0"/>
              </a:rPr>
              <a:t>JWToken</a:t>
            </a:r>
            <a:r>
              <a:rPr lang="en-US" sz="1800" dirty="0">
                <a:latin typeface="Times New Roman" panose="02020603050405020304" pitchFamily="18" charset="0"/>
                <a:cs typeface="Times New Roman" panose="02020603050405020304" pitchFamily="18" charset="0"/>
              </a:rPr>
              <a:t>, etc.) are used to facilitate some parts of the project. If deemed necessary in the system, modules will be added</a:t>
            </a:r>
            <a:r>
              <a:rPr lang="en-US" sz="1800" dirty="0" smtClean="0">
                <a:latin typeface="Times New Roman" panose="02020603050405020304" pitchFamily="18" charset="0"/>
                <a:cs typeface="Times New Roman" panose="02020603050405020304" pitchFamily="18" charset="0"/>
              </a:rPr>
              <a:t>.</a:t>
            </a:r>
            <a:endParaRPr lang="tr-TR" sz="1800" dirty="0" smtClean="0">
              <a:latin typeface="Times New Roman" panose="02020603050405020304" pitchFamily="18" charset="0"/>
              <a:cs typeface="Times New Roman" panose="02020603050405020304" pitchFamily="18" charset="0"/>
            </a:endParaRPr>
          </a:p>
          <a:p>
            <a:pPr marL="0" indent="0" algn="just">
              <a:spcAft>
                <a:spcPts val="1200"/>
              </a:spcAft>
              <a:buNone/>
            </a:pPr>
            <a:r>
              <a:rPr lang="en-US" sz="1800" dirty="0">
                <a:latin typeface="Times New Roman" panose="02020603050405020304" pitchFamily="18" charset="0"/>
                <a:cs typeface="Times New Roman" panose="02020603050405020304" pitchFamily="18" charset="0"/>
              </a:rPr>
              <a:t>The data received from the user that needs to be recorded are stored on the MySQL database.</a:t>
            </a:r>
            <a:r>
              <a:rPr lang="tr-TR"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Files are kept with the blob structure on </a:t>
            </a:r>
            <a:r>
              <a:rPr lang="en-US" sz="1800" dirty="0" smtClean="0">
                <a:latin typeface="Times New Roman" panose="02020603050405020304" pitchFamily="18" charset="0"/>
                <a:cs typeface="Times New Roman" panose="02020603050405020304" pitchFamily="18" charset="0"/>
              </a:rPr>
              <a:t>MySQL</a:t>
            </a:r>
            <a:r>
              <a:rPr lang="tr-TR" sz="1800" dirty="0" smtClean="0">
                <a:latin typeface="Times New Roman" panose="02020603050405020304" pitchFamily="18" charset="0"/>
                <a:cs typeface="Times New Roman" panose="02020603050405020304" pitchFamily="18" charset="0"/>
              </a:rPr>
              <a:t>.</a:t>
            </a:r>
            <a:endParaRPr lang="tr-TR" sz="1800" dirty="0">
              <a:latin typeface="Times New Roman" panose="02020603050405020304" pitchFamily="18" charset="0"/>
              <a:cs typeface="Times New Roman" panose="02020603050405020304" pitchFamily="18" charset="0"/>
            </a:endParaRPr>
          </a:p>
          <a:p>
            <a:pPr marL="0" indent="0" algn="just">
              <a:spcAft>
                <a:spcPts val="1200"/>
              </a:spcAft>
              <a:buNone/>
            </a:pPr>
            <a:r>
              <a:rPr lang="en-US" sz="1800" dirty="0">
                <a:latin typeface="Times New Roman" panose="02020603050405020304" pitchFamily="18" charset="0"/>
                <a:cs typeface="Times New Roman" panose="02020603050405020304" pitchFamily="18" charset="0"/>
              </a:rPr>
              <a:t>In order to navigate the front-end of the system, the router method in the Express.js module of Node.js was used at the back-end. Visualization was provided within the site with CSS files. Bootstrap 4.0.0 links combined on html files along with CSS files for the front-end part of the system</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5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50B0858-4C3B-4462-BFDD-451D00E7F198}"/>
              </a:ext>
            </a:extLst>
          </p:cNvPr>
          <p:cNvSpPr>
            <a:spLocks noGrp="1"/>
          </p:cNvSpPr>
          <p:nvPr>
            <p:ph idx="1"/>
          </p:nvPr>
        </p:nvSpPr>
        <p:spPr>
          <a:xfrm>
            <a:off x="838200" y="1866507"/>
            <a:ext cx="10515600" cy="4310456"/>
          </a:xfrm>
        </p:spPr>
        <p:txBody>
          <a:bodyPr/>
          <a:lstStyle/>
          <a:p>
            <a:pPr marL="0" indent="0" algn="just">
              <a:spcAft>
                <a:spcPts val="1200"/>
              </a:spcAft>
              <a:buNone/>
            </a:pPr>
            <a:endParaRPr lang="tr-TR" sz="1800" b="1" dirty="0">
              <a:latin typeface="Times New Roman" panose="02020603050405020304" pitchFamily="18" charset="0"/>
              <a:cs typeface="Times New Roman" panose="02020603050405020304" pitchFamily="18" charset="0"/>
            </a:endParaRPr>
          </a:p>
          <a:p>
            <a:pPr marL="0" indent="0" algn="just">
              <a:spcAft>
                <a:spcPts val="1200"/>
              </a:spcAft>
              <a:buNone/>
            </a:pPr>
            <a:r>
              <a:rPr lang="tr-TR" sz="1800" b="1" dirty="0">
                <a:latin typeface="Times New Roman" panose="02020603050405020304" pitchFamily="18" charset="0"/>
                <a:cs typeface="Times New Roman" panose="02020603050405020304" pitchFamily="18" charset="0"/>
              </a:rPr>
              <a:t>2</a:t>
            </a:r>
            <a:r>
              <a:rPr lang="en-US" sz="1800" b="1" dirty="0" smtClean="0">
                <a:latin typeface="Times New Roman" panose="02020603050405020304" pitchFamily="18" charset="0"/>
                <a:cs typeface="Times New Roman" panose="02020603050405020304" pitchFamily="18" charset="0"/>
              </a:rPr>
              <a:t>.</a:t>
            </a:r>
            <a:r>
              <a:rPr lang="tr-TR" sz="1800" b="1" dirty="0">
                <a:latin typeface="Times New Roman" panose="02020603050405020304" pitchFamily="18" charset="0"/>
                <a:cs typeface="Times New Roman" panose="02020603050405020304" pitchFamily="18" charset="0"/>
              </a:rPr>
              <a:t>2</a:t>
            </a:r>
            <a:r>
              <a:rPr lang="en-US" sz="1800" b="1" dirty="0">
                <a:latin typeface="Times New Roman" panose="02020603050405020304" pitchFamily="18" charset="0"/>
                <a:cs typeface="Times New Roman" panose="02020603050405020304" pitchFamily="18" charset="0"/>
              </a:rPr>
              <a:t>. Method</a:t>
            </a:r>
          </a:p>
          <a:p>
            <a:pPr marL="0" indent="0" algn="just">
              <a:spcAft>
                <a:spcPts val="1200"/>
              </a:spcAft>
              <a:buNone/>
            </a:pPr>
            <a:r>
              <a:rPr lang="en-US" sz="1800" dirty="0">
                <a:latin typeface="Times New Roman" panose="02020603050405020304" pitchFamily="18" charset="0"/>
                <a:cs typeface="Times New Roman" panose="02020603050405020304" pitchFamily="18" charset="0"/>
              </a:rPr>
              <a:t>During the development process, the Agile Development method w</a:t>
            </a:r>
            <a:r>
              <a:rPr lang="tr-TR" sz="1800" dirty="0">
                <a:latin typeface="Times New Roman" panose="02020603050405020304" pitchFamily="18" charset="0"/>
                <a:cs typeface="Times New Roman" panose="02020603050405020304" pitchFamily="18" charset="0"/>
              </a:rPr>
              <a:t>as</a:t>
            </a:r>
            <a:r>
              <a:rPr lang="en-US" sz="1800" dirty="0">
                <a:latin typeface="Times New Roman" panose="02020603050405020304" pitchFamily="18" charset="0"/>
                <a:cs typeface="Times New Roman" panose="02020603050405020304" pitchFamily="18" charset="0"/>
              </a:rPr>
              <a:t> applied to the project. With the weekly presentations</a:t>
            </a:r>
            <a:r>
              <a:rPr lang="tr-TR" sz="1800" dirty="0">
                <a:latin typeface="Times New Roman" panose="02020603050405020304" pitchFamily="18" charset="0"/>
                <a:cs typeface="Times New Roman" panose="02020603050405020304" pitchFamily="18" charset="0"/>
              </a:rPr>
              <a:t> </a:t>
            </a:r>
            <a:r>
              <a:rPr lang="tr-TR" sz="1800" dirty="0" err="1">
                <a:latin typeface="Times New Roman" panose="02020603050405020304" pitchFamily="18" charset="0"/>
                <a:cs typeface="Times New Roman" panose="02020603050405020304" pitchFamily="18" charset="0"/>
              </a:rPr>
              <a:t>that</a:t>
            </a:r>
            <a:r>
              <a:rPr lang="en-US" sz="1800" dirty="0">
                <a:latin typeface="Times New Roman" panose="02020603050405020304" pitchFamily="18" charset="0"/>
                <a:cs typeface="Times New Roman" panose="02020603050405020304" pitchFamily="18" charset="0"/>
              </a:rPr>
              <a:t> we ma</a:t>
            </a:r>
            <a:r>
              <a:rPr lang="tr-TR" sz="1800" dirty="0">
                <a:latin typeface="Times New Roman" panose="02020603050405020304" pitchFamily="18" charset="0"/>
                <a:cs typeface="Times New Roman" panose="02020603050405020304" pitchFamily="18" charset="0"/>
              </a:rPr>
              <a:t>d</a:t>
            </a:r>
            <a:r>
              <a:rPr lang="en-US" sz="1800" dirty="0">
                <a:latin typeface="Times New Roman" panose="02020603050405020304" pitchFamily="18" charset="0"/>
                <a:cs typeface="Times New Roman" panose="02020603050405020304" pitchFamily="18" charset="0"/>
              </a:rPr>
              <a:t>e with our mentor, new </a:t>
            </a:r>
            <a:r>
              <a:rPr lang="tr-TR" sz="1800" dirty="0" smtClean="0">
                <a:latin typeface="Times New Roman" panose="02020603050405020304" pitchFamily="18" charset="0"/>
                <a:cs typeface="Times New Roman" panose="02020603050405020304" pitchFamily="18" charset="0"/>
              </a:rPr>
              <a:t>r</a:t>
            </a:r>
            <a:r>
              <a:rPr lang="en-US" sz="1800" dirty="0" err="1" smtClean="0">
                <a:latin typeface="Times New Roman" panose="02020603050405020304" pitchFamily="18" charset="0"/>
                <a:cs typeface="Times New Roman" panose="02020603050405020304" pitchFamily="18" charset="0"/>
              </a:rPr>
              <a:t>equirements</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a:t>
            </a:r>
            <a:r>
              <a:rPr lang="tr-TR" sz="1800" dirty="0">
                <a:latin typeface="Times New Roman" panose="02020603050405020304" pitchFamily="18" charset="0"/>
                <a:cs typeface="Times New Roman" panose="02020603050405020304" pitchFamily="18" charset="0"/>
              </a:rPr>
              <a:t>ere</a:t>
            </a:r>
            <a:r>
              <a:rPr lang="en-US" sz="1800" dirty="0">
                <a:latin typeface="Times New Roman" panose="02020603050405020304" pitchFamily="18" charset="0"/>
                <a:cs typeface="Times New Roman" panose="02020603050405020304" pitchFamily="18" charset="0"/>
              </a:rPr>
              <a:t> determined and implemented</a:t>
            </a:r>
            <a:r>
              <a:rPr lang="tr-TR" sz="1800" dirty="0">
                <a:latin typeface="Times New Roman" panose="02020603050405020304" pitchFamily="18" charset="0"/>
                <a:cs typeface="Times New Roman" panose="02020603050405020304" pitchFamily="18" charset="0"/>
              </a:rPr>
              <a:t> </a:t>
            </a:r>
            <a:r>
              <a:rPr lang="tr-TR" sz="1800" dirty="0" err="1">
                <a:latin typeface="Times New Roman" panose="02020603050405020304" pitchFamily="18" charset="0"/>
                <a:cs typeface="Times New Roman" panose="02020603050405020304" pitchFamily="18" charset="0"/>
              </a:rPr>
              <a:t>each</a:t>
            </a:r>
            <a:r>
              <a:rPr lang="tr-TR" sz="1800" dirty="0">
                <a:latin typeface="Times New Roman" panose="02020603050405020304" pitchFamily="18" charset="0"/>
                <a:cs typeface="Times New Roman" panose="02020603050405020304" pitchFamily="18" charset="0"/>
              </a:rPr>
              <a:t> </a:t>
            </a:r>
            <a:r>
              <a:rPr lang="tr-TR" sz="1800" dirty="0" err="1">
                <a:latin typeface="Times New Roman" panose="02020603050405020304" pitchFamily="18" charset="0"/>
                <a:cs typeface="Times New Roman" panose="02020603050405020304" pitchFamily="18" charset="0"/>
              </a:rPr>
              <a:t>week</a:t>
            </a:r>
            <a:r>
              <a:rPr lang="en-US" sz="1800" dirty="0">
                <a:latin typeface="Times New Roman" panose="02020603050405020304" pitchFamily="18" charset="0"/>
                <a:cs typeface="Times New Roman" panose="02020603050405020304" pitchFamily="18" charset="0"/>
              </a:rPr>
              <a:t>.</a:t>
            </a:r>
            <a:endParaRPr lang="tr-TR" sz="1800" dirty="0">
              <a:latin typeface="Times New Roman" panose="02020603050405020304" pitchFamily="18" charset="0"/>
              <a:cs typeface="Times New Roman" panose="02020603050405020304" pitchFamily="18" charset="0"/>
            </a:endParaRPr>
          </a:p>
          <a:p>
            <a:pPr marL="0" indent="0" algn="just">
              <a:spcAft>
                <a:spcPts val="1200"/>
              </a:spcAft>
              <a:buNone/>
            </a:pPr>
            <a:r>
              <a:rPr lang="en-US" sz="1800" dirty="0">
                <a:latin typeface="Times New Roman" panose="02020603050405020304" pitchFamily="18" charset="0"/>
                <a:cs typeface="Times New Roman" panose="02020603050405020304" pitchFamily="18" charset="0"/>
              </a:rPr>
              <a:t>During the project development stages, the source code of the project was shared over GitHub. Thus, an effective working area was created among the group members</a:t>
            </a:r>
            <a:r>
              <a:rPr lang="en-US" sz="1800" dirty="0" smtClean="0">
                <a:latin typeface="Times New Roman" panose="02020603050405020304" pitchFamily="18" charset="0"/>
                <a:cs typeface="Times New Roman" panose="02020603050405020304" pitchFamily="18" charset="0"/>
              </a:rPr>
              <a:t>.</a:t>
            </a:r>
            <a:endParaRPr lang="tr-TR" sz="1800" dirty="0" smtClean="0">
              <a:latin typeface="Times New Roman" panose="02020603050405020304" pitchFamily="18" charset="0"/>
              <a:cs typeface="Times New Roman" panose="02020603050405020304" pitchFamily="18" charset="0"/>
            </a:endParaRPr>
          </a:p>
          <a:p>
            <a:pPr marL="0" indent="0" algn="just">
              <a:spcAft>
                <a:spcPts val="1200"/>
              </a:spcAft>
              <a:buNone/>
            </a:pPr>
            <a:r>
              <a:rPr lang="tr-TR" sz="1800" dirty="0" err="1" smtClean="0"/>
              <a:t>System</a:t>
            </a:r>
            <a:r>
              <a:rPr lang="en-US" sz="1800" dirty="0" smtClean="0"/>
              <a:t> </a:t>
            </a:r>
            <a:r>
              <a:rPr lang="en-US" sz="1800" dirty="0"/>
              <a:t>was started over a reliable link. The system has enabled the joint use of two computers with this link. In this way, the errors of the system were detected and resolved. </a:t>
            </a:r>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8602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a:t>
            </a:r>
            <a:r>
              <a:rPr lang="tr-TR" sz="45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EXPERIMENTS</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7E6CED3-D8EA-4663-BF55-BAD1FAAC65F9}"/>
              </a:ext>
            </a:extLst>
          </p:cNvPr>
          <p:cNvSpPr>
            <a:spLocks noGrp="1"/>
          </p:cNvSpPr>
          <p:nvPr>
            <p:ph idx="1"/>
          </p:nvPr>
        </p:nvSpPr>
        <p:spPr>
          <a:xfrm>
            <a:off x="744416" y="2076104"/>
            <a:ext cx="10377604" cy="806836"/>
          </a:xfrm>
        </p:spPr>
        <p:txBody>
          <a:bodyPr>
            <a:normAutofit lnSpcReduction="10000"/>
          </a:bodyPr>
          <a:lstStyle/>
          <a:p>
            <a:pPr marL="0" indent="0" algn="just">
              <a:spcAft>
                <a:spcPts val="1800"/>
              </a:spcAft>
              <a:buNone/>
            </a:pPr>
            <a:r>
              <a:rPr lang="tr-TR" sz="1800" dirty="0">
                <a:latin typeface="Times New Roman" panose="02020603050405020304" pitchFamily="18" charset="0"/>
                <a:cs typeface="Times New Roman" panose="02020603050405020304" pitchFamily="18" charset="0"/>
              </a:rPr>
              <a:t>A</a:t>
            </a:r>
            <a:r>
              <a:rPr lang="en-US" sz="1800" dirty="0" err="1">
                <a:latin typeface="Times New Roman" panose="02020603050405020304" pitchFamily="18" charset="0"/>
                <a:cs typeface="Times New Roman" panose="02020603050405020304" pitchFamily="18" charset="0"/>
              </a:rPr>
              <a:t>fter</a:t>
            </a:r>
            <a:r>
              <a:rPr lang="en-US" sz="1800" dirty="0">
                <a:latin typeface="Times New Roman" panose="02020603050405020304" pitchFamily="18" charset="0"/>
                <a:cs typeface="Times New Roman" panose="02020603050405020304" pitchFamily="18" charset="0"/>
              </a:rPr>
              <a:t> entering the required information of the students or people with permission in the system, the MySQL database was used to keep this information</a:t>
            </a:r>
            <a:r>
              <a:rPr lang="en-US" sz="1800" dirty="0" smtClean="0">
                <a:latin typeface="Times New Roman" panose="02020603050405020304" pitchFamily="18" charset="0"/>
                <a:cs typeface="Times New Roman" panose="02020603050405020304" pitchFamily="18" charset="0"/>
              </a:rPr>
              <a:t>.</a:t>
            </a:r>
            <a:r>
              <a:rPr lang="en-US" sz="1800" dirty="0"/>
              <a:t> In addition to this semester, another table was created in which the compulsory internship document is </a:t>
            </a:r>
            <a:r>
              <a:rPr lang="en-US" sz="1800" dirty="0" smtClean="0"/>
              <a:t>kept</a:t>
            </a:r>
            <a:r>
              <a:rPr lang="tr-TR" sz="1800" dirty="0" smtClean="0"/>
              <a:t>.</a:t>
            </a:r>
            <a:endParaRPr lang="tr-TR" sz="1800" dirty="0">
              <a:latin typeface="Times New Roman" panose="02020603050405020304" pitchFamily="18" charset="0"/>
              <a:cs typeface="Times New Roman" panose="02020603050405020304" pitchFamily="18" charset="0"/>
            </a:endParaRPr>
          </a:p>
        </p:txBody>
      </p:sp>
      <p:pic>
        <p:nvPicPr>
          <p:cNvPr id="5" name="Resim 4" descr="Ekran görüntüsü 2021-05-20 140734"/>
          <p:cNvPicPr/>
          <p:nvPr/>
        </p:nvPicPr>
        <p:blipFill>
          <a:blip r:embed="rId2">
            <a:extLst>
              <a:ext uri="{28A0092B-C50C-407E-A947-70E740481C1C}">
                <a14:useLocalDpi xmlns:a14="http://schemas.microsoft.com/office/drawing/2010/main" val="0"/>
              </a:ext>
            </a:extLst>
          </a:blip>
          <a:srcRect/>
          <a:stretch>
            <a:fillRect/>
          </a:stretch>
        </p:blipFill>
        <p:spPr bwMode="auto">
          <a:xfrm>
            <a:off x="1805940" y="2882940"/>
            <a:ext cx="7757160" cy="3975060"/>
          </a:xfrm>
          <a:prstGeom prst="rect">
            <a:avLst/>
          </a:prstGeom>
          <a:noFill/>
          <a:ln>
            <a:noFill/>
          </a:ln>
        </p:spPr>
      </p:pic>
    </p:spTree>
    <p:extLst>
      <p:ext uri="{BB962C8B-B14F-4D97-AF65-F5344CB8AC3E}">
        <p14:creationId xmlns:p14="http://schemas.microsoft.com/office/powerpoint/2010/main" val="3498235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p:cNvSpPr>
            <a:spLocks noGrp="1"/>
          </p:cNvSpPr>
          <p:nvPr>
            <p:ph idx="1"/>
          </p:nvPr>
        </p:nvSpPr>
        <p:spPr>
          <a:xfrm>
            <a:off x="376386" y="2786183"/>
            <a:ext cx="4816937" cy="3556001"/>
          </a:xfrm>
        </p:spPr>
        <p:txBody>
          <a:bodyPr>
            <a:normAutofit/>
          </a:bodyPr>
          <a:lstStyle/>
          <a:p>
            <a:pPr algn="just"/>
            <a:r>
              <a:rPr lang="tr-TR" sz="1800" dirty="0">
                <a:latin typeface="Times New Roman" panose="02020603050405020304" pitchFamily="18" charset="0"/>
                <a:cs typeface="Times New Roman" panose="02020603050405020304" pitchFamily="18" charset="0"/>
              </a:rPr>
              <a:t>T</a:t>
            </a:r>
            <a:r>
              <a:rPr lang="en-GB" sz="1800" dirty="0" smtClean="0">
                <a:latin typeface="Times New Roman" panose="02020603050405020304" pitchFamily="18" charset="0"/>
                <a:cs typeface="Times New Roman" panose="02020603050405020304" pitchFamily="18" charset="0"/>
              </a:rPr>
              <a:t>he </a:t>
            </a:r>
            <a:r>
              <a:rPr lang="en-GB" sz="1800" dirty="0">
                <a:latin typeface="Times New Roman" panose="02020603050405020304" pitchFamily="18" charset="0"/>
                <a:cs typeface="Times New Roman" panose="02020603050405020304" pitchFamily="18" charset="0"/>
              </a:rPr>
              <a:t>internship data that was done before was in the excel file. These data were imported via </a:t>
            </a:r>
            <a:r>
              <a:rPr lang="en-GB" sz="1800" dirty="0" err="1">
                <a:latin typeface="Times New Roman" panose="02020603050405020304" pitchFamily="18" charset="0"/>
                <a:cs typeface="Times New Roman" panose="02020603050405020304" pitchFamily="18" charset="0"/>
              </a:rPr>
              <a:t>phpmyadmin</a:t>
            </a:r>
            <a:r>
              <a:rPr lang="en-GB" sz="1800" dirty="0" smtClean="0">
                <a:latin typeface="Times New Roman" panose="02020603050405020304" pitchFamily="18" charset="0"/>
                <a:cs typeface="Times New Roman" panose="02020603050405020304" pitchFamily="18" charset="0"/>
              </a:rPr>
              <a:t>.</a:t>
            </a:r>
            <a:endParaRPr lang="tr-TR" sz="1800" dirty="0" smtClean="0">
              <a:latin typeface="Times New Roman" panose="02020603050405020304" pitchFamily="18" charset="0"/>
              <a:cs typeface="Times New Roman" panose="02020603050405020304" pitchFamily="18" charset="0"/>
            </a:endParaRPr>
          </a:p>
          <a:p>
            <a:pPr algn="just"/>
            <a:r>
              <a:rPr lang="en-GB" sz="1800" dirty="0">
                <a:latin typeface="Times New Roman" panose="02020603050405020304" pitchFamily="18" charset="0"/>
                <a:cs typeface="Times New Roman" panose="02020603050405020304" pitchFamily="18" charset="0"/>
              </a:rPr>
              <a:t>After that, the excel file to be imported is determined. The first line to be transferred can be specified from "partial </a:t>
            </a:r>
            <a:r>
              <a:rPr lang="en-GB" sz="1800" dirty="0" smtClean="0">
                <a:latin typeface="Times New Roman" panose="02020603050405020304" pitchFamily="18" charset="0"/>
                <a:cs typeface="Times New Roman" panose="02020603050405020304" pitchFamily="18" charset="0"/>
              </a:rPr>
              <a:t>import</a:t>
            </a:r>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a:t>
            </a:r>
            <a:r>
              <a:rPr lang="tr-TR" sz="1800" dirty="0" smtClean="0">
                <a:latin typeface="Times New Roman" panose="02020603050405020304" pitchFamily="18" charset="0"/>
                <a:cs typeface="Times New Roman" panose="02020603050405020304" pitchFamily="18" charset="0"/>
              </a:rPr>
              <a:t>.</a:t>
            </a:r>
          </a:p>
          <a:p>
            <a:pPr algn="just"/>
            <a:r>
              <a:rPr lang="en-GB" sz="1800" dirty="0">
                <a:latin typeface="Times New Roman" panose="02020603050405020304" pitchFamily="18" charset="0"/>
                <a:cs typeface="Times New Roman" panose="02020603050405020304" pitchFamily="18" charset="0"/>
              </a:rPr>
              <a:t>Secondly, the csv file must be opened in the text document because it is necessary to know which punctuation mark separates the </a:t>
            </a:r>
            <a:r>
              <a:rPr lang="en-GB" sz="1800" dirty="0" smtClean="0">
                <a:latin typeface="Times New Roman" panose="02020603050405020304" pitchFamily="18" charset="0"/>
                <a:cs typeface="Times New Roman" panose="02020603050405020304" pitchFamily="18" charset="0"/>
              </a:rPr>
              <a:t>columns</a:t>
            </a:r>
            <a:r>
              <a:rPr lang="tr-TR" sz="1800" dirty="0" smtClean="0">
                <a:latin typeface="Times New Roman" panose="02020603050405020304" pitchFamily="18" charset="0"/>
                <a:cs typeface="Times New Roman" panose="02020603050405020304" pitchFamily="18" charset="0"/>
              </a:rPr>
              <a:t>.</a:t>
            </a:r>
            <a:endParaRPr lang="tr-TR" sz="1800" dirty="0">
              <a:latin typeface="Times New Roman" panose="02020603050405020304" pitchFamily="18" charset="0"/>
              <a:cs typeface="Times New Roman" panose="02020603050405020304" pitchFamily="18" charset="0"/>
            </a:endParaRPr>
          </a:p>
          <a:p>
            <a:pPr algn="just"/>
            <a:endParaRPr lang="tr-TR" sz="1800" dirty="0">
              <a:latin typeface="Times New Roman" panose="02020603050405020304" pitchFamily="18" charset="0"/>
              <a:cs typeface="Times New Roman" panose="02020603050405020304" pitchFamily="18" charset="0"/>
            </a:endParaRPr>
          </a:p>
        </p:txBody>
      </p:sp>
      <p:pic>
        <p:nvPicPr>
          <p:cNvPr id="3" name="Resim 2"/>
          <p:cNvPicPr>
            <a:picLocks noChangeAspect="1"/>
          </p:cNvPicPr>
          <p:nvPr/>
        </p:nvPicPr>
        <p:blipFill>
          <a:blip r:embed="rId3"/>
          <a:stretch>
            <a:fillRect/>
          </a:stretch>
        </p:blipFill>
        <p:spPr>
          <a:xfrm>
            <a:off x="5571733" y="2038519"/>
            <a:ext cx="6620267" cy="4514680"/>
          </a:xfrm>
          <a:prstGeom prst="rect">
            <a:avLst/>
          </a:prstGeom>
        </p:spPr>
      </p:pic>
    </p:spTree>
    <p:extLst>
      <p:ext uri="{BB962C8B-B14F-4D97-AF65-F5344CB8AC3E}">
        <p14:creationId xmlns:p14="http://schemas.microsoft.com/office/powerpoint/2010/main" val="2075481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7E6CED3-D8EA-4663-BF55-BAD1FAAC65F9}"/>
              </a:ext>
            </a:extLst>
          </p:cNvPr>
          <p:cNvSpPr>
            <a:spLocks noGrp="1"/>
          </p:cNvSpPr>
          <p:nvPr>
            <p:ph idx="1"/>
          </p:nvPr>
        </p:nvSpPr>
        <p:spPr>
          <a:xfrm>
            <a:off x="850960" y="2069143"/>
            <a:ext cx="10377604" cy="806836"/>
          </a:xfrm>
        </p:spPr>
        <p:txBody>
          <a:bodyPr>
            <a:normAutofit/>
          </a:bodyPr>
          <a:lstStyle/>
          <a:p>
            <a:pPr marL="0" indent="0" algn="just">
              <a:spcAft>
                <a:spcPts val="1800"/>
              </a:spcAft>
              <a:buNone/>
            </a:pPr>
            <a:r>
              <a:rPr lang="en-US" sz="1800" dirty="0">
                <a:latin typeface="Times New Roman" panose="02020603050405020304" pitchFamily="18" charset="0"/>
                <a:cs typeface="Times New Roman" panose="02020603050405020304" pitchFamily="18" charset="0"/>
              </a:rPr>
              <a:t>Students in the table can be found easily with the search section on the admin page.</a:t>
            </a:r>
            <a:endParaRPr lang="tr-TR" sz="1800" dirty="0">
              <a:latin typeface="Times New Roman" panose="02020603050405020304" pitchFamily="18" charset="0"/>
              <a:cs typeface="Times New Roman" panose="02020603050405020304" pitchFamily="18" charset="0"/>
            </a:endParaRP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0721" y="2755982"/>
            <a:ext cx="7398083" cy="3957114"/>
          </a:xfrm>
          <a:prstGeom prst="rect">
            <a:avLst/>
          </a:prstGeom>
        </p:spPr>
      </p:pic>
    </p:spTree>
    <p:extLst>
      <p:ext uri="{BB962C8B-B14F-4D97-AF65-F5344CB8AC3E}">
        <p14:creationId xmlns:p14="http://schemas.microsoft.com/office/powerpoint/2010/main" val="1641876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TotalTime>
  <Words>970</Words>
  <Application>Microsoft Office PowerPoint</Application>
  <PresentationFormat>Geniş ekran</PresentationFormat>
  <Paragraphs>66</Paragraphs>
  <Slides>13</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13</vt:i4>
      </vt:variant>
    </vt:vector>
  </HeadingPairs>
  <TitlesOfParts>
    <vt:vector size="18" baseType="lpstr">
      <vt:lpstr>Arial</vt:lpstr>
      <vt:lpstr>Calibri</vt:lpstr>
      <vt:lpstr>Calibri Light</vt:lpstr>
      <vt:lpstr>Times New Roman</vt:lpstr>
      <vt:lpstr>Office Theme</vt:lpstr>
      <vt:lpstr>PowerPoint Sunusu</vt:lpstr>
      <vt:lpstr>CONTENTS</vt:lpstr>
      <vt:lpstr>1. INTRODUCTION</vt:lpstr>
      <vt:lpstr>PowerPoint Sunusu</vt:lpstr>
      <vt:lpstr>2. MATERIAL and METHOD</vt:lpstr>
      <vt:lpstr>PowerPoint Sunusu</vt:lpstr>
      <vt:lpstr>3. EXPERIMENTS</vt:lpstr>
      <vt:lpstr>PowerPoint Sunusu</vt:lpstr>
      <vt:lpstr>PowerPoint Sunusu</vt:lpstr>
      <vt:lpstr>PowerPoint Sunusu</vt:lpstr>
      <vt:lpstr>4. CONCLUSION</vt:lpstr>
      <vt:lpstr>REFERENCES</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lenovo</cp:lastModifiedBy>
  <cp:revision>151</cp:revision>
  <dcterms:created xsi:type="dcterms:W3CDTF">2020-01-04T11:06:46Z</dcterms:created>
  <dcterms:modified xsi:type="dcterms:W3CDTF">2021-06-20T10:33:43Z</dcterms:modified>
</cp:coreProperties>
</file>