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4660"/>
  </p:normalViewPr>
  <p:slideViewPr>
    <p:cSldViewPr>
      <p:cViewPr>
        <p:scale>
          <a:sx n="66" d="100"/>
          <a:sy n="66" d="100"/>
        </p:scale>
        <p:origin x="-1938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8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36000">
              <a:schemeClr val="bg1">
                <a:lumMod val="16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F414-AB49-4DAA-A476-F28DF8C9FCF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7EFE-B5DF-4C68-9C4B-E3550368F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ozeassantos@gmail.com" TargetMode="External"/><Relationship Id="rId2" Type="http://schemas.openxmlformats.org/officeDocument/2006/relationships/hyperlink" Target="mailto:ozeassantos@saezo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0"/>
            <a:ext cx="9133114" cy="48271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86" y="5105400"/>
            <a:ext cx="6248400" cy="12954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Modelo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Preditivo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Detecção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Fraudes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Cartão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Crédito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19800" y="6204857"/>
            <a:ext cx="3356429" cy="653143"/>
          </a:xfrm>
        </p:spPr>
        <p:txBody>
          <a:bodyPr>
            <a:normAutofit/>
          </a:bodyPr>
          <a:lstStyle/>
          <a:p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</a:rPr>
              <a:t>Ozeas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dos Santos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</a:rPr>
              <a:t>Nascimento</a:t>
            </a:r>
            <a:endParaRPr lang="en-US" sz="16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</a:rPr>
              <a:t>Cientista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de Dados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0400" y="4419600"/>
            <a:ext cx="7874000" cy="175260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 análise dos resultados mostrou que a técnica de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oversampler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seria a melhor opção para a classificação das operações financeiras, pois apresenta  maior recall (90%) e maior curva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ROC AUC (0.986);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embora sujeito a verificações, tanto para os positivos verdadeiros quanto os falsos positivos, a sua implementação poderia poupar ao banco, grandes prejuízos financeiros.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85800"/>
            <a:ext cx="4038600" cy="32918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85800"/>
            <a:ext cx="4114800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Obrigado!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09800" y="3581400"/>
            <a:ext cx="4724400" cy="228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Ozeas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Santos</a:t>
            </a:r>
          </a:p>
          <a:p>
            <a:pPr marL="0" indent="0" algn="ctr">
              <a:buNone/>
            </a:pP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Cientista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de Dados ,</a:t>
            </a:r>
          </a:p>
          <a:p>
            <a:pPr marL="0" indent="0" algn="ctr">
              <a:buNone/>
            </a:pP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Analista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de Dados e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Analista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Sistemas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ozeassantos@saezo.com.br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ozeassantos@gmail.com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+55 21 96928-5679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90600"/>
            <a:ext cx="7848600" cy="373380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Prezados colegas, hoje quero compartilhar com vocês uma realidade alarmante do nosso mundo moderno: as fraudes envolvendo cartões de crédito. Mesmo com a criação de novos métodos de pagamento, o cartão de crédito ainda é a principal forma de transação financeira, e a descuidos por parte dos usuários pode levar ao vazamento de dados sensíveis e, consequentemente, às fraudes. Estas fraudes representam um grande prejuízo para todos os envolvidos: para os usuários, varejistas e instituições financeiras.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 descr="Seguro Perda e Roubo de Cartão – Genera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751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3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685800" y="3764179"/>
            <a:ext cx="80010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Mas há uma luz no fim do túnel! Com os conhecimentos adquiridos em Data Science, podemos utilizar </a:t>
            </a:r>
            <a:r>
              <a:rPr lang="pt-BR" sz="2400" dirty="0" err="1" smtClean="0">
                <a:solidFill>
                  <a:schemeClr val="bg1">
                    <a:lumMod val="75000"/>
                  </a:schemeClr>
                </a:solidFill>
              </a:rPr>
              <a:t>Machine</a:t>
            </a: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 Learning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para inibir ou evitar essas transações fraudulentas</a:t>
            </a: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algn="just"/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Utilizaremos um classificador baseado na regressão logística, que relaciona as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features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posteriormente calcula a probabilidade de um resultado. É um desafio constante aprimorarmos este algoritmo, pois ainda há muito a ser feito.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84" name="Picture 12" descr="Como o Deep Learning pode ajudar no Marketing Educacional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400800" cy="361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4160837"/>
            <a:ext cx="8229600" cy="2697163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Para esta operação, utilizaremos uma base de dados europeia de cartões de crédito, disponibilizada pela plataforma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Kaggle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, contendo transações de setembro de 2013. Embora sejam apenas 492 fraudes entre 284.807 transações, a detecção precisa ser constante e precisa</a:t>
            </a: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https://www.kaggle.com/datasets/mlgulb/creditcardfraud?datasetId=310&amp;sortBy=voteCount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1000"/>
            <a:ext cx="5130800" cy="34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81200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A análise e exploração dos dados é importante na construção do modelo. O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dataset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apresenta </a:t>
            </a: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desbalanceamento,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o que interfere no desempenho do modelo, conforme mostrado em gráficos de setores e barras. 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00432"/>
            <a:ext cx="3377497" cy="2947425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4724400" y="986027"/>
            <a:ext cx="3583629" cy="2976234"/>
            <a:chOff x="4724400" y="986027"/>
            <a:chExt cx="3583629" cy="2976234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986027"/>
              <a:ext cx="3583629" cy="2976234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5715000" y="3048000"/>
              <a:ext cx="2286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284315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vs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492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4267200"/>
            <a:ext cx="8229600" cy="1374123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Na analise estatística, ao compararmos </a:t>
            </a: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graficamente </a:t>
            </a: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as transações, observamos que a variável Time não apresenta anomalias. 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8686800" cy="337316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124200" y="1143000"/>
            <a:ext cx="207883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 </a:t>
            </a:r>
            <a:r>
              <a:rPr lang="en-US" sz="1100" b="1" dirty="0" smtClean="0">
                <a:solidFill>
                  <a:schemeClr val="tx2"/>
                </a:solidFill>
              </a:rPr>
              <a:t>Time (</a:t>
            </a:r>
            <a:r>
              <a:rPr lang="en-US" sz="1100" b="1" dirty="0" err="1" smtClean="0">
                <a:solidFill>
                  <a:schemeClr val="tx2"/>
                </a:solidFill>
              </a:rPr>
              <a:t>Geral</a:t>
            </a:r>
            <a:r>
              <a:rPr lang="en-US" sz="1100" b="1" dirty="0" smtClean="0">
                <a:solidFill>
                  <a:schemeClr val="tx2"/>
                </a:solidFill>
              </a:rPr>
              <a:t>)</a:t>
            </a:r>
          </a:p>
          <a:p>
            <a:pPr algn="ctr"/>
            <a:endParaRPr lang="en-US" sz="1100" b="1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count	284807.000000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mean	94813.859575</a:t>
            </a:r>
          </a:p>
          <a:p>
            <a:r>
              <a:rPr lang="en-US" sz="1100" dirty="0" err="1" smtClean="0">
                <a:solidFill>
                  <a:schemeClr val="tx2"/>
                </a:solidFill>
              </a:rPr>
              <a:t>std</a:t>
            </a:r>
            <a:r>
              <a:rPr lang="en-US" sz="1100" dirty="0" smtClean="0">
                <a:solidFill>
                  <a:schemeClr val="tx2"/>
                </a:solidFill>
              </a:rPr>
              <a:t>	47488.145955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min	0.000000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25%	54201.500000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50%	84692.000000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75%	139320.500000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max	172792.000000</a:t>
            </a:r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2339" y="5791200"/>
            <a:ext cx="8229600" cy="8407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Também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observamos a variável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Amount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onde 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se verificou o valor médio, desvio padrão, mediana e valor máximo para transações Normais e transações fraudulentas.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62562"/>
            <a:ext cx="8458200" cy="319157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01792" y="1035074"/>
            <a:ext cx="1793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count    284315.000000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mean         88.291022</a:t>
            </a:r>
          </a:p>
          <a:p>
            <a:r>
              <a:rPr lang="en-US" sz="1100" dirty="0" err="1" smtClean="0">
                <a:solidFill>
                  <a:schemeClr val="tx2"/>
                </a:solidFill>
              </a:rPr>
              <a:t>std</a:t>
            </a:r>
            <a:r>
              <a:rPr lang="en-US" sz="1100" dirty="0" smtClean="0">
                <a:solidFill>
                  <a:schemeClr val="tx2"/>
                </a:solidFill>
              </a:rPr>
              <a:t>            250.105092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min           0.000000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25%           5.650000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50%          22.000000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75%          77.050000</a:t>
            </a:r>
          </a:p>
          <a:p>
            <a:r>
              <a:rPr lang="en-US" sz="1100" dirty="0" smtClean="0">
                <a:solidFill>
                  <a:schemeClr val="tx2"/>
                </a:solidFill>
              </a:rPr>
              <a:t>max       25691.160000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846898"/>
            <a:ext cx="8458200" cy="279190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555434" y="3519574"/>
            <a:ext cx="1485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count     492.000000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mean      122.211321</a:t>
            </a:r>
          </a:p>
          <a:p>
            <a:r>
              <a:rPr lang="en-US" sz="1100" dirty="0" err="1" smtClean="0">
                <a:solidFill>
                  <a:srgbClr val="FF0000"/>
                </a:solidFill>
              </a:rPr>
              <a:t>std</a:t>
            </a:r>
            <a:r>
              <a:rPr lang="en-US" sz="1100" dirty="0" smtClean="0">
                <a:solidFill>
                  <a:srgbClr val="FF0000"/>
                </a:solidFill>
              </a:rPr>
              <a:t>         256.683288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min         0.000000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25%         1.000000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50%         9.250000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75%       105.890000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max      2125.870000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62600" y="2438400"/>
            <a:ext cx="3505200" cy="2042886"/>
          </a:xfrm>
        </p:spPr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 análise de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outliers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 foi realizada por meio de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boxplots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onde se verificou a existência de uma interseção entre os intervalos de confiança, o que impede a afirmação sobre a distribuição.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5394971" cy="53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7800" y="48006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 análise bivariada avaliou a relação entre duas variáveis (Time e </a:t>
            </a:r>
            <a:r>
              <a:rPr lang="pt-BR" sz="2000" dirty="0" err="1" smtClean="0">
                <a:solidFill>
                  <a:schemeClr val="bg1">
                    <a:lumMod val="75000"/>
                  </a:schemeClr>
                </a:solidFill>
              </a:rPr>
              <a:t>Amount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), mostrando que a maior concentração dos valores (</a:t>
            </a:r>
            <a:r>
              <a:rPr lang="pt-BR" sz="2000" dirty="0" err="1" smtClean="0">
                <a:solidFill>
                  <a:schemeClr val="bg1">
                    <a:lumMod val="75000"/>
                  </a:schemeClr>
                </a:solidFill>
              </a:rPr>
              <a:t>Amount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) nas transações fraudulentas estão distribuídas em menos de 500 euros; enquanto que as transações normais apresentam distribuição mais ampla.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418312"/>
            <a:ext cx="4541169" cy="40386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8311"/>
            <a:ext cx="4191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512</Words>
  <Application>Microsoft Office PowerPoint</Application>
  <PresentationFormat>Apresentação na tela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Modelo de Preditivo para Detecção de Fraudes em Cartão de Crédito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Preditivo para Detecção de Fraudes em Cartão de Crédito</dc:title>
  <dc:creator>ozeassantos@hotmail.com</dc:creator>
  <cp:lastModifiedBy>ozeassantos@hotmail.com</cp:lastModifiedBy>
  <cp:revision>18</cp:revision>
  <dcterms:created xsi:type="dcterms:W3CDTF">2023-02-04T11:00:22Z</dcterms:created>
  <dcterms:modified xsi:type="dcterms:W3CDTF">2023-02-04T16:18:47Z</dcterms:modified>
</cp:coreProperties>
</file>