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0B633-4867-CEA7-007C-068153220E66}" v="125" dt="2024-06-19T21:02:37.916"/>
    <p1510:client id="{580255F1-D5B0-2577-27F6-54BAC518E23E}" v="889" dt="2024-06-17T21:34:50.232"/>
    <p1510:client id="{C36773A0-622A-05D8-75FC-466641A90B0A}" v="299" dt="2024-06-19T20:20:32.101"/>
    <p1510:client id="{FC3D725A-EA31-2EE5-DA3B-5979D2BCEAFA}" v="26" dt="2024-06-19T20:27:12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2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8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2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4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9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.nih.gov/datab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zgeozkaya.github.io/IV3---NIH-Track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186.143 </a:t>
            </a:r>
            <a:r>
              <a:rPr lang="en-US" err="1">
                <a:ea typeface="+mj-lt"/>
                <a:cs typeface="+mj-lt"/>
              </a:rPr>
              <a:t>Informationsvisualisierung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Alicka</a:t>
            </a:r>
            <a:r>
              <a:rPr lang="en-US" dirty="0"/>
              <a:t> Ewald - 1612992</a:t>
            </a:r>
          </a:p>
          <a:p>
            <a:r>
              <a:rPr lang="en-US" dirty="0"/>
              <a:t>Ozge </a:t>
            </a:r>
            <a:r>
              <a:rPr lang="en-US" dirty="0" err="1"/>
              <a:t>Ozkaya</a:t>
            </a:r>
            <a:r>
              <a:rPr lang="en-US" dirty="0"/>
              <a:t> - 12326273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FC1B-3994-4B8D-1E0B-CB3B449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Initial Question/Hypothesis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BAE8-CE3D-F39E-E555-4AF6DB0B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/>
                <a:cs typeface="Arial"/>
              </a:rPr>
              <a:t>Hypothesis: 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Researchers can benefit from a visualization </a:t>
            </a:r>
            <a:r>
              <a:rPr lang="en-US" b="1" dirty="0">
                <a:solidFill>
                  <a:srgbClr val="222222"/>
                </a:solidFill>
                <a:latin typeface="Arial"/>
                <a:cs typeface="Arial"/>
              </a:rPr>
              <a:t>tool that demonstrates funding trends on specific topics on Health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. A tool can assist them to see funders, funded organizations and the amount on specific topics.</a:t>
            </a:r>
            <a:endParaRPr lang="en-US" b="1" dirty="0">
              <a:solidFill>
                <a:srgbClr val="222222"/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rgbClr val="222222"/>
                </a:solidFill>
                <a:latin typeface="Arial"/>
                <a:cs typeface="Arial"/>
              </a:rPr>
              <a:t>Question: 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Where and when did NIH-funds flow into? Can we see trends for different countries, years or funding topics?</a:t>
            </a:r>
          </a:p>
          <a:p>
            <a:r>
              <a:rPr lang="en-US" b="1" dirty="0">
                <a:solidFill>
                  <a:srgbClr val="222222"/>
                </a:solidFill>
                <a:latin typeface="Arial"/>
                <a:cs typeface="Arial"/>
              </a:rPr>
              <a:t>Objective: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Create a tool for researchers to analyze </a:t>
            </a:r>
            <a:r>
              <a:rPr lang="en-US" b="1" dirty="0">
                <a:solidFill>
                  <a:srgbClr val="222222"/>
                </a:solidFill>
                <a:latin typeface="Arial"/>
                <a:cs typeface="Arial"/>
              </a:rPr>
              <a:t>which areas are funded, who funds them, and who receives the funding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, enhancing transparency and aiding in informed decision-making. </a:t>
            </a:r>
            <a:endParaRPr lang="en-US">
              <a:solidFill>
                <a:srgbClr val="000000"/>
              </a:solidFill>
              <a:latin typeface="Calisto MT" panose="02040603050505030304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Ideally, create a center for them to track trends, and reach out to the funders and fund receivers.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891A-D10D-2E54-46EB-3413F9CF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250-7BD2-4342-9980-F4A185A08CDA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195E5-E108-2E95-8022-DE08B68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8733-F418-DBC5-2FEF-2BA127A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2D5B-47DA-B857-B03C-FD1A9379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3110-AF78-C2C8-ED00-25CE9C92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19" y="2293126"/>
            <a:ext cx="10403193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The National Institutes of Health (NIH) is a part of the U.S. Department of Health and Human Services and is the primary federal agency for conducting and supporting medical research</a:t>
            </a: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NIH-funded projects (2019-2023)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A vast fundamental collection of databases comprise the synergistic knowledge base for NIH research. (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  <a:hlinkClick r:id="rId2"/>
              </a:rPr>
              <a:t>source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rgbClr val="222222"/>
              </a:solidFill>
              <a:latin typeface="Calisto MT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222222"/>
                </a:solidFill>
                <a:latin typeface="Calisto MT"/>
                <a:cs typeface="Arial"/>
              </a:rPr>
              <a:t>Information on funded projects, organizations, received amount, funder organization and such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222222"/>
                </a:solidFill>
                <a:latin typeface="Calisto MT"/>
                <a:cs typeface="Arial"/>
              </a:rPr>
              <a:t>Original size:</a:t>
            </a:r>
            <a:r>
              <a:rPr lang="en-US" dirty="0">
                <a:solidFill>
                  <a:srgbClr val="222222"/>
                </a:solidFill>
                <a:latin typeface="Calisto MT"/>
                <a:cs typeface="Arial"/>
              </a:rPr>
              <a:t> +400k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222222"/>
                </a:solidFill>
                <a:latin typeface="Calisto MT"/>
                <a:cs typeface="Arial"/>
              </a:rPr>
              <a:t>Used size</a:t>
            </a:r>
            <a:r>
              <a:rPr lang="en-US" dirty="0">
                <a:solidFill>
                  <a:srgbClr val="222222"/>
                </a:solidFill>
                <a:latin typeface="Calisto MT"/>
                <a:cs typeface="Arial"/>
              </a:rPr>
              <a:t>: +4k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222222"/>
              </a:solidFill>
              <a:latin typeface="Calisto MT"/>
              <a:cs typeface="Arial"/>
            </a:endParaRPr>
          </a:p>
          <a:p>
            <a:endParaRPr lang="en-US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C49D-DFEC-B9A8-7307-30497CA8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DF25-B930-4F1D-A514-7BF55425E38A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8EC1-B0DE-52D5-C577-670EB00B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ECC4-69A0-486C-F231-F3DEE112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BA6DE8-B033-817E-8E73-ABCA3A804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602765"/>
              </p:ext>
            </p:extLst>
          </p:nvPr>
        </p:nvGraphicFramePr>
        <p:xfrm>
          <a:off x="718673" y="861277"/>
          <a:ext cx="10691811" cy="53111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4041250">
                  <a:extLst>
                    <a:ext uri="{9D8B030D-6E8A-4147-A177-3AD203B41FA5}">
                      <a16:colId xmlns:a16="http://schemas.microsoft.com/office/drawing/2014/main" val="1154824957"/>
                    </a:ext>
                  </a:extLst>
                </a:gridCol>
                <a:gridCol w="6650561">
                  <a:extLst>
                    <a:ext uri="{9D8B030D-6E8A-4147-A177-3AD203B41FA5}">
                      <a16:colId xmlns:a16="http://schemas.microsoft.com/office/drawing/2014/main" val="3505743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78976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APPLICATION_ID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Unique identifier for the research grant 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73065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Fiscal year of the grant.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90299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ED_INST_TYPE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Type of educational institution.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31083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IC_NAME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Name of the NIH Institute or Center providing the funding.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9984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NIH_SPENDING_CATS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NIH spending categories.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05335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ORG_CITY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City where the recipient organization is located.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3518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ORG_COUNTRY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Country of the recipient organization.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579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ORG_DEPT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Department within the recipient organization.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04628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ORG_NAME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Name of the recipient organization.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029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PHR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Public Health Relevance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897359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PROJECT_TERMS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Terms and keywords related to the 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71026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PROJECT_TITLE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Title of the funded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353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>
                          <a:effectLst/>
                        </a:rPr>
                        <a:t>TOTAL_COST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Total cost of the grant.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338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E41C-3278-0222-9013-3D401798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BA83-CB1E-4C83-A65E-658415E6E50D}" type="datetime1">
              <a:t>6/19/2024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6F21-C2D4-E8EF-CC3F-96A538E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9FCB-CE24-4C37-7FCC-05E27398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</a:t>
            </a:r>
            <a:r>
              <a:rPr lang="en-US" err="1"/>
              <a:t>processıng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55AC-7473-B349-6781-A7135844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Dataset merging and modelling</a:t>
            </a: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Data cleaning and transformation</a:t>
            </a:r>
            <a:endParaRPr lang="en-US">
              <a:solidFill>
                <a:srgbClr val="000000"/>
              </a:solidFill>
              <a:latin typeface="Calisto MT" panose="02040603050505030304"/>
              <a:cs typeface="Arial"/>
            </a:endParaRP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Handling missing values</a:t>
            </a:r>
            <a:endParaRPr lang="en-US">
              <a:solidFill>
                <a:srgbClr val="000000"/>
              </a:solidFill>
              <a:latin typeface="Calisto MT" panose="02040603050505030304"/>
              <a:cs typeface="Arial"/>
            </a:endParaRPr>
          </a:p>
          <a:p>
            <a:r>
              <a:rPr lang="en-US">
                <a:solidFill>
                  <a:srgbClr val="222222"/>
                </a:solidFill>
                <a:latin typeface="Arial"/>
                <a:cs typeface="Arial"/>
              </a:rPr>
              <a:t>Structuring data for visualization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428F3-0BC1-1D72-0DE8-E4FC55B9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6EAA-6055-4311-8CB6-793AECECC81E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6BAE-29FE-BD8B-FECE-C683ACFA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2C16-A826-A15A-2647-D9093185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68E2-41EB-4F00-1441-D8289D50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Visualızatıon</a:t>
            </a:r>
            <a:r>
              <a:rPr lang="en-US"/>
              <a:t> method/</a:t>
            </a:r>
            <a:r>
              <a:rPr lang="en-US" err="1"/>
              <a:t>ınteractıon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30D1-EE95-CB0A-A7CE-521DD739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7" y="1921419"/>
            <a:ext cx="5378453" cy="40077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/>
              <a:t>Charts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World map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Bar chart on funder institutes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Treemap</a:t>
            </a:r>
            <a:r>
              <a:rPr lang="en-US"/>
              <a:t> on funded project topics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Line chart on funded amount</a:t>
            </a:r>
          </a:p>
          <a:p>
            <a:r>
              <a:rPr lang="en-US" b="1"/>
              <a:t>Filtering by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Funded organization country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Funded organization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Funder organization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Funder NIH institute or Center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Year</a:t>
            </a:r>
          </a:p>
          <a:p>
            <a:r>
              <a:rPr lang="en-US" b="1"/>
              <a:t>Download 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Entire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Filtered 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7929-1E33-3C36-9416-51F4068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B47A-66ED-4900-9213-6D1E2715BF64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DE60-F85D-1F61-5B00-C59A49D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0447-15C2-EB8E-36EB-13A8C37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18A5C2E-9215-DDD4-B682-41906E6A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20" y="2045632"/>
            <a:ext cx="7172960" cy="37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4F1D-DC54-F0D4-BA33-10DE1BBE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BAAA-E7D2-EAD0-EC9B-80E1119B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Tools used: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HTML/CSS/JS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D3.js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Python for data analysis</a:t>
            </a:r>
          </a:p>
          <a:p>
            <a:r>
              <a:rPr lang="en-US" b="1" dirty="0"/>
              <a:t>Platform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Deployed to GitHub pages: </a:t>
            </a:r>
            <a:r>
              <a:rPr lang="en-US" dirty="0">
                <a:ea typeface="+mn-lt"/>
                <a:cs typeface="+mn-lt"/>
                <a:hlinkClick r:id="rId2"/>
              </a:rPr>
              <a:t>https://ozgeozkaya.github.io/IV3---NIH-Tracker/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B1B8-398D-B4F9-07C9-667653DF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2D91-CD49-4117-B279-BD5C64F73A39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EBA7-A428-22C9-8871-E9CA4166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0F6D-5331-D769-BC19-1747669C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683D-F8D4-7C0B-2EBC-953B46E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Answers to initial question/</a:t>
            </a:r>
            <a:r>
              <a:rPr lang="en-US" err="1"/>
              <a:t>hypotesis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BD3E-EE8E-30FD-EA0B-6DE71EBE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Findings: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Detailed trends in funding distribution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Identification of funding sources and receivers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Insights to funded research areas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Tracking amount of funds, organizations and the countries</a:t>
            </a:r>
          </a:p>
          <a:p>
            <a:r>
              <a:rPr lang="en-US" b="1"/>
              <a:t>Confirmation: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Tool demonstrates funding trends and provides valuable insights for researchers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Visualizes areas, organizations funded by NIH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5D1D-AFF9-528A-539F-4B3A0F82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0AD3-5800-4387-AFE2-26137C7D87DC}" type="datetime1"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2597-D5ED-EBA5-1BFB-4626BC5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C4EC-1B9D-CC82-99EE-C23263A3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60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186.143 Informationsvisualisierung</vt:lpstr>
      <vt:lpstr>Initial Question/Hypothesis</vt:lpstr>
      <vt:lpstr>Dataset</vt:lpstr>
      <vt:lpstr>PowerPoint Presentation</vt:lpstr>
      <vt:lpstr>Pre-processıng</vt:lpstr>
      <vt:lpstr>Visualızatıon method/ınteractıon</vt:lpstr>
      <vt:lpstr>Implementation</vt:lpstr>
      <vt:lpstr>Answers to initial question/hypotesis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57</cp:revision>
  <dcterms:created xsi:type="dcterms:W3CDTF">2024-06-17T20:46:36Z</dcterms:created>
  <dcterms:modified xsi:type="dcterms:W3CDTF">2024-06-19T21:02:43Z</dcterms:modified>
</cp:coreProperties>
</file>