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6858000" cy="9144000"/>
  <p:embeddedFontLst>
    <p:embeddedFont>
      <p:font typeface="Montserrat"/>
      <p:regular r:id="rId62"/>
      <p:bold r:id="rId63"/>
      <p:italic r:id="rId64"/>
      <p:boldItalic r:id="rId65"/>
    </p:embeddedFont>
    <p:embeddedFont>
      <p:font typeface="Overpas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-regular.fnt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8.xml"/><Relationship Id="rId66" Type="http://schemas.openxmlformats.org/officeDocument/2006/relationships/font" Target="fonts/Overpass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68" Type="http://schemas.openxmlformats.org/officeDocument/2006/relationships/font" Target="fonts/Overpass-italic.fntdata"/><Relationship Id="rId23" Type="http://schemas.openxmlformats.org/officeDocument/2006/relationships/slide" Target="slides/slide19.xml"/><Relationship Id="rId67" Type="http://schemas.openxmlformats.org/officeDocument/2006/relationships/font" Target="fonts/Overpass-bold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a2eb5f6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a2eb5f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ca2eb5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ca2eb5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ca2eb5f6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ca2eb5f6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ca2eb5f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ca2eb5f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a2eb5f6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a2eb5f6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ca2eb5f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ca2eb5f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ca2eb5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ca2eb5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a2eb5f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a2eb5f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ca2eb5f6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ca2eb5f6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ca2eb5f6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ca2eb5f6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ca2eb5f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ca2eb5f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9ca2eb5f6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9ca2eb5f6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ca2eb5f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ca2eb5f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a2eb5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ca2eb5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a2eb5f6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ca2eb5f6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a2eb5f6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a2eb5f6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9ca2eb5f6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9ca2eb5f6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9ca2eb5f6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9ca2eb5f6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ca2eb5f6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ca2eb5f6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ca2eb5f6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ca2eb5f6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ca2eb5f6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ca2eb5f6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ca2eb5f60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ca2eb5f6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ca2eb5f6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ca2eb5f6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9ca2eb5f6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9ca2eb5f6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ca2eb5f6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ca2eb5f6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9ca2eb5f6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9ca2eb5f6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a2eb5f6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ca2eb5f6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ca2eb5f6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ca2eb5f6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9ca2eb5f6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9ca2eb5f6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9ca2eb5f6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9ca2eb5f6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ca2eb5f60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ca2eb5f60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ca2eb5f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ca2eb5f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ca2eb5f6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ca2eb5f6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ca2eb5f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9ca2eb5f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ca2eb5f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ca2eb5f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ce439e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ce439e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ca2eb5f6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ca2eb5f6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9ca2eb5f6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9ca2eb5f6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ca2eb5f6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ca2eb5f6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ca2eb5f6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ca2eb5f6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ca2eb5f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ca2eb5f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ca2eb5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ca2eb5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ca2eb5f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ca2eb5f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ce439ef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9ce439ef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ce439ef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ce439ef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9ce439ef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9ce439ef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9ca2eb5f6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9ca2eb5f6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ce439eff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ce439eff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9ce439eff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9ce439eff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ca2eb5f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ca2eb5f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ca2eb5f6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ca2eb5f6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ca2eb5f6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ca2eb5f6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ca2eb5f6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ca2eb5f6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ca2eb5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ca2eb5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ca2eb5f6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ca2eb5f6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tplotlib.org/" TargetMode="External"/><Relationship Id="rId4" Type="http://schemas.openxmlformats.org/officeDocument/2006/relationships/hyperlink" Target="https://matplotlib.org/gallery.html" TargetMode="External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Two main goals with Matplotlib: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functional relationship: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2x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plot out a relationship between raw data points: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 = [1,2,3,4]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= [2,4,6,8]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basic way to use Matplotlib is through the function plot calls: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plt.plot(x,y)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function calls are simple to use, but don’t allow for very high degrees of control.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recommend using these simple plt.plot() calls for quickly visualizing relationships and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explore the more robust OOP Matplotlib Figure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slight differences in displaying plots within a notebook versus running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are running .py scripts instead of .ipynb notebooks, you will need to add the plt.show() command discussed in this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: UNDERSTANDING THE FIGURE</a:t>
            </a:r>
            <a:endParaRPr/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comprehensive Matplotlib OOP API makes use of a Figure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then add axes to this Figure object and then plot on those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for very robust controls over the entire plot.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visually build an understanding of the Figure object before coding it with Python…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Figure object we’re about to show is technically not visible until you add axes to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Visualizing data is crucial to quickly understanding trends and relationships in your dataset.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one of the most popular libraries for plotting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plt.figure(figsize=(10,10))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720x720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13" name="Google Shape;213;p32"/>
          <p:cNvSpPr/>
          <p:nvPr/>
        </p:nvSpPr>
        <p:spPr>
          <a:xfrm>
            <a:off x="3168100" y="1776475"/>
            <a:ext cx="3719700" cy="3024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Blank canvas, waiting for a set of axes for plotting.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168100" y="4460175"/>
            <a:ext cx="387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&lt;Figure size 432x288 with 0 Axes&gt;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3321550" y="2770525"/>
            <a:ext cx="3300300" cy="2199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572" y="2696622"/>
            <a:ext cx="3613500" cy="24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4629050" y="1645325"/>
            <a:ext cx="6318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240107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(0,0)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1,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67" name="Google Shape;267;p37"/>
          <p:cNvSpPr/>
          <p:nvPr/>
        </p:nvSpPr>
        <p:spPr>
          <a:xfrm>
            <a:off x="4619175" y="1645325"/>
            <a:ext cx="6318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/>
          <p:nvPr/>
        </p:nvSpPr>
        <p:spPr>
          <a:xfrm>
            <a:off x="3290600" y="27262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2308825" y="27262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(0,1)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3798050" y="2083450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fig.add_axes([ 0.5, 0.5,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4705250" y="1645325"/>
            <a:ext cx="1342200" cy="49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4958975" y="3801800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3944400" y="3890313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(0.5,0.5)</a:t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4163300" y="21065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(x,y)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Lower Left Corner 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Google Shape;29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Google Shape;29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95" name="Google Shape;295;p39"/>
          <p:cNvSpPr/>
          <p:nvPr/>
        </p:nvSpPr>
        <p:spPr>
          <a:xfrm>
            <a:off x="5366300" y="1606925"/>
            <a:ext cx="5736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3298300" y="4907025"/>
            <a:ext cx="130800" cy="130800"/>
          </a:xfrm>
          <a:prstGeom prst="ellipse">
            <a:avLst/>
          </a:prstGeom>
          <a:solidFill>
            <a:srgbClr val="CC0000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9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298" name="Google Shape;298;p39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299" name="Google Shape;299;p39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059" y="2727350"/>
            <a:ext cx="3457441" cy="23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7" name="Google Shape;307;p4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8" name="Google Shape;308;p4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0"/>
          <p:cNvSpPr/>
          <p:nvPr/>
        </p:nvSpPr>
        <p:spPr>
          <a:xfrm>
            <a:off x="5344800" y="1682225"/>
            <a:ext cx="5628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40"/>
          <p:cNvCxnSpPr/>
          <p:nvPr/>
        </p:nvCxnSpPr>
        <p:spPr>
          <a:xfrm>
            <a:off x="3206050" y="2775500"/>
            <a:ext cx="0" cy="2244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3467425" y="5074300"/>
            <a:ext cx="31215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sp>
        <p:nvSpPr>
          <p:cNvPr id="312" name="Google Shape;312;p40"/>
          <p:cNvSpPr txBox="1"/>
          <p:nvPr/>
        </p:nvSpPr>
        <p:spPr>
          <a:xfrm>
            <a:off x="4816575" y="211422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9" name="Google Shape;31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5460525" y="1660700"/>
            <a:ext cx="11760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41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25" name="Google Shape;325;p41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26" name="Google Shape;32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known as the “Grandfather” of plotting and visualization libraries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other visualization libraries are built directly off of Matplotlib (e.g. seaborn and pandas built-in visualization).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0.5])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2"/>
          <p:cNvSpPr/>
          <p:nvPr/>
        </p:nvSpPr>
        <p:spPr>
          <a:xfrm>
            <a:off x="5384325" y="1660700"/>
            <a:ext cx="14592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2"/>
          <p:cNvCxnSpPr/>
          <p:nvPr/>
        </p:nvCxnSpPr>
        <p:spPr>
          <a:xfrm>
            <a:off x="3206050" y="3774975"/>
            <a:ext cx="0" cy="1245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38" name="Google Shape;338;p42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39" name="Google Shape;33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3691939"/>
            <a:ext cx="2017175" cy="136591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7" name="Google Shape;34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3"/>
          <p:cNvSpPr/>
          <p:nvPr/>
        </p:nvSpPr>
        <p:spPr>
          <a:xfrm>
            <a:off x="3352125" y="2775500"/>
            <a:ext cx="3275100" cy="21834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6381325" y="4635800"/>
            <a:ext cx="125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FIGURE</a:t>
            </a:r>
            <a:endParaRPr b="1" sz="1350">
              <a:solidFill>
                <a:schemeClr val="dk1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5420125" y="1692975"/>
            <a:ext cx="10254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43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53" name="Google Shape;353;p43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54" name="Google Shape;3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3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0.5,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/>
          <p:nvPr/>
        </p:nvSpPr>
        <p:spPr>
          <a:xfrm>
            <a:off x="5366300" y="1618875"/>
            <a:ext cx="982500" cy="49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44"/>
          <p:cNvCxnSpPr/>
          <p:nvPr/>
        </p:nvCxnSpPr>
        <p:spPr>
          <a:xfrm>
            <a:off x="3206050" y="2798550"/>
            <a:ext cx="0" cy="222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cxnSp>
        <p:nvCxnSpPr>
          <p:cNvPr id="366" name="Google Shape;366;p44"/>
          <p:cNvCxnSpPr/>
          <p:nvPr/>
        </p:nvCxnSpPr>
        <p:spPr>
          <a:xfrm rot="10800000">
            <a:off x="3467550" y="5074300"/>
            <a:ext cx="1645200" cy="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diamond"/>
            <a:tailEnd len="med" w="med" type="diamond"/>
          </a:ln>
        </p:spPr>
      </p:cxnSp>
      <p:pic>
        <p:nvPicPr>
          <p:cNvPr id="367" name="Google Shape;3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925" y="2683225"/>
            <a:ext cx="2017175" cy="24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5170275" y="2118675"/>
            <a:ext cx="268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(width,height) 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  <a:latin typeface="Overpass"/>
                <a:ea typeface="Overpass"/>
                <a:cs typeface="Overpass"/>
                <a:sym typeface="Overpass"/>
              </a:rPr>
              <a:t>of Axes</a:t>
            </a:r>
            <a:endParaRPr b="1" sz="1450">
              <a:solidFill>
                <a:srgbClr val="CC0000"/>
              </a:solidFill>
              <a:highlight>
                <a:srgbClr val="FFFFFF"/>
              </a:highlight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4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4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6"/>
          <p:cNvSpPr/>
          <p:nvPr/>
        </p:nvSpPr>
        <p:spPr>
          <a:xfrm>
            <a:off x="814975" y="1207075"/>
            <a:ext cx="29523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4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7"/>
          <p:cNvSpPr/>
          <p:nvPr/>
        </p:nvSpPr>
        <p:spPr>
          <a:xfrm>
            <a:off x="2145050" y="1653000"/>
            <a:ext cx="2445000" cy="50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572" y="2706684"/>
            <a:ext cx="3613500" cy="24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 = plt.figure()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 = fig.add_axes([0, 0, 1, 1])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axes.plot(x, 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4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4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8"/>
          <p:cNvSpPr/>
          <p:nvPr/>
        </p:nvSpPr>
        <p:spPr>
          <a:xfrm>
            <a:off x="1745275" y="2145050"/>
            <a:ext cx="1776000" cy="43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methodology allows us to add in multiple axes as well as move and resize the axes.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588" y="2349498"/>
            <a:ext cx="3986825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set axes side by side using plt.figure() calls, but typically it is easier to use plt.subplots() function calls for this.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explore multiple side by side plots in a future lecture, for now let’s explore the Figure object methodology for Matplotlib!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3" name="Google Shape;4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4" name="Google Shape;4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1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IMPLEMENTING FIGURES AND AXES</a:t>
            </a:r>
            <a:endParaRPr/>
          </a:p>
        </p:txBody>
      </p:sp>
      <p:pic>
        <p:nvPicPr>
          <p:cNvPr descr="watermark.jpg" id="431" name="Google Shape;431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heavily inspired by the plotting functions of the MatLab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for the creation of almost any plot type and heavy customization.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ctrTitle"/>
          </p:nvPr>
        </p:nvSpPr>
        <p:spPr>
          <a:xfrm>
            <a:off x="311700" y="744575"/>
            <a:ext cx="8520600" cy="25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Figure Object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>
            <p:ph idx="1" type="subTitle"/>
          </p:nvPr>
        </p:nvSpPr>
        <p:spPr>
          <a:xfrm>
            <a:off x="311700" y="329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THREE: FIGURE PARAMETERS </a:t>
            </a:r>
            <a:endParaRPr/>
          </a:p>
        </p:txBody>
      </p:sp>
      <p:pic>
        <p:nvPicPr>
          <p:cNvPr descr="watermark.jpg" id="439" name="Google Shape;439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0" name="Google Shape;440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47" name="Google Shape;44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theory we could create a Figure object and then manually add and arrange sets of axes to line up multiple plots side by side.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Matplotlib comes with a pre-configured function call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automatically does this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call allows us to easily create Figure and Axes objects in side by side formations.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plt.subplots() command returns a tuple containing the Figure canvas and then a numpy array holding the axes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plt.subplots(nrows=1,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550" y="1865150"/>
            <a:ext cx="4617550" cy="3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fig, axes = plt.subplots(nrows=2, ncols=2)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38" y="1807200"/>
            <a:ext cx="4972375" cy="32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plt.subplots() returns a tuple which by common convention we label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(fig,axes):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entire Figure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axes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numpy array holding each of the axes according to position in the overall canvas.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9" name="Google Shape;48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0" name="Google Shape;49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to use plt.subplots() to easily create and align multiple plots!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7" name="Google Shape;497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8" name="Google Shape;498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ONE: LEGENDS</a:t>
            </a:r>
            <a:endParaRPr/>
          </a:p>
        </p:txBody>
      </p:sp>
      <p:pic>
        <p:nvPicPr>
          <p:cNvPr descr="watermark.jpg" id="505" name="Google Shape;505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6" name="Google Shape;506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offers very robust styling functions that allow us to edit colors, legends, line widths, markers, and much more!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Due to the wide amount of possible variations, we will be copying and pasting from the lecture notebook to save typing time in the video.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ability to heavily customize a plot comes at a trade-off for beginners, since it can be confusing to learn the Matplolib syntax at first.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mainly due to the fact that there are actually two separate approaches to creating plots, functional based methods and OOP based methods.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Styling Discussed: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Legends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Lines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Widths, Styles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Editing Markers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Colors, Size, Styles, Edges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with adding legends!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9" name="Google Shape;529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6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TWO: VISUAL STYLING</a:t>
            </a:r>
            <a:endParaRPr/>
          </a:p>
        </p:txBody>
      </p:sp>
      <p:pic>
        <p:nvPicPr>
          <p:cNvPr descr="watermark.jpg" id="537" name="Google Shape;537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Additional Matplotlib Commands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45" name="Google Shape;545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is a huge library!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added a notebook with some additional concepts you may want to explore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use these concepts in the course however, so feel free to skip this notebook for now.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important note is that almost any Matplotlib question you can think of already has an answer in StackOverflow or an example in the Matplotlib gallery.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Leverage these many examples to your advantage and do not waste energy and time into memorizing esoteric commands!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1" name="Google Shape;561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2" name="Google Shape;562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8" name="Google Shape;568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9" name="Google Shape;569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0" name="Google Shape;570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ctrTitle"/>
          </p:nvPr>
        </p:nvSpPr>
        <p:spPr>
          <a:xfrm>
            <a:off x="311700" y="744575"/>
            <a:ext cx="85206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Matplotlib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Matplotlib section seeks to clear up any confusion by clearly separating out these two approaches.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 and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OOP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Topics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Basics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Figures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Subplots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Matplotlib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Exercise Questions and Solutions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Specialized plot types such as histograms won’t be covered with matplotlib, since we will later learn how to use seaborn to easily create statistical plots.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learn matplotlib first however, since seaborn builds directly off of Matplotlib.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Matplotlib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Throughout this section we will be referencing the excellent Matplotlib online documentation: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https://matplotlib.org/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well as the gallery of example plots and codes (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useful!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https://matplotlib.org/gallery.html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5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5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