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</p:sldIdLst>
  <p:sldSz cy="5143500" cx="9144000"/>
  <p:notesSz cx="6858000" cy="9144000"/>
  <p:embeddedFontLst>
    <p:embeddedFont>
      <p:font typeface="Montserrat"/>
      <p:regular r:id="rId148"/>
      <p:bold r:id="rId149"/>
      <p:italic r:id="rId150"/>
      <p:boldItalic r:id="rId1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font" Target="fonts/Montserrat-italic.fntdata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font" Target="fonts/Montserrat-bold.fntdata"/><Relationship Id="rId4" Type="http://schemas.openxmlformats.org/officeDocument/2006/relationships/notesMaster" Target="notesMasters/notesMaster1.xml"/><Relationship Id="rId148" Type="http://schemas.openxmlformats.org/officeDocument/2006/relationships/font" Target="fonts/Montserrat-regular.fntdata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151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5c1dce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5c1dce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95c1dcea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95c1dcea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95c1dcea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95c1dcea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95c1dcea2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95c1dcea2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95c1dcea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95c1dcea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995c1dcea2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995c1dcea2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995c1dcea2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995c1dcea2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95c1dcea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95c1dcea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95c1dce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95c1dce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995c1dce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995c1dce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995c1dcea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995c1dcea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5c1dce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5c1dce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5c1dcea2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5c1dcea2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995c1dcea2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995c1dcea2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95c1dcea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95c1dcea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995c1dcea2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995c1dcea2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5c1dcea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5c1dcea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95c1dcea2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95c1dcea2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995c1dcea2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995c1dcea2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95c1dcea2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95c1dcea2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95c1dcea2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95c1dcea2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95c1dcea2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95c1dcea2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5c1dce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5c1dce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995c1dcea2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995c1dcea2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95c1dcea2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95c1dcea2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995c1dcea2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995c1dcea2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995c1dce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995c1dce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95c1dcea2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95c1dcea2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ff7d1e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9ff7d1e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9ff7d1e6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9ff7d1e6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9ff7d1e6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9ff7d1e6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5c1dcea2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5c1dcea2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995c1dce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995c1dce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5c1dce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95c1dce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995c1dce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995c1dce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9ff7d1e6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9ff7d1e6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9ff7d1e6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9ff7d1e6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9ff7d1e6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9ff7d1e6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ff7d1e6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ff7d1e6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9ff7d1e6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9ff7d1e6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9ff7d1e6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9ff7d1e6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9ff7d1e6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9ff7d1e6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ff7d1e6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ff7d1e6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9ff7d1e6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9ff7d1e6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5c1dcea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5c1dcea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9ff7d1e6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9ff7d1e6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ff7d1e6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ff7d1e6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9ff7d1e6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9ff7d1e6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9ff7d1e6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9ff7d1e6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5c1dcea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5c1dce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5c1dce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5c1dce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5c1dcea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5c1dcea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5c1dce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5c1dce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5c1dce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5c1dce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5c1dce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5c1dce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5c1dcea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5c1dcea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5c1dcea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5c1dcea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5c1dce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5c1dce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5c1dcea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5c1dcea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95c1dcea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95c1dcea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5c1dcea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95c1dcea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5c1dcea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5c1dcea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5c1dcea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5c1dcea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95c1dcea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95c1dcea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5c1dce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5c1dce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5c1dcea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5c1dcea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95c1dcea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95c1dcea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5c1dcea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5c1dcea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95c1dcea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95c1dcea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5c1dcea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95c1dcea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95c1dcea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95c1dcea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95c1dcea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95c1dcea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5c1dcea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5c1dcea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95c1dcea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995c1dcea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95c1dcea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95c1dcea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5c1dcea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5c1dcea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95c1dcea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95c1dcea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95c1dcea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95c1dcea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95c1dcea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95c1dcea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95c1dcea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95c1dcea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95c1dc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95c1dc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95c1dcea2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95c1dcea2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95c1dcea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95c1dcea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95c1dcea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95c1dcea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95c1dcea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95c1dcea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95c1dcea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95c1dcea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5c1dcea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5c1dcea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95c1dcea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95c1dcea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95c1dce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95c1dce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5c1dcea2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5c1dcea2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95c1dcea2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95c1dcea2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95c1dcea2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95c1dcea2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95c1dcea2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95c1dcea2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5c1dcea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5c1dcea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95c1dcea2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95c1dcea2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95c1dcea2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95c1dcea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95c1dcea2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95c1dcea2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5c1dce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5c1dce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95c1dcea2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95c1dcea2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95c1dcea2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95c1dcea2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5c1dcea2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95c1dcea2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5c1dcea2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5c1dcea2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95c1dcea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95c1dcea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995c1dcea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995c1dcea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5c1dce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5c1dce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95c1dcea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95c1dcea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5c1dcea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5c1dcea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95c1dcea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95c1dcea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5c1dce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5c1dce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95c1dcea2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95c1dcea2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95c1dcea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995c1dcea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95c1dcea2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95c1dcea2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95c1dcea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95c1dcea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95c1dcea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95c1dcea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95c1dcea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95c1dcea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5c1dcea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5c1dcea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95c1dcea2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95c1dcea2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95c1dcea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95c1dcea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5c1dcea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5c1dcea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5c1d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5c1d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95c1dcea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95c1dcea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995c1dcea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995c1dcea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995c1dcea2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995c1dcea2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95c1dcea2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95c1dcea2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95c1dcea2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95c1dcea2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995c1dcea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995c1dcea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95c1dcea2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995c1dcea2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5c1dcea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5c1dcea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95c1dcea2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95c1dcea2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5c1dcea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5c1dcea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95c1dce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95c1dce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95c1dcea2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95c1dcea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95c1dcea2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95c1dcea2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95c1dcea2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95c1dcea2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995c1dcea2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995c1dcea2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5c1dcea2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5c1dcea2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95c1dcea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995c1dcea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95c1dcea2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95c1dcea2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95c1dcea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995c1dcea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95c1dcea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95c1dcea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95c1dcea2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95c1dcea2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Relationship Id="rId4" Type="http://schemas.openxmlformats.org/officeDocument/2006/relationships/image" Target="../media/image3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5.png"/><Relationship Id="rId4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5.png"/><Relationship Id="rId4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5.png"/><Relationship Id="rId4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Relationship Id="rId4" Type="http://schemas.openxmlformats.org/officeDocument/2006/relationships/image" Target="../media/image3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Relationship Id="rId4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Relationship Id="rId4" Type="http://schemas.openxmlformats.org/officeDocument/2006/relationships/image" Target="../media/image40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Relationship Id="rId4" Type="http://schemas.openxmlformats.org/officeDocument/2006/relationships/image" Target="../media/image41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Relationship Id="rId4" Type="http://schemas.openxmlformats.org/officeDocument/2006/relationships/image" Target="../media/image42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3.png"/><Relationship Id="rId4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Relationship Id="rId4" Type="http://schemas.openxmlformats.org/officeDocument/2006/relationships/image" Target="../media/image44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5.png"/><Relationship Id="rId4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Relationship Id="rId4" Type="http://schemas.openxmlformats.org/officeDocument/2006/relationships/image" Target="../media/image46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show the relationship between two continuous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are numeric variables that can take any number of values between any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the boxenplot is currently very uncommon, in fact a Google search will often auto-correct this to a “boxplot”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use this plot type if you know your audience is familiar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boxenplot and its benefits.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 system of letter-values we can use multiple quantiles instead of strictly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124" y="2210375"/>
            <a:ext cx="3140875" cy="29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0" name="Google Shape;116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1" name="Google Shape;116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114"/>
          <p:cNvPicPr preferRelativeResize="0"/>
          <p:nvPr/>
        </p:nvPicPr>
        <p:blipFill rotWithShape="1">
          <a:blip r:embed="rId4">
            <a:alphaModFix/>
          </a:blip>
          <a:srcRect b="17450" l="0" r="0" t="0"/>
          <a:stretch/>
        </p:blipFill>
        <p:spPr>
          <a:xfrm>
            <a:off x="1388900" y="2461650"/>
            <a:ext cx="6096000" cy="2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38" y="2457100"/>
            <a:ext cx="58007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in seaborn: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8" name="Google Shape;1178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9" name="Google Shape;1179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1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6" name="Google Shape;1186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main purpose of data visualizations is to inform, not confuse or show-off various esoteric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coding out these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7" name="Google Shape;1187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8" name="Google Shape;1188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the Plots</a:t>
            </a:r>
            <a:endParaRPr/>
          </a:p>
        </p:txBody>
      </p:sp>
      <p:pic>
        <p:nvPicPr>
          <p:cNvPr descr="watermark.jpg" id="1195" name="Google Shape;119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6" name="Google Shape;119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1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1203" name="Google Shape;120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 are essentially 2-dimensional versions of the plots we’ve learned about so far.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plots types discussed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1" name="Google Shape;1211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2" name="Google Shape;1212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map histograms to each feature of a scatterplot to clarify the distributions within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adjust the scatterplot to be a hex plot or a 2D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9" name="Google Shape;1219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0" name="Google Shape;1220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Feature Examples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Scatterplot: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7" name="Google Shape;122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8" name="Google Shape;122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372" y="1996250"/>
            <a:ext cx="3169525" cy="31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Google Shape;1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hexagons: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7" name="Google Shape;1237;p1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8" name="Google Shape;1238;p1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dark the more points fall into their area.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useful when many points overlap.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5" name="Google Shape;1255;p1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6" name="Google Shape;1256;p1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13" y="2046025"/>
            <a:ext cx="3119375" cy="30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2D KDE plots show shaded distribution between both KDEs: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4" name="Google Shape;1264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5" name="Google Shape;1265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pairplot() is a quick way to compare all numerical columns in a DataFrame.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automatically creates a histogram for each column and a scatterplot comparison between all possible combinations of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3" name="Google Shape;127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 can be CPU and RAM intensive for large DataFrames with many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good idea to first filter down to only the columns you are interested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0" name="Google Shape;1280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1" name="Google Shape;1281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7" name="Google Shape;1287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8" name="Google Shape;1288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9" name="Google Shape;1289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450" y="1295925"/>
            <a:ext cx="3840599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7" name="Google Shape;1297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8" name="Google Shape;1298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290" y="1220450"/>
            <a:ext cx="4408075" cy="3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437" y="1190500"/>
            <a:ext cx="4403775" cy="39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allows for a value to always be between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to be confused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 which represent distinct and unique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097" y="1152475"/>
            <a:ext cx="448445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these comparison plots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4" name="Google Shape;1324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</a:t>
            </a:r>
            <a:endParaRPr/>
          </a:p>
        </p:txBody>
      </p:sp>
      <p:pic>
        <p:nvPicPr>
          <p:cNvPr descr="watermark.jpg" id="1332" name="Google Shape;1332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40" name="Google Shape;1340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 calls use Matplotlib subplots() to automatically create a grid based off a categorical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passing in a specific number of cols or rows for the subplots, we can simply pass in the name of the column and seaborn will automatically map the subplots grid.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8" name="Google Shape;1348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9" name="Google Shape;1349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seaborn’s built-in plot calls are running on top of this grid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calling the grid system allows users to heavily customize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1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subplots based on grids: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4" name="Google Shape;1364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5" name="Google Shape;1365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25" y="1723375"/>
            <a:ext cx="3343351" cy="33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Map plots based on pairplot() grid: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11" y="1771800"/>
            <a:ext cx="3278574" cy="3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1" name="Google Shape;1381;p1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understood through code, so let’s jump to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2" name="Google Shape;1382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3" name="Google Shape;1383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9" name="Google Shape;1389;p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90" name="Google Shape;139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1" name="Google Shape;139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line up a set of two continuous features and plots them out as coordinates.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imagine employees with salaries who sell a certain dollar amount of items each year. We could explore the relationship between employee salaries and sales amount.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 are the visual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equivalent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displaying a pivot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matrix plot displays all the data passed in,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 the numeric values in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DataFrame is a valid choice for a matrix plot such as a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8" name="Google Shape;139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9" name="Google Shape;139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5" name="Google Shape;1405;p1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matrix plot types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displays the distribution of cell values with a color mapping.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Same visual as heatmap, but first conducts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reorganize data into groups.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6" name="Google Shape;140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7" name="Google Shape;140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88" y="1418375"/>
            <a:ext cx="6703126" cy="33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5" name="Google Shape;1415;p14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6" name="Google Shape;1416;p14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2" name="Google Shape;1422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3" name="Google Shape;1423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4" name="Google Shape;1424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000" y="1553151"/>
            <a:ext cx="5676800" cy="3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1" name="Google Shape;1431;p1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a heatmap should ideally have all cells be in the same units, so the color mapping makes sense across the entire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particular case, all values were “rates” of percentage growth or change were in the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2" name="Google Shape;1432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3" name="Google Shape;1433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" name="Google Shape;1438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1844950"/>
            <a:ext cx="5215401" cy="32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included 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comes with the ability to automatically cluster similar groupings.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this clustering is done when we learn about Machine Learning clustering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7" name="Google Shape;1457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8" name="Google Shape;1458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376" y="1049250"/>
            <a:ext cx="4002800" cy="4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to coding out these matrix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3" name="Google Shape;1473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4" name="Google Shape;1474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(x,y)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1" name="Google Shape;1481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goal of seaborn is to be able to use its simpler syntax to quickly create informative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its difficult to test on seaborn skills since most plots are simply passing in the data and choosing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2" name="Google Shape;1482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3" name="Google Shape;1483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these exercises we’ve inserted jpg images of seaborn plots we want you to replicate.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if you don’t get coloring or dimensions exactly the same as ours, focus on the general plots and relationships visualized.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0" name="Google Shape;1490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1" name="Google Shape;1491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 the plot descriptions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these plots have filtering and adjustments with pandas on the DataFrame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being passed into the seaborn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8" name="Google Shape;1498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9" name="Google Shape;1499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55"/>
          <p:cNvSpPr txBox="1"/>
          <p:nvPr>
            <p:ph type="ctrTitle"/>
          </p:nvPr>
        </p:nvSpPr>
        <p:spPr>
          <a:xfrm>
            <a:off x="396158" y="161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5" name="Google Shape;1505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6" name="Google Shape;1506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(salary,sales)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712" y="1765750"/>
            <a:ext cx="4692575" cy="30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446" y="1710250"/>
            <a:ext cx="5050600" cy="3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Scatter Plots with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PLOT TYPES</a:t>
            </a:r>
            <a:endParaRPr/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statistical plotting library that is specifically designed to interact well with Pandas DataFrames to create common statistical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built directly off of Matplotlib but uses a simpler “one-line”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 display a single continuous feature and help visualize properties such as deviation and average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distribution plot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distribution of employee salaries.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through a rug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rug plot is the simplest distribution plot and merely adds a dash or tick line for every single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y-axis does not really have a meaning.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Adds a tick for every salary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adjust height of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interpretable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Highest salary near $160,000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salaries between $60k - $120k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ticks could be right on top of eachother, we can’t tell!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many ticks there are per various x-ranges, we can create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41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1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8" name="Google Shape;298;p41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1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using seaborn, we trade-off customization for ease of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since its built directly off of Matplotlib, we can actually still make plt method calls to directly affect the resulting seaborn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place the rug plot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2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2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2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2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2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19" name="Google Shape;319;p42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2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2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2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2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2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number of “bins”, we’ll pick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3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3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3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42" name="Google Shape;342;p43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3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3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3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3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3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3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49" name="Google Shape;349;p43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50" name="Google Shape;350;p43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ticks per bin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4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4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64" name="Google Shape;364;p44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4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4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68" name="Google Shape;368;p44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4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4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4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4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4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4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5" name="Google Shape;375;p44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6" name="Google Shape;376;p44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377" name="Google Shape;377;p44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93" name="Google Shape;393;p45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5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5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5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97" name="Google Shape;397;p45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5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5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5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5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5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5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5" name="Google Shape;405;p45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06" name="Google Shape;406;p45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0" name="Google Shape;410;p45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5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2" name="Google Shape;412;p45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5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4" name="Google Shape;414;p45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45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6" name="Google Shape;416;p45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5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18" name="Google Shape;418;p45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46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6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5" name="Google Shape;435;p46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6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6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6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39" name="Google Shape;439;p46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6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6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6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6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6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6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6" name="Google Shape;446;p46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7" name="Google Shape;447;p46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48" name="Google Shape;448;p46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52" name="Google Shape;452;p46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46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54" name="Google Shape;454;p46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6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6" name="Google Shape;456;p46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6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8" name="Google Shape;458;p46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46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60" name="Google Shape;460;p46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7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7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7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75" name="Google Shape;475;p47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7" name="Google Shape;477;p47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7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7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7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81" name="Google Shape;481;p47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2" name="Google Shape;482;p47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3" name="Google Shape;483;p47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84" name="Google Shape;484;p47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85" name="Google Shape;485;p47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7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87" name="Google Shape;487;p47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7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89" name="Google Shape;489;p47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7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1" name="Google Shape;491;p47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93" name="Google Shape;493;p47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is complete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48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8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08" name="Google Shape;508;p48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0" name="Google Shape;510;p48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8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8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8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5" name="Google Shape;515;p48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8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17" name="Google Shape;517;p48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48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19" name="Google Shape;519;p48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8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21" name="Google Shape;521;p48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8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523" name="Google Shape;523;p48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9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9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can also be normalized as percent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49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9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39" name="Google Shape;539;p49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0" name="Google Shape;540;p49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9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9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9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44" name="Google Shape;544;p49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5" name="Google Shape;545;p49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9"/>
          <p:cNvSpPr txBox="1"/>
          <p:nvPr/>
        </p:nvSpPr>
        <p:spPr>
          <a:xfrm>
            <a:off x="1469150" y="3724063"/>
            <a:ext cx="756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0.166</a:t>
            </a:r>
            <a:endParaRPr/>
          </a:p>
        </p:txBody>
      </p:sp>
      <p:cxnSp>
        <p:nvCxnSpPr>
          <p:cNvPr id="547" name="Google Shape;547;p49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9"/>
          <p:cNvSpPr txBox="1"/>
          <p:nvPr/>
        </p:nvSpPr>
        <p:spPr>
          <a:xfrm>
            <a:off x="1492408" y="3018963"/>
            <a:ext cx="7098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0.333</a:t>
            </a:r>
            <a:endParaRPr/>
          </a:p>
        </p:txBody>
      </p:sp>
      <p:cxnSp>
        <p:nvCxnSpPr>
          <p:cNvPr id="549" name="Google Shape;549;p49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1645306" y="2422125"/>
            <a:ext cx="656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cxnSp>
        <p:nvCxnSpPr>
          <p:cNvPr id="551" name="Google Shape;551;p49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seaborn plot uses one line of code,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sns.scatterplot(x='salary',y='sales',data=df)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takes in a pandas DataFrame and then the user provides the corresponding string column names for x and y (depending on the plot type)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63" y="2305825"/>
            <a:ext cx="35718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allows us to add on a KDE plot curve on top of a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5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a KDE plot is and how it is constructed.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stands for Kernel Density Estimation.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method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probability density function of a random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simpler terms, it is a way of estimating a continuous probability curve for a finite data sample.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plots are best understood by visualizing their “construction”.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with a rug plot….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1" name="Google Shape;61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2" name="Google Shape;61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50" y="1173288"/>
            <a:ext cx="7067106" cy="362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723" y="1055250"/>
            <a:ext cx="7059402" cy="35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179676"/>
            <a:ext cx="6877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011" y="1112749"/>
            <a:ext cx="6376625" cy="3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change the kernel and bandwidth used which can make your KDE show more or less of the variance contained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how to create these plots with python and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focus on understanding the use cases for each plot and the seaborn syntax for them.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Online Docs: </a:t>
            </a: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student question: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“How do I choose which plot to use?”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WITH SEABORN</a:t>
            </a:r>
            <a:endParaRPr/>
          </a:p>
        </p:txBody>
      </p:sp>
      <p:pic>
        <p:nvPicPr>
          <p:cNvPr descr="watermark.jpg" id="659" name="Google Shape;65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667" name="Google Shape;66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categorical plots discussed here will display a statistical metrics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mean value per category or a count of the number of rows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visualization equivalent of a groupby()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types of plots for this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Counts number of rows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form of displaying any chosen metric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corporate divisions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1" name="Google Shape;691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2" name="Google Shape;692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800" y="1749048"/>
            <a:ext cx="7348401" cy="31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00" y="1725500"/>
            <a:ext cx="7527899" cy="32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education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6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6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with additional hue separation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88" y="1719225"/>
            <a:ext cx="7289325" cy="31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barplot is the general form that allows you to choose any measure or estimator for the y axis.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plot the mean value and standard deviation per category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very careful with these plots, since the bar is filled and continuous, a viewer may interpret continuity along the y-axis which may be incorrect!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make sure to 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labeling and explanation for these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 showing mean and SD 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depends on what questions or relationships you are trying to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Image Searching “Choosing a plot visualization” will yield many useful flowcharts.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this section, you will have a good intuition of which plots to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this best shown with a barplot?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7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Probably not! These are just single values!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2" name="Google Shape;75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3" name="Google Shape;75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simple table is probably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1" name="Google Shape;76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313" y="1949124"/>
            <a:ext cx="3927376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coding out these plots with seaborn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 </a:t>
            </a:r>
            <a:endParaRPr/>
          </a:p>
        </p:txBody>
      </p:sp>
      <p:pic>
        <p:nvPicPr>
          <p:cNvPr descr="watermark.jpg" id="778" name="Google Shape;77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9" name="Google Shape;77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786" name="Google Shape;78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7" name="Google Shape;78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distribution plots for a single feature, but what if we want to compare distributions across categories?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instead of the distribution of everyone’s salary, we can compare the distributions of salaries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level of education.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separate out each category, then create the distribution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plot types we have available….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within Categories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Violinplot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(Letter-Value Plot)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understanding these plots on the previous salary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Boxplot displays the distribution of a continuous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this through the use of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Quartiles separate out the data into 4 equal number of data points 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in bottom quartile.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50th percentile (Q2) is the median.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8" name="Google Shape;81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9" name="Google Shape;81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8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on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6" name="Google Shape;82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7" name="Google Shape;82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is 50th percentile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5" name="Google Shape;835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6" name="Google Shape;836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83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9" name="Google Shape;839;p83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splits data in half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84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84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8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IQR defines the box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7" name="Google Shape;8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8" name="Google Shape;8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5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5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85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85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8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6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6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86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6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8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3" name="Google Shape;88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4" name="Google Shape;88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7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7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87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7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8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Q1 is the 25th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88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8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88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88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89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below Q1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89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9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89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9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90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Q3 is the 75th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2" name="Google Shape;92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3" name="Google Shape;92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90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90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90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90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91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all points are above Q3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5" name="Google Shape;93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6" name="Google Shape;93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91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1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91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91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“whiskers” are defined by 1.5 × IQR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2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2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92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2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92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2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</a:t>
            </a: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92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92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9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Outside of the whiskers are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3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93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93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93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93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93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93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93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3"/>
          <p:cNvSpPr txBox="1"/>
          <p:nvPr/>
        </p:nvSpPr>
        <p:spPr>
          <a:xfrm>
            <a:off x="7326750" y="2199300"/>
            <a:ext cx="1176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7" name="Google Shape;977;p93"/>
          <p:cNvCxnSpPr/>
          <p:nvPr/>
        </p:nvCxnSpPr>
        <p:spPr>
          <a:xfrm flipH="1" rot="10800000">
            <a:off x="6588900" y="2590950"/>
            <a:ext cx="7764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9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quickly gives statistical distribution information in a visual format: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4" name="Google Shape;984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5" name="Google Shape;985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9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can be oriented vertically 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horizontally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0" y="1777425"/>
            <a:ext cx="2206550" cy="33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9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2" name="Google Shape;100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3" name="Google Shape;100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1809"/>
            <a:ext cx="9144000" cy="23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9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1" name="Google Shape;101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2" name="Google Shape;101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42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the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the KDE of a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6" name="Google Shape;103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7" name="Google Shape;103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then “mirror” 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5" name="Google Shape;10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6" name="Google Shape;10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187" y="3283775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200" y="3005150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0" y="2366512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4" name="Google Shape;106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5" name="Google Shape;106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6" name="Google Shape;106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5" y="2022849"/>
            <a:ext cx="8282898" cy="2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Google Shape;1073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4" name="Google Shape;1074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5" name="Google Shape;1075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more less common categorical distribution plots are the swarmplot and the boxenplot.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these plot types...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2" name="Google Shape;10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3" name="Google Shape;10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Google Shape;1099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swarmplot is very simple and simply shows all the data points in the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very large data sets, it won’t show all the points, but will display the general distribution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8" name="Google Shape;1108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9" name="Google Shape;1109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4874"/>
            <a:ext cx="8420699" cy="25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 per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size of points to show more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6" name="Google Shape;112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7" name="Google Shape;112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boxenplot (Letter-value plot) is a relatively new plot developed in 2011 by Heike Hofmann, Karen Kafadar, and Hadley Wickham.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mainly designed as an expansion upon the normal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linked paper in the notebook if you end up using this plot!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