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y="5143500" cx="9144000"/>
  <p:notesSz cx="6858000" cy="9144000"/>
  <p:embeddedFontLst>
    <p:embeddedFont>
      <p:font typeface="Montserrat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3E4D93-57C4-43D7-8E0C-D70E90DCE78B}">
  <a:tblStyle styleId="{A33E4D93-57C4-43D7-8E0C-D70E90DCE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7" Type="http://schemas.openxmlformats.org/officeDocument/2006/relationships/font" Target="fonts/Montserrat-boldItalic.fntdata"/><Relationship Id="rId116" Type="http://schemas.openxmlformats.org/officeDocument/2006/relationships/font" Target="fonts/Montserrat-italic.fntdata"/><Relationship Id="rId115" Type="http://schemas.openxmlformats.org/officeDocument/2006/relationships/font" Target="fonts/Montserrat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Montserrat-regular.fntdata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43a2a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543a2a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bb543a2a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bb543a2a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bcb5412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bcb5412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bcb5412f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bcb5412f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bcb5412f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bcb5412f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cb5412f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cb5412f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bcb5412f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bcb5412f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bcb5412f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bcb5412f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bcb5412f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bcb5412f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bcb5412f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bcb5412f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543a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543a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543a2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543a2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543a2a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543a2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543a2a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543a2a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543a2a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543a2a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20b26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20b26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590a24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590a24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90a24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90a24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90a245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90a245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90a245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90a245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90a245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90a245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a245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a245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90a24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90a24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90a245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590a245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90a245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90a245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590a245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590a245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90a245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90a245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590a245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590a245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90a245b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590a245b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543a2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543a2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90a24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90a24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90a245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90a245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90a245b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90a245b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590a245b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590a245b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90a245b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590a245b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590a245b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590a245b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590a245b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590a245b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90a245b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90a245b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590a245b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590a245b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590a245b2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590a245b2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90a24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90a24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590a245b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590a245b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590a245b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590a245b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590a245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590a245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590a245b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590a245b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590a245b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590a245b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590a245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590a245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590a245b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590a245b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590a245b2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590a245b2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590a245b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590a245b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590a245b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590a245b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543a2a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b543a2a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b590a245b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b590a245b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590a245b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590a245b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590a245b2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590a245b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b590a245b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b590a245b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590a245b2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590a245b2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b590a245b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b590a245b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b590a245b2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b590a245b2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590a245b2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590a245b2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b590a245b2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b590a245b2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b590a245b2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b590a245b2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90a24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90a24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590a245b2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590a245b2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590a245b2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590a245b2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b590a245b2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b590a245b2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b590a245b2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b590a245b2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b590a245b2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b590a245b2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b590a245b2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b590a245b2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b590a245b2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b590a245b2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b590a245b2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b590a245b2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bb20b26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bb20b26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b20b26a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b20b26a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90a245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90a245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bb20b26a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bb20b26a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bb543a2a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bb543a2a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bb543a2a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bb543a2a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bb543a2a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bb543a2a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b543a2a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b543a2a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b543a2aa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b543a2aa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bb543a2aa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bb543a2aa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bb543a2a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bb543a2a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bb543a2a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bb543a2a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b543a2aa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b543a2a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543a2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543a2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bb543a2aa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bb543a2a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bb543a2aa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bb543a2aa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bb543a2aa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bb543a2aa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b543a2a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b543a2a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bb543a2a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bb543a2a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bb543a2aa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bb543a2aa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bb543a2aa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bb543a2aa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bb543a2aa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bb543a2aa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b543a2aa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b543a2a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bb543a2aa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bb543a2aa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543a2a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543a2a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bb543a2aa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bb543a2aa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bb543a2aa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bb543a2aa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bb543a2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bb543a2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bb543a2aa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bb543a2aa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bb543a2aa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bb543a2aa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bb543a2aa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bb543a2aa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bb543a2aa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bb543a2aa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b543a2aa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b543a2aa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bb543a2aa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bb543a2aa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bb543a2aa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bb543a2aa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that a combination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an applied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act as an effective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 estimator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stCxn id="137" idx="0"/>
            <a:endCxn id="138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3" name="Google Shape;2333;p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Example</a:t>
            </a:r>
            <a:endParaRPr/>
          </a:p>
        </p:txBody>
      </p:sp>
      <p:pic>
        <p:nvPicPr>
          <p:cNvPr descr="watermark.jpg" id="2334" name="Google Shape;2334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5" name="Google Shape;2335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1" name="Google Shape;2341;p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Lecture</a:t>
            </a:r>
            <a:endParaRPr/>
          </a:p>
        </p:txBody>
      </p:sp>
      <p:pic>
        <p:nvPicPr>
          <p:cNvPr descr="watermark.jpg" id="2342" name="Google Shape;2342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3" name="Google Shape;2343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of Supervised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wrap up all these sections and the overview of tree methods with a supervised learning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0" name="Google Shape;235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1" name="Google Shape;235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7" name="Google Shape;2357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we will explore the churn of an internet and telephone provider,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8" name="Google Shape;235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9" name="Google Shape;235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5" name="Google Shape;2365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6" name="Google Shape;236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7" name="Google Shape;236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3" name="Google Shape;2373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Load up the dataset and create a predictive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any visualizations you find useful.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any supervised learning model you prefer.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4" name="Google Shape;237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5" name="Google Shape;237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1" name="Google Shape;2381;p1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notebook as a guide and complete the tasks in the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and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Tree-Based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2" name="Google Shape;238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3" name="Google Shape;238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9" name="Google Shape;2389;p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Relax and treat this as a code along, go straight to the solutions notebook and video, following along to see where you would approach the data differently as we guide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0" name="Google Shape;239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1" name="Google Shape;239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7" name="Google Shape;2397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exercise project notebook and check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8" name="Google Shape;239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9" name="Google Shape;239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can in theory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algorithm (estimator/learner).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50" idx="0"/>
            <a:endCxn id="151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(very simple models)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strong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when combined?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>
            <a:stCxn id="163" idx="0"/>
            <a:endCxn id="164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decision tree models, we can use simple trees in place of h(x) and combine them with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each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76" idx="0"/>
            <a:endCxn id="17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idea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originated from Leo Breiman when he observed that boosting can be interpreted as an optimization algorithm on a cost function in publications in the late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Jerome H. Friedman and many others developed more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formulations of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late 1990s Yoav Freund and Robert Schapire developed the AdaBoost (Adaptive Boosting) algorithm, which also combines weak learners in an ensemble to create a stronger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focusing first on AdaBoost and building an understanding of how to combine weak learners to create a strong estimator.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why Decision Trees are so well suited for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and Theory</a:t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works by using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then combining them through the use of a weighted sum.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adapts by using previously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order to adjust misclassified instances for the next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single Decision Trees and have seeked to improve upon them with Random Forest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another methodology of seeking to improve on the single decision tree, known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weakest decision tree possible would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one node and two leaves!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4331156" y="3851625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3"/>
          <p:cNvCxnSpPr>
            <a:stCxn id="244" idx="2"/>
            <a:endCxn id="246" idx="0"/>
          </p:cNvCxnSpPr>
          <p:nvPr/>
        </p:nvCxnSpPr>
        <p:spPr>
          <a:xfrm flipH="1">
            <a:off x="4125656" y="4229025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>
            <a:stCxn id="244" idx="2"/>
            <a:endCxn id="248" idx="0"/>
          </p:cNvCxnSpPr>
          <p:nvPr/>
        </p:nvCxnSpPr>
        <p:spPr>
          <a:xfrm>
            <a:off x="4746056" y="4229025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/>
          <p:nvPr/>
        </p:nvSpPr>
        <p:spPr>
          <a:xfrm>
            <a:off x="3710750" y="4576747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949356" y="4576747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 single decision tree which fits to all the data at once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the data hard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AdaBoost aggregates multiple weak learners, allowing the overall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to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slowly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the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how this works from a data perspective!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classification task: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7"/>
          <p:cNvCxnSpPr>
            <a:stCxn id="320" idx="2"/>
            <a:endCxn id="322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7"/>
          <p:cNvCxnSpPr>
            <a:stCxn id="320" idx="2"/>
            <a:endCxn id="324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7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38"/>
          <p:cNvCxnSpPr>
            <a:stCxn id="346" idx="2"/>
            <a:endCxn id="348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46" idx="2"/>
            <a:endCxn id="350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8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4627550" y="2256700"/>
            <a:ext cx="8298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441075" y="2266950"/>
            <a:ext cx="1221600" cy="130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39"/>
          <p:cNvCxnSpPr>
            <a:stCxn id="375" idx="2"/>
            <a:endCxn id="377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9"/>
          <p:cNvCxnSpPr>
            <a:stCxn id="375" idx="2"/>
            <a:endCxn id="379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9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2" idx="2"/>
            <a:endCxn id="404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0"/>
          <p:cNvCxnSpPr>
            <a:stCxn id="402" idx="2"/>
            <a:endCxn id="406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0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3456450" y="2964375"/>
            <a:ext cx="1992900" cy="60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3456450" y="2251575"/>
            <a:ext cx="1998000" cy="72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41"/>
          <p:cNvCxnSpPr>
            <a:stCxn id="431" idx="2"/>
            <a:endCxn id="433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1"/>
          <p:cNvCxnSpPr>
            <a:stCxn id="431" idx="2"/>
            <a:endCxn id="435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1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1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and Meta-Learning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AdaBoost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Gradient Boosting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combine stumps? How to improve performance with an ensemble?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2835900" y="1799500"/>
            <a:ext cx="630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Algorithmic Steps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Walkthrough of Algorithm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Main Formulas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46"/>
          <p:cNvCxnSpPr>
            <a:stCxn id="536" idx="0"/>
            <a:endCxn id="53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6775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7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/>
          <p:nvPr/>
        </p:nvSpPr>
        <p:spPr>
          <a:xfrm>
            <a:off x="7049800" y="40105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9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9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725" y="3739938"/>
            <a:ext cx="624675" cy="428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8" name="Google Shape;608;p49"/>
          <p:cNvCxnSpPr>
            <a:stCxn id="607" idx="0"/>
            <a:endCxn id="593" idx="2"/>
          </p:cNvCxnSpPr>
          <p:nvPr/>
        </p:nvCxnSpPr>
        <p:spPr>
          <a:xfrm rot="-5400000">
            <a:off x="1191562" y="3150738"/>
            <a:ext cx="632700" cy="545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Algorithm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0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0"/>
          <p:cNvSpPr/>
          <p:nvPr/>
        </p:nvSpPr>
        <p:spPr>
          <a:xfrm>
            <a:off x="3574400" y="2358600"/>
            <a:ext cx="26718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"/>
          <p:cNvSpPr/>
          <p:nvPr/>
        </p:nvSpPr>
        <p:spPr>
          <a:xfrm>
            <a:off x="3574400" y="284432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574400" y="3296450"/>
            <a:ext cx="5202000" cy="7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574400" y="405157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0"/>
          <p:cNvSpPr/>
          <p:nvPr/>
        </p:nvSpPr>
        <p:spPr>
          <a:xfrm>
            <a:off x="3574400" y="4563700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0" name="Google Shape;64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1" name="Google Shape;64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00" y="1684400"/>
            <a:ext cx="5189673" cy="34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1"/>
          <p:cNvSpPr/>
          <p:nvPr/>
        </p:nvSpPr>
        <p:spPr>
          <a:xfrm>
            <a:off x="3670950" y="1684400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3925250" y="2173975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4276100" y="2643975"/>
            <a:ext cx="4616100" cy="171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 flipH="1" rot="10800000">
            <a:off x="4379700" y="4371100"/>
            <a:ext cx="3459300" cy="75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ISLR: Section 8.2.3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Relevant Wikipedia Articles: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wikipedia.org/wiki/Boosting_(machine_learning)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wikipedia.org/wiki/AdaBoost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4">
            <a:alphaModFix/>
          </a:blip>
          <a:srcRect b="87659" l="0" r="66697" t="0"/>
          <a:stretch/>
        </p:blipFill>
        <p:spPr>
          <a:xfrm>
            <a:off x="3702600" y="1684400"/>
            <a:ext cx="1728275" cy="4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550" y="2139949"/>
            <a:ext cx="4764165" cy="27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2"/>
          <p:cNvSpPr/>
          <p:nvPr/>
        </p:nvSpPr>
        <p:spPr>
          <a:xfrm>
            <a:off x="4125550" y="2139950"/>
            <a:ext cx="37563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>
            <a:off x="4084875" y="3028700"/>
            <a:ext cx="4832100" cy="19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5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56"/>
          <p:cNvCxnSpPr>
            <a:stCxn id="761" idx="2"/>
            <a:endCxn id="76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6"/>
          <p:cNvCxnSpPr>
            <a:stCxn id="761" idx="2"/>
            <a:endCxn id="76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5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5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6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57"/>
          <p:cNvCxnSpPr>
            <a:stCxn id="789" idx="2"/>
            <a:endCxn id="791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7"/>
          <p:cNvCxnSpPr>
            <a:stCxn id="789" idx="2"/>
            <a:endCxn id="793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5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4" name="Google Shape;794;p57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5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8" name="Google Shape;818;p58"/>
          <p:cNvCxnSpPr>
            <a:stCxn id="817" idx="2"/>
            <a:endCxn id="81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58"/>
          <p:cNvCxnSpPr>
            <a:stCxn id="817" idx="2"/>
            <a:endCxn id="82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5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58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1" name="Google Shape;8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2" name="Google Shape;8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5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59"/>
          <p:cNvCxnSpPr>
            <a:stCxn id="845" idx="2"/>
            <a:endCxn id="847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9"/>
          <p:cNvCxnSpPr>
            <a:stCxn id="845" idx="2"/>
            <a:endCxn id="849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6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2" name="Google Shape;86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3" name="Google Shape;86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6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60"/>
          <p:cNvCxnSpPr>
            <a:stCxn id="876" idx="2"/>
            <a:endCxn id="87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0"/>
          <p:cNvCxnSpPr>
            <a:stCxn id="876" idx="2"/>
            <a:endCxn id="88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6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6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6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61"/>
          <p:cNvCxnSpPr>
            <a:stCxn id="906" idx="2"/>
            <a:endCxn id="90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61"/>
          <p:cNvCxnSpPr>
            <a:stCxn id="906" idx="2"/>
            <a:endCxn id="91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6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1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6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62"/>
          <p:cNvCxnSpPr>
            <a:stCxn id="948" idx="2"/>
            <a:endCxn id="95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2"/>
          <p:cNvCxnSpPr>
            <a:stCxn id="948" idx="2"/>
            <a:endCxn id="95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6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6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6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2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2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2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2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9" name="Google Shape;969;p62"/>
          <p:cNvCxnSpPr>
            <a:stCxn id="968" idx="2"/>
            <a:endCxn id="97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2"/>
          <p:cNvCxnSpPr>
            <a:stCxn id="968" idx="2"/>
            <a:endCxn id="97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6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6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6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6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3"/>
          <p:cNvCxnSpPr>
            <a:stCxn id="997" idx="2"/>
            <a:endCxn id="99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63"/>
          <p:cNvCxnSpPr>
            <a:stCxn id="997" idx="2"/>
            <a:endCxn id="100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6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6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6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3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3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3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3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3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8" name="Google Shape;1018;p63"/>
          <p:cNvCxnSpPr>
            <a:stCxn id="1017" idx="2"/>
            <a:endCxn id="101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3"/>
          <p:cNvCxnSpPr>
            <a:stCxn id="1017" idx="2"/>
            <a:endCxn id="102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6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2" name="Google Shape;1022;p63"/>
          <p:cNvCxnSpPr>
            <a:stCxn id="100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4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6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4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4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4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64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6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64"/>
          <p:cNvCxnSpPr>
            <a:stCxn id="1047" idx="2"/>
            <a:endCxn id="104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64"/>
          <p:cNvCxnSpPr>
            <a:stCxn id="1047" idx="2"/>
            <a:endCxn id="105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6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4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4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4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4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4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4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4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4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8" name="Google Shape;1068;p64"/>
          <p:cNvCxnSpPr>
            <a:stCxn id="1067" idx="2"/>
            <a:endCxn id="106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64"/>
          <p:cNvCxnSpPr>
            <a:stCxn id="1067" idx="2"/>
            <a:endCxn id="107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6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64"/>
          <p:cNvCxnSpPr>
            <a:stCxn id="105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6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5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5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5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5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6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6" name="Google Shape;108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7" name="Google Shape;108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5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5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5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6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65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1" name="Google Shape;1101;p65"/>
          <p:cNvCxnSpPr>
            <a:stCxn id="1100" idx="2"/>
            <a:endCxn id="110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65"/>
          <p:cNvCxnSpPr>
            <a:stCxn id="1100" idx="2"/>
            <a:endCxn id="110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6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6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6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5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5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5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5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5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5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5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5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5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5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5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65"/>
          <p:cNvCxnSpPr>
            <a:stCxn id="1120" idx="2"/>
            <a:endCxn id="112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65"/>
          <p:cNvCxnSpPr>
            <a:stCxn id="1120" idx="2"/>
            <a:endCxn id="112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6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65"/>
          <p:cNvCxnSpPr>
            <a:stCxn id="110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6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6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66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6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9" name="Google Shape;113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0" name="Google Shape;114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6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6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6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6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6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6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6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6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66"/>
          <p:cNvCxnSpPr>
            <a:stCxn id="1153" idx="2"/>
            <a:endCxn id="115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66"/>
          <p:cNvCxnSpPr>
            <a:stCxn id="1153" idx="2"/>
            <a:endCxn id="115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6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6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66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6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6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6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6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6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6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6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6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6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6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66"/>
          <p:cNvCxnSpPr>
            <a:stCxn id="1173" idx="2"/>
            <a:endCxn id="1175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6"/>
          <p:cNvCxnSpPr>
            <a:stCxn id="1173" idx="2"/>
            <a:endCxn id="1177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66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66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8" name="Google Shape;1178;p66"/>
          <p:cNvCxnSpPr>
            <a:stCxn id="1161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66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6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6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66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6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6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6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66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6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6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6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6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6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6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7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7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6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6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67"/>
          <p:cNvCxnSpPr>
            <a:stCxn id="1218" idx="2"/>
            <a:endCxn id="12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67"/>
          <p:cNvCxnSpPr>
            <a:stCxn id="1218" idx="2"/>
            <a:endCxn id="12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4" name="Google Shape;1224;p67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7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7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7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7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7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7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7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7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7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7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7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7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7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67"/>
          <p:cNvCxnSpPr>
            <a:stCxn id="1238" idx="2"/>
            <a:endCxn id="12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67"/>
          <p:cNvCxnSpPr>
            <a:stCxn id="1238" idx="2"/>
            <a:endCxn id="12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7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67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67"/>
          <p:cNvCxnSpPr>
            <a:stCxn id="12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7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7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67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7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7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7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7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7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7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7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7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7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7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7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7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0" name="Google Shape;1260;p67"/>
          <p:cNvCxnSpPr>
            <a:stCxn id="1259" idx="2"/>
            <a:endCxn id="12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67"/>
          <p:cNvCxnSpPr>
            <a:stCxn id="1259" idx="2"/>
            <a:endCxn id="12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67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7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4" name="Google Shape;1264;p67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8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8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8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8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6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6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6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6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2" name="Google Shape;1292;p68"/>
          <p:cNvCxnSpPr>
            <a:stCxn id="1291" idx="2"/>
            <a:endCxn id="129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68"/>
          <p:cNvCxnSpPr>
            <a:stCxn id="1291" idx="2"/>
            <a:endCxn id="129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6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6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68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8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8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8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8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8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8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8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8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8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8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8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8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8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8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2" name="Google Shape;1312;p68"/>
          <p:cNvCxnSpPr>
            <a:stCxn id="1311" idx="2"/>
            <a:endCxn id="13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8"/>
          <p:cNvCxnSpPr>
            <a:stCxn id="1311" idx="2"/>
            <a:endCxn id="13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8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68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6" name="Google Shape;1316;p68"/>
          <p:cNvCxnSpPr>
            <a:stCxn id="1299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68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8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8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68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8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8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8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8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8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8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8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8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8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3" name="Google Shape;1333;p68"/>
          <p:cNvCxnSpPr>
            <a:stCxn id="1332" idx="2"/>
            <a:endCxn id="1334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8"/>
          <p:cNvCxnSpPr>
            <a:stCxn id="1332" idx="2"/>
            <a:endCxn id="1336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4" name="Google Shape;1334;p68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6" name="Google Shape;1336;p68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7" name="Google Shape;1337;p68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9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9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9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9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6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0" name="Google Shape;135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1" name="Google Shape;135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6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6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6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69"/>
          <p:cNvCxnSpPr>
            <a:stCxn id="1364" idx="2"/>
            <a:endCxn id="136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69"/>
          <p:cNvCxnSpPr>
            <a:stCxn id="1364" idx="2"/>
            <a:endCxn id="136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6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6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6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9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69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9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69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9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9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9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9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9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9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9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9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9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5" name="Google Shape;1385;p69"/>
          <p:cNvCxnSpPr>
            <a:stCxn id="1384" idx="2"/>
            <a:endCxn id="1386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69"/>
          <p:cNvCxnSpPr>
            <a:stCxn id="1384" idx="2"/>
            <a:endCxn id="1388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69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69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69"/>
          <p:cNvCxnSpPr>
            <a:stCxn id="1372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69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9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9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69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9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9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9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9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9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9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9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9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9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9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9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6" name="Google Shape;1406;p69"/>
          <p:cNvCxnSpPr>
            <a:stCxn id="1405" idx="2"/>
            <a:endCxn id="1407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69"/>
          <p:cNvCxnSpPr>
            <a:stCxn id="1405" idx="2"/>
            <a:endCxn id="1409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69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69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0" name="Google Shape;1410;p69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9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9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9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0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0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0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0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7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7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7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7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1" name="Google Shape;1441;p70"/>
          <p:cNvCxnSpPr>
            <a:stCxn id="1440" idx="2"/>
            <a:endCxn id="144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70"/>
          <p:cNvCxnSpPr>
            <a:stCxn id="1440" idx="2"/>
            <a:endCxn id="144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7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7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0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0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0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0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0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0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0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70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0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0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0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1" name="Google Shape;1461;p70"/>
          <p:cNvCxnSpPr>
            <a:stCxn id="1460" idx="2"/>
            <a:endCxn id="146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70"/>
          <p:cNvCxnSpPr>
            <a:stCxn id="1460" idx="2"/>
            <a:endCxn id="146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70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70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5" name="Google Shape;1465;p70"/>
          <p:cNvCxnSpPr>
            <a:stCxn id="144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70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0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70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0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0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0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0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0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0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0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70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70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0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2" name="Google Shape;1482;p70"/>
          <p:cNvCxnSpPr>
            <a:stCxn id="1481" idx="2"/>
            <a:endCxn id="1483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70"/>
          <p:cNvCxnSpPr>
            <a:stCxn id="1481" idx="2"/>
            <a:endCxn id="1485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3" name="Google Shape;1483;p70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70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6" name="Google Shape;1486;p70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0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70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70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0" name="Google Shape;1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03" y="41340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975" y="44320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1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1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1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1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7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3" name="Google Shape;1503;p7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4" name="Google Shape;15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5" name="Google Shape;15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7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7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7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7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9" name="Google Shape;1519;p71"/>
          <p:cNvCxnSpPr>
            <a:stCxn id="1518" idx="2"/>
            <a:endCxn id="15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71"/>
          <p:cNvCxnSpPr>
            <a:stCxn id="1518" idx="2"/>
            <a:endCxn id="15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7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7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7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7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7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7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1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1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1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71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1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7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9" name="Google Shape;1539;p71"/>
          <p:cNvCxnSpPr>
            <a:stCxn id="1538" idx="2"/>
            <a:endCxn id="15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1"/>
          <p:cNvCxnSpPr>
            <a:stCxn id="1538" idx="2"/>
            <a:endCxn id="15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71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3" name="Google Shape;1543;p71"/>
          <p:cNvCxnSpPr>
            <a:stCxn id="15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71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1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71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0" name="Google Shape;1560;p71"/>
          <p:cNvCxnSpPr>
            <a:stCxn id="1559" idx="2"/>
            <a:endCxn id="15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71"/>
          <p:cNvCxnSpPr>
            <a:stCxn id="1559" idx="2"/>
            <a:endCxn id="15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71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71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4" name="Google Shape;1564;p71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1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1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1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History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72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72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72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2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7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7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2" name="Google Shape;158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3" name="Google Shape;158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7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7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7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7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7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7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7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7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7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7" name="Google Shape;1597;p72"/>
          <p:cNvCxnSpPr>
            <a:stCxn id="1596" idx="2"/>
            <a:endCxn id="159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2"/>
          <p:cNvCxnSpPr>
            <a:stCxn id="1596" idx="2"/>
            <a:endCxn id="160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8" name="Google Shape;1598;p7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0" name="Google Shape;1600;p7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1" name="Google Shape;1601;p7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7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7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7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72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72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2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72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72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7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72"/>
          <p:cNvCxnSpPr>
            <a:stCxn id="1616" idx="2"/>
            <a:endCxn id="1618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72"/>
          <p:cNvCxnSpPr>
            <a:stCxn id="1616" idx="2"/>
            <a:endCxn id="1620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7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0" name="Google Shape;1620;p7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1" name="Google Shape;1621;p72"/>
          <p:cNvCxnSpPr>
            <a:stCxn id="1604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72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72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72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72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72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2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72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72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72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72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2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2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72"/>
          <p:cNvCxnSpPr>
            <a:stCxn id="1637" idx="2"/>
            <a:endCxn id="1639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72"/>
          <p:cNvCxnSpPr>
            <a:stCxn id="1637" idx="2"/>
            <a:endCxn id="1641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72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72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2" name="Google Shape;1642;p72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72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72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72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72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2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2"/>
          <p:cNvSpPr/>
          <p:nvPr/>
        </p:nvSpPr>
        <p:spPr>
          <a:xfrm>
            <a:off x="6324450" y="3172950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72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3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7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7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7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7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7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7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7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6" name="Google Shape;1676;p7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Google Shape;1677;p7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8" name="Google Shape;1678;p73"/>
          <p:cNvCxnSpPr>
            <a:stCxn id="1677" idx="2"/>
            <a:endCxn id="167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73"/>
          <p:cNvCxnSpPr>
            <a:stCxn id="1677" idx="2"/>
            <a:endCxn id="168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7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7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2" name="Google Shape;1682;p7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7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3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73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73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73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73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7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8" name="Google Shape;1698;p73"/>
          <p:cNvCxnSpPr>
            <a:stCxn id="1697" idx="2"/>
            <a:endCxn id="169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3"/>
          <p:cNvCxnSpPr>
            <a:stCxn id="1697" idx="2"/>
            <a:endCxn id="170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7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1" name="Google Shape;1701;p7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2" name="Google Shape;1702;p73"/>
          <p:cNvCxnSpPr>
            <a:stCxn id="168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73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3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73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6" name="Google Shape;1706;p73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73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73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3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3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3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3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73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73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3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9" name="Google Shape;1719;p73"/>
          <p:cNvCxnSpPr>
            <a:stCxn id="1718" idx="2"/>
            <a:endCxn id="1720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73"/>
          <p:cNvCxnSpPr>
            <a:stCxn id="1718" idx="2"/>
            <a:endCxn id="1722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73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3" name="Google Shape;1723;p73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73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73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3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73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73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73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73"/>
          <p:cNvSpPr/>
          <p:nvPr/>
        </p:nvSpPr>
        <p:spPr>
          <a:xfrm>
            <a:off x="6281850" y="31729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73"/>
          <p:cNvSpPr/>
          <p:nvPr/>
        </p:nvSpPr>
        <p:spPr>
          <a:xfrm>
            <a:off x="414375" y="3517225"/>
            <a:ext cx="399900" cy="40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73"/>
          <p:cNvSpPr/>
          <p:nvPr/>
        </p:nvSpPr>
        <p:spPr>
          <a:xfrm>
            <a:off x="3419725" y="3478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73"/>
          <p:cNvSpPr/>
          <p:nvPr/>
        </p:nvSpPr>
        <p:spPr>
          <a:xfrm>
            <a:off x="6301025" y="3482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7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1" name="Google Shape;174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2" name="Google Shape;174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74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4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4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4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74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4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7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5" name="Google Shape;1755;p74"/>
          <p:cNvCxnSpPr>
            <a:stCxn id="1754" idx="2"/>
            <a:endCxn id="175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74"/>
          <p:cNvCxnSpPr>
            <a:stCxn id="1754" idx="2"/>
            <a:endCxn id="175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7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7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7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7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3" name="Google Shape;1763;p74"/>
          <p:cNvCxnSpPr>
            <a:stCxn id="1762" idx="2"/>
            <a:endCxn id="1764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74"/>
          <p:cNvCxnSpPr>
            <a:stCxn id="1762" idx="2"/>
            <a:endCxn id="1766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7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7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7" name="Google Shape;1767;p7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7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74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1" name="Google Shape;1771;p74"/>
          <p:cNvCxnSpPr>
            <a:stCxn id="1770" idx="2"/>
            <a:endCxn id="1772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74"/>
          <p:cNvCxnSpPr>
            <a:stCxn id="1770" idx="2"/>
            <a:endCxn id="1774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74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74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74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74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74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74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4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5"/>
          <p:cNvSpPr/>
          <p:nvPr/>
        </p:nvSpPr>
        <p:spPr>
          <a:xfrm>
            <a:off x="5217200" y="1796950"/>
            <a:ext cx="442500" cy="1287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75"/>
          <p:cNvSpPr/>
          <p:nvPr/>
        </p:nvSpPr>
        <p:spPr>
          <a:xfrm>
            <a:off x="4223600" y="2390127"/>
            <a:ext cx="1393500" cy="69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75"/>
          <p:cNvSpPr/>
          <p:nvPr/>
        </p:nvSpPr>
        <p:spPr>
          <a:xfrm>
            <a:off x="3813450" y="1802050"/>
            <a:ext cx="1393500" cy="606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75"/>
          <p:cNvSpPr/>
          <p:nvPr/>
        </p:nvSpPr>
        <p:spPr>
          <a:xfrm>
            <a:off x="3661050" y="1796950"/>
            <a:ext cx="552300" cy="1287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7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0" name="Google Shape;17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1" name="Google Shape;17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75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75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75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75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5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75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75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75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75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75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5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7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4" name="Google Shape;1804;p75"/>
          <p:cNvCxnSpPr>
            <a:stCxn id="1803" idx="2"/>
            <a:endCxn id="180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75"/>
          <p:cNvCxnSpPr>
            <a:stCxn id="1803" idx="2"/>
            <a:endCxn id="180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5" name="Google Shape;1805;p7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7" name="Google Shape;1807;p7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8" name="Google Shape;1808;p7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9" name="Google Shape;1809;p7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7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2" name="Google Shape;1812;p75"/>
          <p:cNvCxnSpPr>
            <a:stCxn id="1811" idx="2"/>
            <a:endCxn id="18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75"/>
          <p:cNvCxnSpPr>
            <a:stCxn id="1811" idx="2"/>
            <a:endCxn id="18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7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5" name="Google Shape;1815;p7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6" name="Google Shape;1816;p7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75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0" name="Google Shape;1820;p75"/>
          <p:cNvCxnSpPr>
            <a:stCxn id="1819" idx="2"/>
            <a:endCxn id="182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5"/>
          <p:cNvCxnSpPr>
            <a:stCxn id="1819" idx="2"/>
            <a:endCxn id="182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1" name="Google Shape;1821;p75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3" name="Google Shape;1823;p75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4" name="Google Shape;1824;p75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75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75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75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75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75"/>
          <p:cNvCxnSpPr/>
          <p:nvPr/>
        </p:nvCxnSpPr>
        <p:spPr>
          <a:xfrm>
            <a:off x="4218463" y="1784875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75"/>
          <p:cNvCxnSpPr/>
          <p:nvPr/>
        </p:nvCxnSpPr>
        <p:spPr>
          <a:xfrm>
            <a:off x="5206913" y="1802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5"/>
          <p:cNvCxnSpPr/>
          <p:nvPr/>
        </p:nvCxnSpPr>
        <p:spPr>
          <a:xfrm rot="10800000">
            <a:off x="3629100" y="2408575"/>
            <a:ext cx="20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uses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learn slowly in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weak learners have more “say” in the final output than others due to the multiplied alpha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subsequent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 is built using a reweighted data set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8" name="Google Shape;183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9" name="Google Shape;183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stump essentially represents the strength of a feature to predict.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 these stumps in series and adding in the alpha parameter allows us to intelligently combine the importance of each feature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6" name="Google Shape;184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7" name="Google Shape;184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3" name="Google Shape;185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Notes 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Random Forest, it is possible to overfit with AdaBoost, however it takes many trees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error has already stabilized way before enough trees are added to cause overfitting.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4" name="Google Shape;185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5" name="Google Shape;185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1" name="Google Shape;186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seeing AdaBoost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2" name="Google Shape;186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3" name="Google Shape;186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One: Data</a:t>
            </a:r>
            <a:endParaRPr/>
          </a:p>
        </p:txBody>
      </p:sp>
      <p:pic>
        <p:nvPicPr>
          <p:cNvPr descr="watermark.jpg" id="1870" name="Google Shape;18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1" name="Google Shape;18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particular ML project, we will be walking through an example where a predictive model is not the main goal!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give you a brief overview of the data to fully understand the scope of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8" name="Google Shape;18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9" name="Google Shape;18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concept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not actually a machine learning algorithm, it is methodology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an existing machine learning algorithm, most commonly applied to the decision tree.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of a meta-learning algorithm by reviewing a simple application and formula.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Mushroom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 of categorical features on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use ML to accomplish two tasks: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Poisonous vs. Edible.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cautionary guidelines for people picking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based methods have great capabilities to report feature importance.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specifically has stumps focusing on one feature at a time, which could be useful in creating mushroom picking guidelines.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data in a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1" name="Google Shape;190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Two: Model</a:t>
            </a:r>
            <a:endParaRPr/>
          </a:p>
        </p:txBody>
      </p:sp>
      <p:pic>
        <p:nvPicPr>
          <p:cNvPr descr="watermark.jpg" id="1902" name="Google Shape;190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3" name="Google Shape;190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9" name="Google Shape;1909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1910" name="Google Shape;191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1" name="Google Shape;191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a very similar idea to AdaBoost, where weak learners are created in series in order to produce a strong ensemble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makes use of the residual error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8" name="Google Shape;191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9" name="Google Shape;191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5" name="Google Shape;192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vs. Adaboost: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Trees allowed in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 for all weak learners.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Gradual series learning is based on training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residuals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previous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6" name="Google Shape;192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7" name="Google Shape;192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 Example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4" name="Google Shape;193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5" name="Google Shape;193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6" name="Google Shape;1936;p8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2" name="Google Shape;194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 decision tree on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3" name="Google Shape;194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4" name="Google Shape;194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5" name="Google Shape;1945;p8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6" name="Google Shape;1946;p89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7" name="Google Shape;1947;p89"/>
          <p:cNvCxnSpPr>
            <a:stCxn id="1946" idx="2"/>
            <a:endCxn id="194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89"/>
          <p:cNvCxnSpPr>
            <a:stCxn id="1946" idx="2"/>
            <a:endCxn id="195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89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89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1" name="Google Shape;1951;p89"/>
          <p:cNvCxnSpPr>
            <a:stCxn id="1948" idx="2"/>
            <a:endCxn id="195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9"/>
          <p:cNvCxnSpPr>
            <a:stCxn id="1948" idx="2"/>
            <a:endCxn id="195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2" name="Google Shape;1952;p89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4" name="Google Shape;1954;p89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5" name="Google Shape;1955;p89"/>
          <p:cNvCxnSpPr>
            <a:stCxn id="1950" idx="2"/>
            <a:endCxn id="195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89"/>
          <p:cNvCxnSpPr>
            <a:stCxn id="1950" idx="2"/>
            <a:endCxn id="195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9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89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- not just a stump!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7" name="Google Shape;1967;p9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p90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9" name="Google Shape;1969;p90"/>
          <p:cNvCxnSpPr>
            <a:stCxn id="1968" idx="2"/>
            <a:endCxn id="1970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90"/>
          <p:cNvCxnSpPr>
            <a:stCxn id="1968" idx="2"/>
            <a:endCxn id="1972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90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90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3" name="Google Shape;1973;p90"/>
          <p:cNvCxnSpPr>
            <a:stCxn id="1970" idx="2"/>
            <a:endCxn id="1974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90"/>
          <p:cNvCxnSpPr>
            <a:stCxn id="1970" idx="2"/>
            <a:endCxn id="1976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90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90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90"/>
          <p:cNvCxnSpPr>
            <a:stCxn id="1972" idx="2"/>
            <a:endCxn id="1978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90"/>
          <p:cNvCxnSpPr>
            <a:stCxn id="1972" idx="2"/>
            <a:endCxn id="1980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8" name="Google Shape;1978;p90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90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9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0" name="Google Shape;1990;p91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1" name="Google Shape;1991;p91"/>
          <p:cNvCxnSpPr>
            <a:stCxn id="1990" idx="2"/>
            <a:endCxn id="1992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91"/>
          <p:cNvCxnSpPr>
            <a:stCxn id="1990" idx="2"/>
            <a:endCxn id="1994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2" name="Google Shape;1992;p91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4" name="Google Shape;1994;p91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5" name="Google Shape;1995;p91"/>
          <p:cNvCxnSpPr>
            <a:stCxn id="1992" idx="2"/>
            <a:endCxn id="1996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91"/>
          <p:cNvCxnSpPr>
            <a:stCxn id="1992" idx="2"/>
            <a:endCxn id="1998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6" name="Google Shape;1996;p91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8" name="Google Shape;1998;p91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9" name="Google Shape;1999;p91"/>
          <p:cNvCxnSpPr>
            <a:stCxn id="1994" idx="2"/>
            <a:endCxn id="2000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91"/>
          <p:cNvCxnSpPr>
            <a:stCxn id="1994" idx="2"/>
            <a:endCxn id="2002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0" name="Google Shape;2000;p91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91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8" name="Google Shape;2008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9" name="Google Shape;2009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0" name="Google Shape;2010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1" name="Google Shape;2011;p9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92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92"/>
          <p:cNvCxnSpPr>
            <a:stCxn id="2012" idx="2"/>
            <a:endCxn id="2014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92"/>
          <p:cNvCxnSpPr>
            <a:stCxn id="2012" idx="2"/>
            <a:endCxn id="2016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92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6" name="Google Shape;2016;p92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7" name="Google Shape;2017;p92"/>
          <p:cNvCxnSpPr>
            <a:stCxn id="2014" idx="2"/>
            <a:endCxn id="2018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92"/>
          <p:cNvCxnSpPr>
            <a:stCxn id="2014" idx="2"/>
            <a:endCxn id="2020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92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0" name="Google Shape;2020;p92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1" name="Google Shape;2021;p92"/>
          <p:cNvCxnSpPr>
            <a:stCxn id="2016" idx="2"/>
            <a:endCxn id="2022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3" name="Google Shape;2023;p92"/>
          <p:cNvCxnSpPr>
            <a:stCxn id="2016" idx="2"/>
            <a:endCxn id="2024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92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92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1" name="Google Shape;20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2" name="Google Shape;20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3" name="Google Shape;2033;p9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110675"/>
                <a:gridCol w="111067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4" name="Google Shape;2034;p93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5" name="Google Shape;2035;p93"/>
          <p:cNvCxnSpPr>
            <a:stCxn id="2034" idx="2"/>
            <a:endCxn id="2036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93"/>
          <p:cNvCxnSpPr>
            <a:stCxn id="2034" idx="2"/>
            <a:endCxn id="2038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6" name="Google Shape;2036;p93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93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9" name="Google Shape;2039;p93"/>
          <p:cNvCxnSpPr>
            <a:stCxn id="2036" idx="2"/>
            <a:endCxn id="2040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1" name="Google Shape;2041;p93"/>
          <p:cNvCxnSpPr>
            <a:stCxn id="2036" idx="2"/>
            <a:endCxn id="2042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93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2" name="Google Shape;2042;p93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3" name="Google Shape;2043;p93"/>
          <p:cNvCxnSpPr>
            <a:stCxn id="2038" idx="2"/>
            <a:endCxn id="2044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5" name="Google Shape;2045;p93"/>
          <p:cNvCxnSpPr>
            <a:stCxn id="2038" idx="2"/>
            <a:endCxn id="2046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4" name="Google Shape;2044;p93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93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2" name="Google Shape;2052;p94"/>
          <p:cNvSpPr txBox="1"/>
          <p:nvPr>
            <p:ph idx="1" type="body"/>
          </p:nvPr>
        </p:nvSpPr>
        <p:spPr>
          <a:xfrm>
            <a:off x="311700" y="1152475"/>
            <a:ext cx="8684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residual: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= y-ŷ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3" name="Google Shape;205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4" name="Google Shape;205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5" name="Google Shape;2055;p94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6" name="Google Shape;2056;p94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7" name="Google Shape;2057;p94"/>
          <p:cNvCxnSpPr>
            <a:stCxn id="2056" idx="2"/>
            <a:endCxn id="205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94"/>
          <p:cNvCxnSpPr>
            <a:stCxn id="2056" idx="2"/>
            <a:endCxn id="206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8" name="Google Shape;2058;p94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0" name="Google Shape;2060;p94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1" name="Google Shape;2061;p94"/>
          <p:cNvCxnSpPr>
            <a:stCxn id="2058" idx="2"/>
            <a:endCxn id="206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3" name="Google Shape;2063;p94"/>
          <p:cNvCxnSpPr>
            <a:stCxn id="2058" idx="2"/>
            <a:endCxn id="206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94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94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5" name="Google Shape;2065;p94"/>
          <p:cNvCxnSpPr>
            <a:stCxn id="2060" idx="2"/>
            <a:endCxn id="206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7" name="Google Shape;2067;p94"/>
          <p:cNvCxnSpPr>
            <a:stCxn id="2060" idx="2"/>
            <a:endCxn id="206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6" name="Google Shape;2066;p94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8" name="Google Shape;2068;p94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4" name="Google Shape;2074;p95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5" name="Google Shape;207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6" name="Google Shape;207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7" name="Google Shape;2077;p95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3" name="Google Shape;2083;p96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4" name="Google Shape;208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5" name="Google Shape;208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6" name="Google Shape;2086;p96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7" name="Google Shape;2087;p96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8" name="Google Shape;2088;p96"/>
          <p:cNvCxnSpPr>
            <a:stCxn id="2087" idx="2"/>
            <a:endCxn id="2089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6"/>
          <p:cNvCxnSpPr>
            <a:stCxn id="2087" idx="2"/>
            <a:endCxn id="2091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9" name="Google Shape;2089;p96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1" name="Google Shape;2091;p96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2" name="Google Shape;2092;p96"/>
          <p:cNvCxnSpPr>
            <a:stCxn id="2089" idx="2"/>
            <a:endCxn id="2093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96"/>
          <p:cNvCxnSpPr>
            <a:stCxn id="2089" idx="2"/>
            <a:endCxn id="2095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3" name="Google Shape;2093;p96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96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6" name="Google Shape;2096;p96"/>
          <p:cNvCxnSpPr>
            <a:stCxn id="2091" idx="2"/>
            <a:endCxn id="2097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8" name="Google Shape;2098;p96"/>
          <p:cNvCxnSpPr>
            <a:stCxn id="2091" idx="2"/>
            <a:endCxn id="2099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7" name="Google Shape;2097;p96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96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5" name="Google Shape;2105;p97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6" name="Google Shape;2106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7" name="Google Shape;2107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8" name="Google Shape;2108;p97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9" name="Google Shape;2109;p97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0" name="Google Shape;2110;p97"/>
          <p:cNvCxnSpPr>
            <a:stCxn id="2109" idx="2"/>
            <a:endCxn id="2111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97"/>
          <p:cNvCxnSpPr>
            <a:stCxn id="2109" idx="2"/>
            <a:endCxn id="2113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1" name="Google Shape;2111;p97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3" name="Google Shape;2113;p97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97"/>
          <p:cNvCxnSpPr>
            <a:stCxn id="2111" idx="2"/>
            <a:endCxn id="2115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Google Shape;2116;p97"/>
          <p:cNvCxnSpPr>
            <a:stCxn id="2111" idx="2"/>
            <a:endCxn id="2117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97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97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8" name="Google Shape;2118;p97"/>
          <p:cNvCxnSpPr>
            <a:stCxn id="2113" idx="2"/>
            <a:endCxn id="2119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0" name="Google Shape;2120;p97"/>
          <p:cNvCxnSpPr>
            <a:stCxn id="2113" idx="2"/>
            <a:endCxn id="2121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7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98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8" name="Google Shape;2128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0" name="Google Shape;2130;p9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1" name="Google Shape;2131;p98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2" name="Google Shape;2132;p98"/>
          <p:cNvCxnSpPr>
            <a:stCxn id="2131" idx="2"/>
            <a:endCxn id="2133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98"/>
          <p:cNvCxnSpPr>
            <a:stCxn id="2131" idx="2"/>
            <a:endCxn id="2135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3" name="Google Shape;2133;p98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98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6" name="Google Shape;2136;p98"/>
          <p:cNvCxnSpPr>
            <a:stCxn id="2133" idx="2"/>
            <a:endCxn id="2137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98"/>
          <p:cNvCxnSpPr>
            <a:stCxn id="2133" idx="2"/>
            <a:endCxn id="2139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7" name="Google Shape;2137;p98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0" name="Google Shape;2140;p98"/>
          <p:cNvCxnSpPr>
            <a:stCxn id="2135" idx="2"/>
            <a:endCxn id="2141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98"/>
          <p:cNvCxnSpPr>
            <a:stCxn id="2135" idx="2"/>
            <a:endCxn id="2143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98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98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44" name="Google Shape;2144;p98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5" name="Google Shape;2145;p98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99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4" name="Google Shape;2154;p9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55" name="Google Shape;2155;p99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6" name="Google Shape;2156;p99"/>
          <p:cNvCxnSpPr>
            <a:stCxn id="2155" idx="2"/>
            <a:endCxn id="2157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9"/>
          <p:cNvCxnSpPr>
            <a:stCxn id="2155" idx="2"/>
            <a:endCxn id="2159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7" name="Google Shape;2157;p99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99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99"/>
          <p:cNvCxnSpPr>
            <a:stCxn id="2157" idx="2"/>
            <a:endCxn id="2161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99"/>
          <p:cNvCxnSpPr>
            <a:stCxn id="2157" idx="2"/>
            <a:endCxn id="2163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1" name="Google Shape;2161;p99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3" name="Google Shape;2163;p99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4" name="Google Shape;2164;p99"/>
          <p:cNvCxnSpPr>
            <a:stCxn id="2159" idx="2"/>
            <a:endCxn id="2165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99"/>
          <p:cNvCxnSpPr>
            <a:stCxn id="2159" idx="2"/>
            <a:endCxn id="2167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99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99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68" name="Google Shape;2168;p99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9" name="Google Shape;2169;p99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0" name="Google Shape;2170;p99"/>
          <p:cNvCxnSpPr/>
          <p:nvPr/>
        </p:nvCxnSpPr>
        <p:spPr>
          <a:xfrm flipH="1" rot="5400000">
            <a:off x="4665775" y="3042725"/>
            <a:ext cx="932700" cy="598800"/>
          </a:xfrm>
          <a:prstGeom prst="curvedConnector3">
            <a:avLst>
              <a:gd fmla="val 93136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100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7" name="Google Shape;2177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8" name="Google Shape;2178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9" name="Google Shape;2179;p10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0" name="Google Shape;2180;p100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1" name="Google Shape;2181;p100"/>
          <p:cNvCxnSpPr>
            <a:stCxn id="2180" idx="2"/>
            <a:endCxn id="2182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100"/>
          <p:cNvCxnSpPr>
            <a:stCxn id="2180" idx="2"/>
            <a:endCxn id="2184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2" name="Google Shape;2182;p100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4" name="Google Shape;2184;p100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5" name="Google Shape;2185;p100"/>
          <p:cNvCxnSpPr>
            <a:stCxn id="2182" idx="2"/>
            <a:endCxn id="2186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100"/>
          <p:cNvCxnSpPr>
            <a:stCxn id="2182" idx="2"/>
            <a:endCxn id="2188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6" name="Google Shape;2186;p100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8" name="Google Shape;2188;p100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9" name="Google Shape;2189;p100"/>
          <p:cNvCxnSpPr>
            <a:stCxn id="2184" idx="2"/>
            <a:endCxn id="2190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1" name="Google Shape;2191;p100"/>
          <p:cNvCxnSpPr>
            <a:stCxn id="2184" idx="2"/>
            <a:endCxn id="2192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100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2" name="Google Shape;2192;p100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8" name="Google Shape;2198;p101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9" name="Google Shape;2199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0" name="Google Shape;2200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1" name="Google Shape;2201;p10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2" name="Google Shape;2202;p101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3" name="Google Shape;2203;p101"/>
          <p:cNvCxnSpPr>
            <a:stCxn id="2202" idx="2"/>
            <a:endCxn id="2204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101"/>
          <p:cNvCxnSpPr>
            <a:stCxn id="2202" idx="2"/>
            <a:endCxn id="2206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4" name="Google Shape;2204;p101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6" name="Google Shape;2206;p101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7" name="Google Shape;2207;p101"/>
          <p:cNvCxnSpPr>
            <a:stCxn id="2204" idx="2"/>
            <a:endCxn id="2208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101"/>
          <p:cNvCxnSpPr>
            <a:stCxn id="2204" idx="2"/>
            <a:endCxn id="2210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8" name="Google Shape;2208;p101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01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1" name="Google Shape;2211;p101"/>
          <p:cNvCxnSpPr>
            <a:stCxn id="2206" idx="2"/>
            <a:endCxn id="2212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3" name="Google Shape;2213;p101"/>
          <p:cNvCxnSpPr>
            <a:stCxn id="2206" idx="2"/>
            <a:endCxn id="2214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101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101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>
            <a:stCxn id="124" idx="0"/>
            <a:endCxn id="125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0" name="Google Shape;2220;p102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1" name="Google Shape;222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2" name="Google Shape;222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3" name="Google Shape;2223;p10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4" name="Google Shape;2224;p102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5" name="Google Shape;2225;p102"/>
          <p:cNvCxnSpPr>
            <a:stCxn id="2224" idx="2"/>
            <a:endCxn id="2226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7" name="Google Shape;2227;p102"/>
          <p:cNvCxnSpPr>
            <a:stCxn id="2224" idx="2"/>
            <a:endCxn id="2228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6" name="Google Shape;2226;p102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02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9" name="Google Shape;2229;p102"/>
          <p:cNvCxnSpPr>
            <a:stCxn id="2226" idx="2"/>
            <a:endCxn id="2230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102"/>
          <p:cNvCxnSpPr>
            <a:stCxn id="2226" idx="2"/>
            <a:endCxn id="2232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102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2" name="Google Shape;2232;p102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3" name="Google Shape;2233;p102"/>
          <p:cNvCxnSpPr>
            <a:stCxn id="2228" idx="2"/>
            <a:endCxn id="2234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5" name="Google Shape;2235;p102"/>
          <p:cNvCxnSpPr>
            <a:stCxn id="2228" idx="2"/>
            <a:endCxn id="2236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102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102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2" name="Google Shape;2242;p103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process in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3" name="Google Shape;2243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4" name="Google Shape;2244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5" name="Google Shape;2245;p10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{A33E4D93-57C4-43D7-8E0C-D70E90DCE78B}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46" name="Google Shape;2246;p103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7" name="Google Shape;2247;p103"/>
          <p:cNvCxnSpPr>
            <a:stCxn id="2246" idx="2"/>
            <a:endCxn id="2248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103"/>
          <p:cNvCxnSpPr>
            <a:stCxn id="2246" idx="2"/>
            <a:endCxn id="2250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103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0" name="Google Shape;2250;p103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1" name="Google Shape;2251;p103"/>
          <p:cNvCxnSpPr>
            <a:stCxn id="2248" idx="2"/>
            <a:endCxn id="2252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103"/>
          <p:cNvCxnSpPr>
            <a:stCxn id="2248" idx="2"/>
            <a:endCxn id="2254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103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4" name="Google Shape;2254;p103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5" name="Google Shape;2255;p103"/>
          <p:cNvCxnSpPr>
            <a:stCxn id="2250" idx="2"/>
            <a:endCxn id="2256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103"/>
          <p:cNvCxnSpPr>
            <a:stCxn id="2250" idx="2"/>
            <a:endCxn id="2258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Google Shape;2256;p103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103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4" name="Google Shape;226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5" name="Google Shape;226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6" name="Google Shape;226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3" name="Google Shape;2273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4" name="Google Shape;227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5" name="Google Shape;227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425" y="2846699"/>
            <a:ext cx="79598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initial model: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another model on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y -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as needed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m-1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4" name="Google Shape;2284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5" name="Google Shape;2285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for classification we can use the logit as an error metric: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2" name="Google Shape;229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3" name="Google Shape;229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50" y="2533175"/>
            <a:ext cx="3351300" cy="1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2486826"/>
            <a:ext cx="3592074" cy="16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1" name="Google Shape;2301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 learning rate is the same for each new model in the series,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 to each subsequent model (unlike AdaBoost’s alpha coefficient).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fairly robust to overfitting, allowing for the number of estimators to be set high be default (~100).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2" name="Google Shape;230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3" name="Google Shape;230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9" name="Google Shape;2309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optimize the series of trees by learning on the residuals, forcing subsequent trees to attempt to correct for the error in the previous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0" name="Google Shape;2310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1" name="Google Shape;2311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7" name="Google Shape;2317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trade-off is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learning rate is between 0-1, which means a very low value would mean each subsequent tree has little “say”, meaning more trees need to be created, causing a longer computational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8" name="Google Shape;2318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9" name="Google Shape;2319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5" name="Google Shape;2325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Gradient Boosting in practice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6" name="Google Shape;2326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7" name="Google Shape;2327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