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</p:sldIdLst>
  <p:sldSz cy="5143500" cx="9144000"/>
  <p:notesSz cx="6858000" cy="9144000"/>
  <p:embeddedFontLst>
    <p:embeddedFont>
      <p:font typeface="Montserrat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Montserrat-regular.fntdata"/><Relationship Id="rId25" Type="http://schemas.openxmlformats.org/officeDocument/2006/relationships/slide" Target="slides/slide21.xml"/><Relationship Id="rId28" Type="http://schemas.openxmlformats.org/officeDocument/2006/relationships/font" Target="fonts/Montserrat-italic.fntdata"/><Relationship Id="rId27" Type="http://schemas.openxmlformats.org/officeDocument/2006/relationships/font" Target="fonts/Montserrat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Montserrat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c597818dbd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c597818dbd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c597818dbd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c597818dbd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c597818dbd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c597818dbd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c597818dbd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c597818dbd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c597818dbd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c597818dbd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c597818dbd_0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c597818dbd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c597818dbd_0_2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c597818dbd_0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c597818dbd_0_2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c597818dbd_0_2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c597818dbd_0_3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c597818dbd_0_3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79db81efeb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79db81efeb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404b920135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404b920135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c597818dbd_0_3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c597818dbd_0_3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79db81efeb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79db81efeb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c597818dbd_0_3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c597818dbd_0_3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9db81efe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9db81efe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79db81efeb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79db81efeb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79db81efeb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79db81efeb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79db81efeb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79db81efeb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c597818db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c597818db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c597818dbd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c597818dbd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med">
    <p:fade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1125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Unsupervised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Learning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ML Pathway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8" name="Google Shape;128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9" name="Google Shape;129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2"/>
          <p:cNvPicPr preferRelativeResize="0"/>
          <p:nvPr/>
        </p:nvPicPr>
        <p:blipFill rotWithShape="1">
          <a:blip r:embed="rId4">
            <a:alphaModFix/>
          </a:blip>
          <a:srcRect b="53787" l="36131" r="35637" t="6069"/>
          <a:stretch/>
        </p:blipFill>
        <p:spPr>
          <a:xfrm>
            <a:off x="152400" y="1925800"/>
            <a:ext cx="1064250" cy="1080625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2"/>
          <p:cNvSpPr txBox="1"/>
          <p:nvPr/>
        </p:nvSpPr>
        <p:spPr>
          <a:xfrm>
            <a:off x="240800" y="2903775"/>
            <a:ext cx="8271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Real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World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2" name="Google Shape;132;p22"/>
          <p:cNvSpPr/>
          <p:nvPr/>
        </p:nvSpPr>
        <p:spPr>
          <a:xfrm>
            <a:off x="1557550" y="2067713"/>
            <a:ext cx="1140900" cy="7968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Raw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33" name="Google Shape;133;p22"/>
          <p:cNvCxnSpPr>
            <a:stCxn id="130" idx="3"/>
            <a:endCxn id="132" idx="1"/>
          </p:cNvCxnSpPr>
          <p:nvPr/>
        </p:nvCxnSpPr>
        <p:spPr>
          <a:xfrm>
            <a:off x="1216650" y="24661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ML Pathway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9" name="Google Shape;139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0" name="Google Shape;140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3"/>
          <p:cNvPicPr preferRelativeResize="0"/>
          <p:nvPr/>
        </p:nvPicPr>
        <p:blipFill rotWithShape="1">
          <a:blip r:embed="rId4">
            <a:alphaModFix/>
          </a:blip>
          <a:srcRect b="53787" l="36131" r="35637" t="6069"/>
          <a:stretch/>
        </p:blipFill>
        <p:spPr>
          <a:xfrm>
            <a:off x="152400" y="1925800"/>
            <a:ext cx="1064250" cy="1080625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3"/>
          <p:cNvSpPr txBox="1"/>
          <p:nvPr/>
        </p:nvSpPr>
        <p:spPr>
          <a:xfrm>
            <a:off x="240800" y="2903775"/>
            <a:ext cx="8271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Real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World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3" name="Google Shape;143;p23"/>
          <p:cNvSpPr/>
          <p:nvPr/>
        </p:nvSpPr>
        <p:spPr>
          <a:xfrm>
            <a:off x="1557550" y="2067713"/>
            <a:ext cx="1140900" cy="7968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Raw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44" name="Google Shape;144;p23"/>
          <p:cNvCxnSpPr>
            <a:stCxn id="141" idx="3"/>
            <a:endCxn id="143" idx="1"/>
          </p:cNvCxnSpPr>
          <p:nvPr/>
        </p:nvCxnSpPr>
        <p:spPr>
          <a:xfrm>
            <a:off x="1216650" y="24661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5" name="Google Shape;145;p23"/>
          <p:cNvSpPr txBox="1"/>
          <p:nvPr/>
        </p:nvSpPr>
        <p:spPr>
          <a:xfrm>
            <a:off x="1297950" y="2864525"/>
            <a:ext cx="1859400" cy="85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Physical Sensors, Surveys, Simulations, Experiments,  Data Usage, etc...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ML Pathway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1" name="Google Shape;151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2" name="Google Shape;152;p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4"/>
          <p:cNvPicPr preferRelativeResize="0"/>
          <p:nvPr/>
        </p:nvPicPr>
        <p:blipFill rotWithShape="1">
          <a:blip r:embed="rId4">
            <a:alphaModFix/>
          </a:blip>
          <a:srcRect b="53787" l="36131" r="35637" t="6069"/>
          <a:stretch/>
        </p:blipFill>
        <p:spPr>
          <a:xfrm>
            <a:off x="152400" y="1925800"/>
            <a:ext cx="1064250" cy="1080625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4"/>
          <p:cNvSpPr txBox="1"/>
          <p:nvPr/>
        </p:nvSpPr>
        <p:spPr>
          <a:xfrm>
            <a:off x="240800" y="2903775"/>
            <a:ext cx="8271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Real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World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5" name="Google Shape;155;p24"/>
          <p:cNvSpPr/>
          <p:nvPr/>
        </p:nvSpPr>
        <p:spPr>
          <a:xfrm>
            <a:off x="1557550" y="2067713"/>
            <a:ext cx="1140900" cy="7968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Raw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56" name="Google Shape;156;p24"/>
          <p:cNvCxnSpPr>
            <a:stCxn id="153" idx="3"/>
            <a:endCxn id="155" idx="1"/>
          </p:cNvCxnSpPr>
          <p:nvPr/>
        </p:nvCxnSpPr>
        <p:spPr>
          <a:xfrm>
            <a:off x="1216650" y="24661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7" name="Google Shape;157;p24"/>
          <p:cNvSpPr txBox="1"/>
          <p:nvPr/>
        </p:nvSpPr>
        <p:spPr>
          <a:xfrm>
            <a:off x="2814675" y="2903775"/>
            <a:ext cx="1859400" cy="85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SQL Database, CSV files, Excel, Cloud Storage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8" name="Google Shape;158;p24"/>
          <p:cNvSpPr/>
          <p:nvPr/>
        </p:nvSpPr>
        <p:spPr>
          <a:xfrm>
            <a:off x="3098425" y="2067713"/>
            <a:ext cx="1140900" cy="7968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Process &amp; Store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59" name="Google Shape;159;p24"/>
          <p:cNvCxnSpPr/>
          <p:nvPr/>
        </p:nvCxnSpPr>
        <p:spPr>
          <a:xfrm>
            <a:off x="2728038" y="24661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ML Pathway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5" name="Google Shape;165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6" name="Google Shape;166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5"/>
          <p:cNvPicPr preferRelativeResize="0"/>
          <p:nvPr/>
        </p:nvPicPr>
        <p:blipFill rotWithShape="1">
          <a:blip r:embed="rId4">
            <a:alphaModFix/>
          </a:blip>
          <a:srcRect b="53787" l="36131" r="35637" t="6069"/>
          <a:stretch/>
        </p:blipFill>
        <p:spPr>
          <a:xfrm>
            <a:off x="152400" y="1925800"/>
            <a:ext cx="1064250" cy="1080625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5"/>
          <p:cNvSpPr txBox="1"/>
          <p:nvPr/>
        </p:nvSpPr>
        <p:spPr>
          <a:xfrm>
            <a:off x="240800" y="2903775"/>
            <a:ext cx="8271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Real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World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9" name="Google Shape;169;p25"/>
          <p:cNvSpPr/>
          <p:nvPr/>
        </p:nvSpPr>
        <p:spPr>
          <a:xfrm>
            <a:off x="1557550" y="2067713"/>
            <a:ext cx="1140900" cy="7968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Collect &amp; Store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70" name="Google Shape;170;p25"/>
          <p:cNvCxnSpPr>
            <a:stCxn id="167" idx="3"/>
            <a:endCxn id="169" idx="1"/>
          </p:cNvCxnSpPr>
          <p:nvPr/>
        </p:nvCxnSpPr>
        <p:spPr>
          <a:xfrm>
            <a:off x="1216650" y="24661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ML Pathway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6" name="Google Shape;176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7" name="Google Shape;177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6"/>
          <p:cNvPicPr preferRelativeResize="0"/>
          <p:nvPr/>
        </p:nvPicPr>
        <p:blipFill rotWithShape="1">
          <a:blip r:embed="rId4">
            <a:alphaModFix/>
          </a:blip>
          <a:srcRect b="53787" l="36131" r="35637" t="6069"/>
          <a:stretch/>
        </p:blipFill>
        <p:spPr>
          <a:xfrm>
            <a:off x="152400" y="1925800"/>
            <a:ext cx="1064250" cy="1080625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6"/>
          <p:cNvSpPr txBox="1"/>
          <p:nvPr/>
        </p:nvSpPr>
        <p:spPr>
          <a:xfrm>
            <a:off x="240800" y="2903775"/>
            <a:ext cx="8271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Real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World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0" name="Google Shape;180;p26"/>
          <p:cNvSpPr/>
          <p:nvPr/>
        </p:nvSpPr>
        <p:spPr>
          <a:xfrm>
            <a:off x="1557550" y="2067713"/>
            <a:ext cx="1140900" cy="7968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Collect &amp; Store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81" name="Google Shape;181;p26"/>
          <p:cNvCxnSpPr>
            <a:stCxn id="178" idx="3"/>
            <a:endCxn id="180" idx="1"/>
          </p:cNvCxnSpPr>
          <p:nvPr/>
        </p:nvCxnSpPr>
        <p:spPr>
          <a:xfrm>
            <a:off x="1216650" y="24661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2" name="Google Shape;182;p26"/>
          <p:cNvSpPr/>
          <p:nvPr/>
        </p:nvSpPr>
        <p:spPr>
          <a:xfrm>
            <a:off x="3098425" y="2067713"/>
            <a:ext cx="1140900" cy="7968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Clean &amp; Organize</a:t>
            </a:r>
            <a:br>
              <a:rPr b="1" lang="en">
                <a:latin typeface="Montserrat"/>
                <a:ea typeface="Montserrat"/>
                <a:cs typeface="Montserrat"/>
                <a:sym typeface="Montserrat"/>
              </a:rPr>
            </a:b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83" name="Google Shape;183;p26"/>
          <p:cNvCxnSpPr/>
          <p:nvPr/>
        </p:nvCxnSpPr>
        <p:spPr>
          <a:xfrm>
            <a:off x="2728038" y="24661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4" name="Google Shape;184;p26"/>
          <p:cNvSpPr/>
          <p:nvPr/>
        </p:nvSpPr>
        <p:spPr>
          <a:xfrm>
            <a:off x="4639275" y="2067725"/>
            <a:ext cx="1428000" cy="7968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Exploratory Data Analysis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85" name="Google Shape;185;p26"/>
          <p:cNvCxnSpPr/>
          <p:nvPr/>
        </p:nvCxnSpPr>
        <p:spPr>
          <a:xfrm>
            <a:off x="4268888" y="250536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ML Pathway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1" name="Google Shape;191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2" name="Google Shape;192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7"/>
          <p:cNvPicPr preferRelativeResize="0"/>
          <p:nvPr/>
        </p:nvPicPr>
        <p:blipFill rotWithShape="1">
          <a:blip r:embed="rId4">
            <a:alphaModFix/>
          </a:blip>
          <a:srcRect b="53787" l="36131" r="35637" t="6069"/>
          <a:stretch/>
        </p:blipFill>
        <p:spPr>
          <a:xfrm>
            <a:off x="152400" y="1925800"/>
            <a:ext cx="1064250" cy="1080625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7"/>
          <p:cNvSpPr txBox="1"/>
          <p:nvPr/>
        </p:nvSpPr>
        <p:spPr>
          <a:xfrm>
            <a:off x="240800" y="2903775"/>
            <a:ext cx="8271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Real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World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5" name="Google Shape;195;p27"/>
          <p:cNvSpPr/>
          <p:nvPr/>
        </p:nvSpPr>
        <p:spPr>
          <a:xfrm>
            <a:off x="1557550" y="2067713"/>
            <a:ext cx="1140900" cy="7968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Collect &amp; Store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96" name="Google Shape;196;p27"/>
          <p:cNvCxnSpPr>
            <a:stCxn id="193" idx="3"/>
            <a:endCxn id="195" idx="1"/>
          </p:cNvCxnSpPr>
          <p:nvPr/>
        </p:nvCxnSpPr>
        <p:spPr>
          <a:xfrm>
            <a:off x="1216650" y="24661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7" name="Google Shape;197;p27"/>
          <p:cNvSpPr/>
          <p:nvPr/>
        </p:nvSpPr>
        <p:spPr>
          <a:xfrm>
            <a:off x="3098425" y="2067713"/>
            <a:ext cx="1140900" cy="7968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Clean &amp; Organize</a:t>
            </a:r>
            <a:br>
              <a:rPr b="1" lang="en">
                <a:latin typeface="Montserrat"/>
                <a:ea typeface="Montserrat"/>
                <a:cs typeface="Montserrat"/>
                <a:sym typeface="Montserrat"/>
              </a:rPr>
            </a:b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98" name="Google Shape;198;p27"/>
          <p:cNvCxnSpPr/>
          <p:nvPr/>
        </p:nvCxnSpPr>
        <p:spPr>
          <a:xfrm>
            <a:off x="2728038" y="24661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9" name="Google Shape;199;p27"/>
          <p:cNvSpPr/>
          <p:nvPr/>
        </p:nvSpPr>
        <p:spPr>
          <a:xfrm>
            <a:off x="4639275" y="2067725"/>
            <a:ext cx="1428000" cy="7968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Exploratory Data Analysis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00" name="Google Shape;200;p27"/>
          <p:cNvCxnSpPr/>
          <p:nvPr/>
        </p:nvCxnSpPr>
        <p:spPr>
          <a:xfrm>
            <a:off x="4268888" y="250536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1" name="Google Shape;201;p27"/>
          <p:cNvCxnSpPr/>
          <p:nvPr/>
        </p:nvCxnSpPr>
        <p:spPr>
          <a:xfrm>
            <a:off x="6067263" y="24661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2" name="Google Shape;202;p27"/>
          <p:cNvSpPr/>
          <p:nvPr/>
        </p:nvSpPr>
        <p:spPr>
          <a:xfrm>
            <a:off x="6408075" y="2067725"/>
            <a:ext cx="1428000" cy="796800"/>
          </a:xfrm>
          <a:prstGeom prst="roundRect">
            <a:avLst>
              <a:gd fmla="val 16667" name="adj"/>
            </a:avLst>
          </a:prstGeom>
          <a:solidFill>
            <a:srgbClr val="D5A6B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Models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3" name="Google Shape;203;p27"/>
          <p:cNvSpPr txBox="1"/>
          <p:nvPr/>
        </p:nvSpPr>
        <p:spPr>
          <a:xfrm>
            <a:off x="5813600" y="2980675"/>
            <a:ext cx="28062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Supervised Learning: </a:t>
            </a:r>
            <a:r>
              <a:rPr i="1" lang="en">
                <a:latin typeface="Montserrat"/>
                <a:ea typeface="Montserrat"/>
                <a:cs typeface="Montserrat"/>
                <a:sym typeface="Montserrat"/>
              </a:rPr>
              <a:t>Predict an Outcome</a:t>
            </a:r>
            <a:endParaRPr i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Unsupervised Learning: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Montserrat"/>
                <a:ea typeface="Montserrat"/>
                <a:cs typeface="Montserrat"/>
                <a:sym typeface="Montserrat"/>
              </a:rPr>
              <a:t>Discover Patterns in Data</a:t>
            </a:r>
            <a:endParaRPr i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ML Pathway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9" name="Google Shape;209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0" name="Google Shape;210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28"/>
          <p:cNvPicPr preferRelativeResize="0"/>
          <p:nvPr/>
        </p:nvPicPr>
        <p:blipFill rotWithShape="1">
          <a:blip r:embed="rId4">
            <a:alphaModFix/>
          </a:blip>
          <a:srcRect b="53787" l="36131" r="35637" t="6069"/>
          <a:stretch/>
        </p:blipFill>
        <p:spPr>
          <a:xfrm>
            <a:off x="152400" y="1925800"/>
            <a:ext cx="1064250" cy="1080625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28"/>
          <p:cNvSpPr txBox="1"/>
          <p:nvPr/>
        </p:nvSpPr>
        <p:spPr>
          <a:xfrm>
            <a:off x="240800" y="2903775"/>
            <a:ext cx="8271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Real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World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3" name="Google Shape;213;p28"/>
          <p:cNvSpPr/>
          <p:nvPr/>
        </p:nvSpPr>
        <p:spPr>
          <a:xfrm>
            <a:off x="1557550" y="2067713"/>
            <a:ext cx="1140900" cy="7968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Collect &amp; Store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14" name="Google Shape;214;p28"/>
          <p:cNvCxnSpPr>
            <a:stCxn id="211" idx="3"/>
            <a:endCxn id="213" idx="1"/>
          </p:cNvCxnSpPr>
          <p:nvPr/>
        </p:nvCxnSpPr>
        <p:spPr>
          <a:xfrm>
            <a:off x="1216650" y="24661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5" name="Google Shape;215;p28"/>
          <p:cNvSpPr/>
          <p:nvPr/>
        </p:nvSpPr>
        <p:spPr>
          <a:xfrm>
            <a:off x="3098425" y="2067713"/>
            <a:ext cx="1140900" cy="7968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Clean &amp; Organize</a:t>
            </a:r>
            <a:br>
              <a:rPr b="1" lang="en">
                <a:latin typeface="Montserrat"/>
                <a:ea typeface="Montserrat"/>
                <a:cs typeface="Montserrat"/>
                <a:sym typeface="Montserrat"/>
              </a:rPr>
            </a:b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16" name="Google Shape;216;p28"/>
          <p:cNvCxnSpPr/>
          <p:nvPr/>
        </p:nvCxnSpPr>
        <p:spPr>
          <a:xfrm>
            <a:off x="2728038" y="24661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7" name="Google Shape;217;p28"/>
          <p:cNvSpPr/>
          <p:nvPr/>
        </p:nvSpPr>
        <p:spPr>
          <a:xfrm>
            <a:off x="4639275" y="2067725"/>
            <a:ext cx="1428000" cy="7968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Exploratory Data Analysis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18" name="Google Shape;218;p28"/>
          <p:cNvCxnSpPr/>
          <p:nvPr/>
        </p:nvCxnSpPr>
        <p:spPr>
          <a:xfrm>
            <a:off x="4268888" y="250536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9" name="Google Shape;219;p28"/>
          <p:cNvSpPr/>
          <p:nvPr/>
        </p:nvSpPr>
        <p:spPr>
          <a:xfrm>
            <a:off x="6568325" y="2780200"/>
            <a:ext cx="1705200" cy="796800"/>
          </a:xfrm>
          <a:prstGeom prst="roundRect">
            <a:avLst>
              <a:gd fmla="val 16667" name="adj"/>
            </a:avLst>
          </a:prstGeom>
          <a:solidFill>
            <a:srgbClr val="D5A6B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Dimensionality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Reduction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0" name="Google Shape;220;p28"/>
          <p:cNvSpPr/>
          <p:nvPr/>
        </p:nvSpPr>
        <p:spPr>
          <a:xfrm>
            <a:off x="6552250" y="1320675"/>
            <a:ext cx="1705200" cy="796800"/>
          </a:xfrm>
          <a:prstGeom prst="roundRect">
            <a:avLst>
              <a:gd fmla="val 16667" name="adj"/>
            </a:avLst>
          </a:prstGeom>
          <a:solidFill>
            <a:srgbClr val="D5A6B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Clustering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21" name="Google Shape;221;p28"/>
          <p:cNvCxnSpPr>
            <a:stCxn id="217" idx="3"/>
            <a:endCxn id="219" idx="1"/>
          </p:cNvCxnSpPr>
          <p:nvPr/>
        </p:nvCxnSpPr>
        <p:spPr>
          <a:xfrm>
            <a:off x="6067275" y="2466125"/>
            <a:ext cx="501000" cy="712500"/>
          </a:xfrm>
          <a:prstGeom prst="curvedConnector3">
            <a:avLst>
              <a:gd fmla="val 50005" name="adj1"/>
            </a:avLst>
          </a:prstGeom>
          <a:noFill/>
          <a:ln cap="flat" cmpd="sng" w="19050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222" name="Google Shape;222;p28"/>
          <p:cNvCxnSpPr>
            <a:stCxn id="217" idx="3"/>
            <a:endCxn id="220" idx="1"/>
          </p:cNvCxnSpPr>
          <p:nvPr/>
        </p:nvCxnSpPr>
        <p:spPr>
          <a:xfrm flipH="1" rot="10800000">
            <a:off x="6067275" y="1719125"/>
            <a:ext cx="485100" cy="747000"/>
          </a:xfrm>
          <a:prstGeom prst="curvedConnector3">
            <a:avLst>
              <a:gd fmla="val 49987" name="adj1"/>
            </a:avLst>
          </a:prstGeom>
          <a:noFill/>
          <a:ln cap="flat" cmpd="sng" w="19050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223" name="Google Shape;223;p28"/>
          <p:cNvSpPr txBox="1"/>
          <p:nvPr/>
        </p:nvSpPr>
        <p:spPr>
          <a:xfrm>
            <a:off x="6161250" y="2153950"/>
            <a:ext cx="28062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Unsupervised Learning: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Montserrat"/>
                <a:ea typeface="Montserrat"/>
                <a:cs typeface="Montserrat"/>
                <a:sym typeface="Montserrat"/>
              </a:rPr>
              <a:t>Discover Patterns in Data</a:t>
            </a:r>
            <a:endParaRPr i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ML Pathway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9" name="Google Shape;229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0" name="Google Shape;230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29"/>
          <p:cNvPicPr preferRelativeResize="0"/>
          <p:nvPr/>
        </p:nvPicPr>
        <p:blipFill rotWithShape="1">
          <a:blip r:embed="rId4">
            <a:alphaModFix/>
          </a:blip>
          <a:srcRect b="53787" l="36131" r="35637" t="6069"/>
          <a:stretch/>
        </p:blipFill>
        <p:spPr>
          <a:xfrm>
            <a:off x="152400" y="1925800"/>
            <a:ext cx="1064250" cy="1080625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29"/>
          <p:cNvSpPr txBox="1"/>
          <p:nvPr/>
        </p:nvSpPr>
        <p:spPr>
          <a:xfrm>
            <a:off x="240800" y="2903775"/>
            <a:ext cx="8271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Real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World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3" name="Google Shape;233;p29"/>
          <p:cNvSpPr/>
          <p:nvPr/>
        </p:nvSpPr>
        <p:spPr>
          <a:xfrm>
            <a:off x="1557550" y="2067713"/>
            <a:ext cx="1140900" cy="7968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Collect &amp; Store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34" name="Google Shape;234;p29"/>
          <p:cNvCxnSpPr>
            <a:stCxn id="231" idx="3"/>
            <a:endCxn id="233" idx="1"/>
          </p:cNvCxnSpPr>
          <p:nvPr/>
        </p:nvCxnSpPr>
        <p:spPr>
          <a:xfrm>
            <a:off x="1216650" y="24661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5" name="Google Shape;235;p29"/>
          <p:cNvSpPr/>
          <p:nvPr/>
        </p:nvSpPr>
        <p:spPr>
          <a:xfrm>
            <a:off x="3098425" y="2067713"/>
            <a:ext cx="1140900" cy="7968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Clean &amp; Organize</a:t>
            </a:r>
            <a:br>
              <a:rPr b="1" lang="en">
                <a:latin typeface="Montserrat"/>
                <a:ea typeface="Montserrat"/>
                <a:cs typeface="Montserrat"/>
                <a:sym typeface="Montserrat"/>
              </a:rPr>
            </a:b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36" name="Google Shape;236;p29"/>
          <p:cNvCxnSpPr/>
          <p:nvPr/>
        </p:nvCxnSpPr>
        <p:spPr>
          <a:xfrm>
            <a:off x="2728038" y="24661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7" name="Google Shape;237;p29"/>
          <p:cNvSpPr/>
          <p:nvPr/>
        </p:nvSpPr>
        <p:spPr>
          <a:xfrm>
            <a:off x="4639275" y="2067725"/>
            <a:ext cx="1428000" cy="7968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Exploratory Data Analysis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38" name="Google Shape;238;p29"/>
          <p:cNvCxnSpPr/>
          <p:nvPr/>
        </p:nvCxnSpPr>
        <p:spPr>
          <a:xfrm>
            <a:off x="4268888" y="250536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9" name="Google Shape;239;p29"/>
          <p:cNvSpPr/>
          <p:nvPr/>
        </p:nvSpPr>
        <p:spPr>
          <a:xfrm>
            <a:off x="6552375" y="2067700"/>
            <a:ext cx="1705200" cy="796800"/>
          </a:xfrm>
          <a:prstGeom prst="roundRect">
            <a:avLst>
              <a:gd fmla="val 16667" name="adj"/>
            </a:avLst>
          </a:prstGeom>
          <a:solidFill>
            <a:srgbClr val="D5A6B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Clustering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40" name="Google Shape;240;p29"/>
          <p:cNvCxnSpPr>
            <a:stCxn id="237" idx="3"/>
            <a:endCxn id="239" idx="1"/>
          </p:cNvCxnSpPr>
          <p:nvPr/>
        </p:nvCxnSpPr>
        <p:spPr>
          <a:xfrm>
            <a:off x="6067275" y="2466125"/>
            <a:ext cx="485100" cy="6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241" name="Google Shape;241;p29"/>
          <p:cNvSpPr txBox="1"/>
          <p:nvPr/>
        </p:nvSpPr>
        <p:spPr>
          <a:xfrm>
            <a:off x="1305875" y="3443350"/>
            <a:ext cx="7143900" cy="10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Montserrat"/>
                <a:ea typeface="Montserrat"/>
                <a:cs typeface="Montserrat"/>
                <a:sym typeface="Montserrat"/>
              </a:rPr>
              <a:t>Clustering: </a:t>
            </a: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If we have unlabeled data, can we attempt to cluster or group similar data </a:t>
            </a: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points together to “discover” possible labels for clusters?</a:t>
            </a:r>
            <a:endParaRPr i="1" sz="19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ML Pathway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7" name="Google Shape;247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8" name="Google Shape;248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30"/>
          <p:cNvPicPr preferRelativeResize="0"/>
          <p:nvPr/>
        </p:nvPicPr>
        <p:blipFill rotWithShape="1">
          <a:blip r:embed="rId4">
            <a:alphaModFix/>
          </a:blip>
          <a:srcRect b="53787" l="36131" r="35637" t="6069"/>
          <a:stretch/>
        </p:blipFill>
        <p:spPr>
          <a:xfrm>
            <a:off x="152400" y="1925800"/>
            <a:ext cx="1064250" cy="1080625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30"/>
          <p:cNvSpPr txBox="1"/>
          <p:nvPr/>
        </p:nvSpPr>
        <p:spPr>
          <a:xfrm>
            <a:off x="240800" y="2903775"/>
            <a:ext cx="8271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Real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World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1" name="Google Shape;251;p30"/>
          <p:cNvSpPr/>
          <p:nvPr/>
        </p:nvSpPr>
        <p:spPr>
          <a:xfrm>
            <a:off x="1557550" y="2067713"/>
            <a:ext cx="1140900" cy="7968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Collect &amp; Store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52" name="Google Shape;252;p30"/>
          <p:cNvCxnSpPr>
            <a:stCxn id="249" idx="3"/>
            <a:endCxn id="251" idx="1"/>
          </p:cNvCxnSpPr>
          <p:nvPr/>
        </p:nvCxnSpPr>
        <p:spPr>
          <a:xfrm>
            <a:off x="1216650" y="24661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3" name="Google Shape;253;p30"/>
          <p:cNvSpPr/>
          <p:nvPr/>
        </p:nvSpPr>
        <p:spPr>
          <a:xfrm>
            <a:off x="3098425" y="2067713"/>
            <a:ext cx="1140900" cy="7968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Clean &amp; Organize</a:t>
            </a:r>
            <a:br>
              <a:rPr b="1" lang="en">
                <a:latin typeface="Montserrat"/>
                <a:ea typeface="Montserrat"/>
                <a:cs typeface="Montserrat"/>
                <a:sym typeface="Montserrat"/>
              </a:rPr>
            </a:b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54" name="Google Shape;254;p30"/>
          <p:cNvCxnSpPr/>
          <p:nvPr/>
        </p:nvCxnSpPr>
        <p:spPr>
          <a:xfrm>
            <a:off x="2728038" y="24661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5" name="Google Shape;255;p30"/>
          <p:cNvSpPr/>
          <p:nvPr/>
        </p:nvSpPr>
        <p:spPr>
          <a:xfrm>
            <a:off x="4639275" y="2067725"/>
            <a:ext cx="1428000" cy="7968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Exploratory Data Analysis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56" name="Google Shape;256;p30"/>
          <p:cNvCxnSpPr/>
          <p:nvPr/>
        </p:nvCxnSpPr>
        <p:spPr>
          <a:xfrm>
            <a:off x="4268888" y="250536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7" name="Google Shape;257;p30"/>
          <p:cNvSpPr/>
          <p:nvPr/>
        </p:nvSpPr>
        <p:spPr>
          <a:xfrm>
            <a:off x="6552375" y="2067700"/>
            <a:ext cx="1705200" cy="796800"/>
          </a:xfrm>
          <a:prstGeom prst="roundRect">
            <a:avLst>
              <a:gd fmla="val 16667" name="adj"/>
            </a:avLst>
          </a:prstGeom>
          <a:solidFill>
            <a:srgbClr val="D5A6B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Dimensionality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Reduction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58" name="Google Shape;258;p30"/>
          <p:cNvCxnSpPr>
            <a:stCxn id="255" idx="3"/>
            <a:endCxn id="257" idx="1"/>
          </p:cNvCxnSpPr>
          <p:nvPr/>
        </p:nvCxnSpPr>
        <p:spPr>
          <a:xfrm>
            <a:off x="6067275" y="2466125"/>
            <a:ext cx="485100" cy="6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259" name="Google Shape;259;p30"/>
          <p:cNvSpPr txBox="1"/>
          <p:nvPr/>
        </p:nvSpPr>
        <p:spPr>
          <a:xfrm>
            <a:off x="1305875" y="3443350"/>
            <a:ext cx="7143900" cy="10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Montserrat"/>
                <a:ea typeface="Montserrat"/>
                <a:cs typeface="Montserrat"/>
                <a:sym typeface="Montserrat"/>
              </a:rPr>
              <a:t>Dimensionality Reduction</a:t>
            </a:r>
            <a:r>
              <a:rPr b="1" lang="en" sz="1900">
                <a:latin typeface="Montserrat"/>
                <a:ea typeface="Montserrat"/>
                <a:cs typeface="Montserrat"/>
                <a:sym typeface="Montserrat"/>
              </a:rPr>
              <a:t>: </a:t>
            </a: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If we have unlabeled data, can we attempt to reduce the number of features by combining them into new components? Do these new components give us further insight for the data?</a:t>
            </a:r>
            <a:endParaRPr i="1" sz="19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Unsupervised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5" name="Google Shape;265;p3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begin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by discovering clustering methods such as K-Means and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Hierarchical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clustering, then move on to dimensionality reduction.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also learn about methods for interpreting the model results, since results and performance is much more nuanced in unsupervised learning.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6" name="Google Shape;266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7" name="Google Shape;267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Unsupervised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 is now time to begin learn about machine learning algorithms used for Unsupervised Learning!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will be a paradigm shift from our previous discussions on Supervised Learning.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" name="Google Shape;65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Unsupervised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3" name="Google Shape;273;p3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Questions to keep in mind: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What does it really mean to “discover” labels through clustering?</a:t>
            </a:r>
            <a:endParaRPr i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Without known labels how do we measure performance?</a:t>
            </a:r>
            <a:endParaRPr i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Do combinations of features hold important insights?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74" name="Google Shape;274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75" name="Google Shape;275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3"/>
          <p:cNvSpPr txBox="1"/>
          <p:nvPr>
            <p:ph type="ctrTitle"/>
          </p:nvPr>
        </p:nvSpPr>
        <p:spPr>
          <a:xfrm>
            <a:off x="311708" y="8969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1" name="Google Shape;281;p3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282" name="Google Shape;282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83" name="Google Shape;283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Unsupervised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If Data Science is a mix between an art and a mathematical science, unsupervised learning is where we get to dive deeper into the art.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3" name="Google Shape;73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Unsupervised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Supervised Learning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Using historical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labeled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data, predict a label on new data (regression or classification).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Unsupervised Learning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Using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unlabeled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data, discover patterns, clusters, or significant components.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0" name="Google Shape;80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1" name="Google Shape;81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Unsupervised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Unsupervised Learning: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Clustering: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Using features, group together data rows into distinct clusters.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Dimensionality Reduction: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Using features, discover how to combine and reduce into fewer components.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8" name="Google Shape;88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9" name="Google Shape;89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Unsupervised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Paradigm shift for supervised to unsupervised learning: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Supervised p</a:t>
            </a:r>
            <a:r>
              <a:rPr b="1"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erformance metrics will not apply for unsupervised learning!</a:t>
            </a:r>
            <a:endParaRPr b="1" i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How can we compare to a correct label answer, if there was no label to begin with?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6" name="Google Shape;96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7" name="Google Shape;97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Unsupervised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Instead of metrics like RMSE or Accuracy, we will need to figure out other ways of assessing unsupervised model performance or reasonableness.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Even our understanding of what “performance” actually means will need to change with unsupervised learning!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4" name="Google Shape;104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5" name="Google Shape;105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Unsupervised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What does our Machine Learning Pathway look like with Unsupervised Learning?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2" name="Google Shape;112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3" name="Google Shape;113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Unsupervised 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ML Pathway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9" name="Google Shape;119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0" name="Google Shape;120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1"/>
          <p:cNvPicPr preferRelativeResize="0"/>
          <p:nvPr/>
        </p:nvPicPr>
        <p:blipFill rotWithShape="1">
          <a:blip r:embed="rId4">
            <a:alphaModFix/>
          </a:blip>
          <a:srcRect b="53787" l="36131" r="35637" t="6069"/>
          <a:stretch/>
        </p:blipFill>
        <p:spPr>
          <a:xfrm>
            <a:off x="152400" y="1925800"/>
            <a:ext cx="1064250" cy="1080625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1"/>
          <p:cNvSpPr txBox="1"/>
          <p:nvPr/>
        </p:nvSpPr>
        <p:spPr>
          <a:xfrm>
            <a:off x="240800" y="2903775"/>
            <a:ext cx="8271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Real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World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