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</p:sldIdLst>
  <p:sldSz cy="5143500" cx="9144000"/>
  <p:notesSz cx="6858000" cy="9144000"/>
  <p:embeddedFontLst>
    <p:embeddedFont>
      <p:font typeface="Montserrat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font" Target="fonts/Montserrat-regular.fntdata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font" Target="fonts/Montserrat-italic.fntdata"/><Relationship Id="rId10" Type="http://schemas.openxmlformats.org/officeDocument/2006/relationships/slide" Target="slides/slide6.xml"/><Relationship Id="rId54" Type="http://schemas.openxmlformats.org/officeDocument/2006/relationships/font" Target="fonts/Montserrat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56" Type="http://schemas.openxmlformats.org/officeDocument/2006/relationships/font" Target="fonts/Montserrat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306f8ae17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d306f8ae17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306f8ae17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d306f8ae17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306f8ae17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306f8ae17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306f8ae17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306f8ae17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306f8ae17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306f8ae17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d306f8ae17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d306f8ae17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d306f8ae1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d306f8ae1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306f8ae17_0_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306f8ae17_0_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d306f8ae17_0_6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d306f8ae17_0_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d306f8ae17_0_6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d306f8ae17_0_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d306f8ae17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d306f8ae17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d306f8ae17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d306f8ae17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d306f8ae17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d306f8ae17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d306f8ae17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d306f8ae17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d306f8ae17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d306f8ae17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d306f8ae17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d306f8ae17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d306f8ae1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d306f8ae1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d306f8ae17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d306f8ae17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d306f8ae17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d306f8ae17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d306f8ae17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d306f8ae17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306f8ae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306f8ae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d306f8ae17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d306f8ae17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d306f8ae17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d306f8ae17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d306f8ae17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d306f8ae17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d306f8ae17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d306f8ae17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d306f8ae17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d306f8ae17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d306f8ae1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d306f8ae1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d306f8ae17_0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d306f8ae17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d306f8ae17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d306f8ae17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d306f8ae17_0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d306f8ae17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d306f8ae17_0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d306f8ae17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271b997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271b997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d306f8ae17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d306f8ae17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d306f8ae17_0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d306f8ae17_0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d306f8ae17_0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d306f8ae17_0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d306f8ae17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d306f8ae17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d306f8ae17_0_6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d306f8ae17_0_6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d306f8ae17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d306f8ae1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d306f8ae1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d306f8ae1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d271b997d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d271b997d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d306f8ae1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d306f8ae1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306f8ae1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306f8ae1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271b997d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271b997d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306f8ae1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d306f8ae1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306f8ae1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306f8ae1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306f8ae1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306f8ae1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26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Hierarchical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Clustering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why use Hierarchical Clustering?</a:t>
            </a:r>
            <a:endParaRPr b="1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Divides points into </a:t>
            </a: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potential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clusters: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Agglomerative Approach: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Each point begins as its own cluster, then clusters are joined.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Divisive Approach: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 points begin in the same cluster, then clusters are split.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Divides points into </a:t>
            </a: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potential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clusters: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3"/>
          <p:cNvSpPr txBox="1"/>
          <p:nvPr/>
        </p:nvSpPr>
        <p:spPr>
          <a:xfrm>
            <a:off x="16222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" name="Google Shape;138;p23"/>
          <p:cNvSpPr txBox="1"/>
          <p:nvPr/>
        </p:nvSpPr>
        <p:spPr>
          <a:xfrm>
            <a:off x="2612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" name="Google Shape;139;p23"/>
          <p:cNvSpPr txBox="1"/>
          <p:nvPr/>
        </p:nvSpPr>
        <p:spPr>
          <a:xfrm>
            <a:off x="3755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3"/>
          <p:cNvSpPr txBox="1"/>
          <p:nvPr/>
        </p:nvSpPr>
        <p:spPr>
          <a:xfrm>
            <a:off x="4898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N4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p23"/>
          <p:cNvSpPr txBox="1"/>
          <p:nvPr/>
        </p:nvSpPr>
        <p:spPr>
          <a:xfrm>
            <a:off x="5965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N5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3"/>
          <p:cNvSpPr txBox="1"/>
          <p:nvPr/>
        </p:nvSpPr>
        <p:spPr>
          <a:xfrm>
            <a:off x="7108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N6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Agglomerative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9" name="Google Shape;149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" name="Google Shape;150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4"/>
          <p:cNvSpPr txBox="1"/>
          <p:nvPr/>
        </p:nvSpPr>
        <p:spPr>
          <a:xfrm>
            <a:off x="16222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" name="Google Shape;152;p24"/>
          <p:cNvSpPr txBox="1"/>
          <p:nvPr/>
        </p:nvSpPr>
        <p:spPr>
          <a:xfrm>
            <a:off x="2612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24"/>
          <p:cNvSpPr txBox="1"/>
          <p:nvPr/>
        </p:nvSpPr>
        <p:spPr>
          <a:xfrm>
            <a:off x="3755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p24"/>
          <p:cNvSpPr txBox="1"/>
          <p:nvPr/>
        </p:nvSpPr>
        <p:spPr>
          <a:xfrm>
            <a:off x="4898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N4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24"/>
          <p:cNvSpPr txBox="1"/>
          <p:nvPr/>
        </p:nvSpPr>
        <p:spPr>
          <a:xfrm>
            <a:off x="5965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N5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4"/>
          <p:cNvSpPr txBox="1"/>
          <p:nvPr/>
        </p:nvSpPr>
        <p:spPr>
          <a:xfrm>
            <a:off x="7108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N6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7" name="Google Shape;157;p24"/>
          <p:cNvCxnSpPr/>
          <p:nvPr/>
        </p:nvCxnSpPr>
        <p:spPr>
          <a:xfrm rot="10800000">
            <a:off x="21142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24"/>
          <p:cNvCxnSpPr/>
          <p:nvPr/>
        </p:nvCxnSpPr>
        <p:spPr>
          <a:xfrm rot="10800000">
            <a:off x="31048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24"/>
          <p:cNvCxnSpPr/>
          <p:nvPr/>
        </p:nvCxnSpPr>
        <p:spPr>
          <a:xfrm rot="10800000">
            <a:off x="42478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24"/>
          <p:cNvCxnSpPr/>
          <p:nvPr/>
        </p:nvCxnSpPr>
        <p:spPr>
          <a:xfrm rot="10800000">
            <a:off x="53908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24"/>
          <p:cNvCxnSpPr/>
          <p:nvPr/>
        </p:nvCxnSpPr>
        <p:spPr>
          <a:xfrm rot="10800000">
            <a:off x="6457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24"/>
          <p:cNvCxnSpPr/>
          <p:nvPr/>
        </p:nvCxnSpPr>
        <p:spPr>
          <a:xfrm rot="10800000">
            <a:off x="7600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Agglomerative: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9" name="Google Shape;169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0" name="Google Shape;170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5"/>
          <p:cNvSpPr txBox="1"/>
          <p:nvPr/>
        </p:nvSpPr>
        <p:spPr>
          <a:xfrm>
            <a:off x="16222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25"/>
          <p:cNvSpPr txBox="1"/>
          <p:nvPr/>
        </p:nvSpPr>
        <p:spPr>
          <a:xfrm>
            <a:off x="2612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p25"/>
          <p:cNvSpPr txBox="1"/>
          <p:nvPr/>
        </p:nvSpPr>
        <p:spPr>
          <a:xfrm>
            <a:off x="3755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Google Shape;174;p25"/>
          <p:cNvSpPr txBox="1"/>
          <p:nvPr/>
        </p:nvSpPr>
        <p:spPr>
          <a:xfrm>
            <a:off x="4898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N4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5"/>
          <p:cNvSpPr txBox="1"/>
          <p:nvPr/>
        </p:nvSpPr>
        <p:spPr>
          <a:xfrm>
            <a:off x="5965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N5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" name="Google Shape;176;p25"/>
          <p:cNvSpPr txBox="1"/>
          <p:nvPr/>
        </p:nvSpPr>
        <p:spPr>
          <a:xfrm>
            <a:off x="7108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N6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7" name="Google Shape;177;p25"/>
          <p:cNvCxnSpPr/>
          <p:nvPr/>
        </p:nvCxnSpPr>
        <p:spPr>
          <a:xfrm rot="10800000">
            <a:off x="21142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25"/>
          <p:cNvCxnSpPr/>
          <p:nvPr/>
        </p:nvCxnSpPr>
        <p:spPr>
          <a:xfrm rot="10800000">
            <a:off x="31048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25"/>
          <p:cNvCxnSpPr/>
          <p:nvPr/>
        </p:nvCxnSpPr>
        <p:spPr>
          <a:xfrm rot="10800000">
            <a:off x="42478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25"/>
          <p:cNvCxnSpPr/>
          <p:nvPr/>
        </p:nvCxnSpPr>
        <p:spPr>
          <a:xfrm rot="10800000">
            <a:off x="53908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25"/>
          <p:cNvCxnSpPr/>
          <p:nvPr/>
        </p:nvCxnSpPr>
        <p:spPr>
          <a:xfrm rot="10800000">
            <a:off x="6457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25"/>
          <p:cNvCxnSpPr/>
          <p:nvPr/>
        </p:nvCxnSpPr>
        <p:spPr>
          <a:xfrm rot="10800000">
            <a:off x="7600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25"/>
          <p:cNvCxnSpPr/>
          <p:nvPr/>
        </p:nvCxnSpPr>
        <p:spPr>
          <a:xfrm rot="10800000">
            <a:off x="2114300" y="3765900"/>
            <a:ext cx="991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25"/>
          <p:cNvCxnSpPr/>
          <p:nvPr/>
        </p:nvCxnSpPr>
        <p:spPr>
          <a:xfrm rot="10800000">
            <a:off x="4259325" y="3779900"/>
            <a:ext cx="113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25"/>
          <p:cNvCxnSpPr/>
          <p:nvPr/>
        </p:nvCxnSpPr>
        <p:spPr>
          <a:xfrm rot="10800000">
            <a:off x="6457650" y="3770850"/>
            <a:ext cx="113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Agglomerative: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2" name="Google Shape;192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3" name="Google Shape;193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6"/>
          <p:cNvSpPr txBox="1"/>
          <p:nvPr/>
        </p:nvSpPr>
        <p:spPr>
          <a:xfrm>
            <a:off x="16222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26"/>
          <p:cNvSpPr txBox="1"/>
          <p:nvPr/>
        </p:nvSpPr>
        <p:spPr>
          <a:xfrm>
            <a:off x="2612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" name="Google Shape;196;p26"/>
          <p:cNvSpPr txBox="1"/>
          <p:nvPr/>
        </p:nvSpPr>
        <p:spPr>
          <a:xfrm>
            <a:off x="3755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26"/>
          <p:cNvSpPr txBox="1"/>
          <p:nvPr/>
        </p:nvSpPr>
        <p:spPr>
          <a:xfrm>
            <a:off x="4898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N4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26"/>
          <p:cNvSpPr txBox="1"/>
          <p:nvPr/>
        </p:nvSpPr>
        <p:spPr>
          <a:xfrm>
            <a:off x="5965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N5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26"/>
          <p:cNvSpPr txBox="1"/>
          <p:nvPr/>
        </p:nvSpPr>
        <p:spPr>
          <a:xfrm>
            <a:off x="7108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N6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0" name="Google Shape;200;p26"/>
          <p:cNvCxnSpPr/>
          <p:nvPr/>
        </p:nvCxnSpPr>
        <p:spPr>
          <a:xfrm rot="10800000">
            <a:off x="21142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26"/>
          <p:cNvCxnSpPr/>
          <p:nvPr/>
        </p:nvCxnSpPr>
        <p:spPr>
          <a:xfrm rot="10800000">
            <a:off x="31048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26"/>
          <p:cNvCxnSpPr/>
          <p:nvPr/>
        </p:nvCxnSpPr>
        <p:spPr>
          <a:xfrm rot="10800000">
            <a:off x="42478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26"/>
          <p:cNvCxnSpPr/>
          <p:nvPr/>
        </p:nvCxnSpPr>
        <p:spPr>
          <a:xfrm rot="10800000">
            <a:off x="53908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26"/>
          <p:cNvCxnSpPr/>
          <p:nvPr/>
        </p:nvCxnSpPr>
        <p:spPr>
          <a:xfrm rot="10800000">
            <a:off x="6457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26"/>
          <p:cNvCxnSpPr/>
          <p:nvPr/>
        </p:nvCxnSpPr>
        <p:spPr>
          <a:xfrm rot="10800000">
            <a:off x="7600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26"/>
          <p:cNvCxnSpPr/>
          <p:nvPr/>
        </p:nvCxnSpPr>
        <p:spPr>
          <a:xfrm rot="10800000">
            <a:off x="2114300" y="3765900"/>
            <a:ext cx="991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26"/>
          <p:cNvCxnSpPr/>
          <p:nvPr/>
        </p:nvCxnSpPr>
        <p:spPr>
          <a:xfrm rot="10800000">
            <a:off x="4259325" y="3779900"/>
            <a:ext cx="113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26"/>
          <p:cNvCxnSpPr/>
          <p:nvPr/>
        </p:nvCxnSpPr>
        <p:spPr>
          <a:xfrm rot="10800000">
            <a:off x="6457650" y="3770850"/>
            <a:ext cx="113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26"/>
          <p:cNvCxnSpPr/>
          <p:nvPr/>
        </p:nvCxnSpPr>
        <p:spPr>
          <a:xfrm rot="10800000">
            <a:off x="2610200" y="32215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" name="Google Shape;210;p26"/>
          <p:cNvCxnSpPr/>
          <p:nvPr/>
        </p:nvCxnSpPr>
        <p:spPr>
          <a:xfrm rot="10800000">
            <a:off x="4828275" y="32215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26"/>
          <p:cNvCxnSpPr/>
          <p:nvPr/>
        </p:nvCxnSpPr>
        <p:spPr>
          <a:xfrm>
            <a:off x="2606250" y="3235475"/>
            <a:ext cx="2214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7" name="Google Shape;217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Agglomerative: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8" name="Google Shape;218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9" name="Google Shape;219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7"/>
          <p:cNvSpPr txBox="1"/>
          <p:nvPr/>
        </p:nvSpPr>
        <p:spPr>
          <a:xfrm>
            <a:off x="16222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27"/>
          <p:cNvSpPr txBox="1"/>
          <p:nvPr/>
        </p:nvSpPr>
        <p:spPr>
          <a:xfrm>
            <a:off x="2612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27"/>
          <p:cNvSpPr txBox="1"/>
          <p:nvPr/>
        </p:nvSpPr>
        <p:spPr>
          <a:xfrm>
            <a:off x="3755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p27"/>
          <p:cNvSpPr txBox="1"/>
          <p:nvPr/>
        </p:nvSpPr>
        <p:spPr>
          <a:xfrm>
            <a:off x="4898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N4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27"/>
          <p:cNvSpPr txBox="1"/>
          <p:nvPr/>
        </p:nvSpPr>
        <p:spPr>
          <a:xfrm>
            <a:off x="5965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N5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" name="Google Shape;225;p27"/>
          <p:cNvSpPr txBox="1"/>
          <p:nvPr/>
        </p:nvSpPr>
        <p:spPr>
          <a:xfrm>
            <a:off x="7108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N6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6" name="Google Shape;226;p27"/>
          <p:cNvCxnSpPr/>
          <p:nvPr/>
        </p:nvCxnSpPr>
        <p:spPr>
          <a:xfrm rot="10800000">
            <a:off x="21142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27"/>
          <p:cNvCxnSpPr/>
          <p:nvPr/>
        </p:nvCxnSpPr>
        <p:spPr>
          <a:xfrm rot="10800000">
            <a:off x="31048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27"/>
          <p:cNvCxnSpPr/>
          <p:nvPr/>
        </p:nvCxnSpPr>
        <p:spPr>
          <a:xfrm rot="10800000">
            <a:off x="42478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" name="Google Shape;229;p27"/>
          <p:cNvCxnSpPr/>
          <p:nvPr/>
        </p:nvCxnSpPr>
        <p:spPr>
          <a:xfrm rot="10800000">
            <a:off x="53908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Google Shape;230;p27"/>
          <p:cNvCxnSpPr/>
          <p:nvPr/>
        </p:nvCxnSpPr>
        <p:spPr>
          <a:xfrm rot="10800000">
            <a:off x="6457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27"/>
          <p:cNvCxnSpPr/>
          <p:nvPr/>
        </p:nvCxnSpPr>
        <p:spPr>
          <a:xfrm rot="10800000">
            <a:off x="7600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" name="Google Shape;232;p27"/>
          <p:cNvCxnSpPr/>
          <p:nvPr/>
        </p:nvCxnSpPr>
        <p:spPr>
          <a:xfrm rot="10800000">
            <a:off x="2114300" y="3765900"/>
            <a:ext cx="991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27"/>
          <p:cNvCxnSpPr/>
          <p:nvPr/>
        </p:nvCxnSpPr>
        <p:spPr>
          <a:xfrm rot="10800000">
            <a:off x="4259325" y="3779900"/>
            <a:ext cx="113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27"/>
          <p:cNvCxnSpPr/>
          <p:nvPr/>
        </p:nvCxnSpPr>
        <p:spPr>
          <a:xfrm rot="10800000">
            <a:off x="6457650" y="3770850"/>
            <a:ext cx="113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27"/>
          <p:cNvCxnSpPr/>
          <p:nvPr/>
        </p:nvCxnSpPr>
        <p:spPr>
          <a:xfrm rot="10800000">
            <a:off x="2610200" y="32215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27"/>
          <p:cNvCxnSpPr/>
          <p:nvPr/>
        </p:nvCxnSpPr>
        <p:spPr>
          <a:xfrm rot="10800000">
            <a:off x="4828275" y="32215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" name="Google Shape;237;p27"/>
          <p:cNvCxnSpPr/>
          <p:nvPr/>
        </p:nvCxnSpPr>
        <p:spPr>
          <a:xfrm>
            <a:off x="2606250" y="3235475"/>
            <a:ext cx="2214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27"/>
          <p:cNvCxnSpPr/>
          <p:nvPr/>
        </p:nvCxnSpPr>
        <p:spPr>
          <a:xfrm rot="10800000">
            <a:off x="3596850" y="2268125"/>
            <a:ext cx="0" cy="95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27"/>
          <p:cNvCxnSpPr/>
          <p:nvPr/>
        </p:nvCxnSpPr>
        <p:spPr>
          <a:xfrm rot="10800000">
            <a:off x="7026600" y="2268000"/>
            <a:ext cx="0" cy="149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27"/>
          <p:cNvCxnSpPr/>
          <p:nvPr/>
        </p:nvCxnSpPr>
        <p:spPr>
          <a:xfrm rot="10800000">
            <a:off x="3596850" y="2257625"/>
            <a:ext cx="3422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6" name="Google Shape;246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Opposite of the Agglomerative approach is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Divisive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approach, which starts with all points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belonging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to the same cluster, and the begins divisions to separate out clusters.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7" name="Google Shape;247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8" name="Google Shape;248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4" name="Google Shape;254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Hierarchical Clustering Process</a:t>
            </a:r>
            <a:endParaRPr b="1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Compare data points to find most similar data points to each other.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Merge these to create a cluster.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Compare clusters to find most similar clusters and merge again.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Repeat until all points in a single cluster.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5" name="Google Shape;255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6" name="Google Shape;256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Hierarchical Clustering Process</a:t>
            </a:r>
            <a:endParaRPr b="1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3" name="Google Shape;263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4" name="Google Shape;264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7025" y="1763850"/>
            <a:ext cx="5133450" cy="303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1" name="Google Shape;271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Hierarchical Clustering Process</a:t>
            </a:r>
            <a:endParaRPr b="1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2" name="Google Shape;272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3" name="Google Shape;273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1"/>
          <p:cNvPicPr preferRelativeResize="0"/>
          <p:nvPr/>
        </p:nvPicPr>
        <p:blipFill rotWithShape="1">
          <a:blip r:embed="rId4">
            <a:alphaModFix/>
          </a:blip>
          <a:srcRect b="0" l="0" r="0" t="20477"/>
          <a:stretch/>
        </p:blipFill>
        <p:spPr>
          <a:xfrm>
            <a:off x="2597312" y="1760650"/>
            <a:ext cx="4112875" cy="3275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time to explore another clustering method!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Hierarchical clustering is very common in biology and lends itself nicely to visualizing clusters.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can also help the user decide on an appropriate number of clusters.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a few key topics we still need to understand for Hierarchical Clustering: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Similarity Metric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Dendrogram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Linkage Matrix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1" name="Google Shape;281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2" name="Google Shape;282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8" name="Google Shape;288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Similarity Metric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Measures distance between two points.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options: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Euclidean Distance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Manhattan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Cosine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many more...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9" name="Google Shape;289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0" name="Google Shape;290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6" name="Google Shape;296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Similarity Metric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Default choice is Euclidean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7" name="Google Shape;297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8" name="Google Shape;298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2550" y="2223800"/>
            <a:ext cx="3836500" cy="26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5" name="Google Shape;305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Similarity Metric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Default choice is Euclidean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6" name="Google Shape;306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7" name="Google Shape;307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2550" y="2223800"/>
            <a:ext cx="3836500" cy="26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35"/>
          <p:cNvSpPr/>
          <p:nvPr/>
        </p:nvSpPr>
        <p:spPr>
          <a:xfrm>
            <a:off x="2952325" y="2221925"/>
            <a:ext cx="3336900" cy="468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5" name="Google Shape;315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Similarity Metric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Each dimension would be a feature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data points 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features: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baseline="30000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= (x</a:t>
            </a:r>
            <a:r>
              <a:rPr baseline="-25000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11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- x</a:t>
            </a:r>
            <a:r>
              <a:rPr baseline="-25000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12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r>
              <a:rPr baseline="30000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+ … + (x</a:t>
            </a:r>
            <a:r>
              <a:rPr baseline="-25000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n-1p-1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- x</a:t>
            </a:r>
            <a:r>
              <a:rPr baseline="-25000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r>
              <a:rPr baseline="30000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30000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aseline="30000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6" name="Google Shape;316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7" name="Google Shape;317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3" name="Google Shape;323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Similarity Metric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Each dimension would be a feature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data points 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features: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baseline="30000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= (x</a:t>
            </a:r>
            <a:r>
              <a:rPr baseline="-25000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11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- x</a:t>
            </a:r>
            <a:r>
              <a:rPr baseline="-25000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12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r>
              <a:rPr baseline="30000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+ … + (x</a:t>
            </a:r>
            <a:r>
              <a:rPr baseline="-25000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n-1p-1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- x</a:t>
            </a:r>
            <a:r>
              <a:rPr baseline="-25000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r>
              <a:rPr baseline="30000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30000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MinMaxScaler we can scale all features to be between 0 and 1.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allows for maximum distance between a feature to be 1.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4" name="Google Shape;324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5" name="Google Shape;325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1" name="Google Shape;331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Dendrogram: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Plot displaying all potential clusters.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Very computationally expensive to compute and display for larger data sets.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Very useful for deciding on number of clusters.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2" name="Google Shape;332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3" name="Google Shape;333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9" name="Google Shape;339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Dendrogram: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0" name="Google Shape;340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1" name="Google Shape;341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39"/>
          <p:cNvSpPr txBox="1"/>
          <p:nvPr/>
        </p:nvSpPr>
        <p:spPr>
          <a:xfrm>
            <a:off x="16222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39"/>
          <p:cNvSpPr txBox="1"/>
          <p:nvPr/>
        </p:nvSpPr>
        <p:spPr>
          <a:xfrm>
            <a:off x="2612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4" name="Google Shape;344;p39"/>
          <p:cNvSpPr txBox="1"/>
          <p:nvPr/>
        </p:nvSpPr>
        <p:spPr>
          <a:xfrm>
            <a:off x="3755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5" name="Google Shape;345;p39"/>
          <p:cNvSpPr txBox="1"/>
          <p:nvPr/>
        </p:nvSpPr>
        <p:spPr>
          <a:xfrm>
            <a:off x="4898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N4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6" name="Google Shape;346;p39"/>
          <p:cNvSpPr txBox="1"/>
          <p:nvPr/>
        </p:nvSpPr>
        <p:spPr>
          <a:xfrm>
            <a:off x="5965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N5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7" name="Google Shape;347;p39"/>
          <p:cNvSpPr txBox="1"/>
          <p:nvPr/>
        </p:nvSpPr>
        <p:spPr>
          <a:xfrm>
            <a:off x="7108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N6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48" name="Google Shape;348;p39"/>
          <p:cNvCxnSpPr/>
          <p:nvPr/>
        </p:nvCxnSpPr>
        <p:spPr>
          <a:xfrm rot="10800000">
            <a:off x="21142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" name="Google Shape;349;p39"/>
          <p:cNvCxnSpPr/>
          <p:nvPr/>
        </p:nvCxnSpPr>
        <p:spPr>
          <a:xfrm rot="10800000">
            <a:off x="31048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Google Shape;350;p39"/>
          <p:cNvCxnSpPr/>
          <p:nvPr/>
        </p:nvCxnSpPr>
        <p:spPr>
          <a:xfrm rot="10800000">
            <a:off x="4247850" y="4074725"/>
            <a:ext cx="0" cy="253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" name="Google Shape;351;p39"/>
          <p:cNvCxnSpPr/>
          <p:nvPr/>
        </p:nvCxnSpPr>
        <p:spPr>
          <a:xfrm rot="10800000">
            <a:off x="5390850" y="4067225"/>
            <a:ext cx="0" cy="26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" name="Google Shape;352;p39"/>
          <p:cNvCxnSpPr/>
          <p:nvPr/>
        </p:nvCxnSpPr>
        <p:spPr>
          <a:xfrm rot="10800000">
            <a:off x="6457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" name="Google Shape;353;p39"/>
          <p:cNvCxnSpPr/>
          <p:nvPr/>
        </p:nvCxnSpPr>
        <p:spPr>
          <a:xfrm rot="10800000">
            <a:off x="7600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4" name="Google Shape;354;p39"/>
          <p:cNvCxnSpPr/>
          <p:nvPr/>
        </p:nvCxnSpPr>
        <p:spPr>
          <a:xfrm rot="10800000">
            <a:off x="2114300" y="3765900"/>
            <a:ext cx="991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5" name="Google Shape;355;p39"/>
          <p:cNvCxnSpPr/>
          <p:nvPr/>
        </p:nvCxnSpPr>
        <p:spPr>
          <a:xfrm rot="10800000">
            <a:off x="4259325" y="4064350"/>
            <a:ext cx="113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39"/>
          <p:cNvCxnSpPr/>
          <p:nvPr/>
        </p:nvCxnSpPr>
        <p:spPr>
          <a:xfrm rot="10800000">
            <a:off x="6457650" y="3770850"/>
            <a:ext cx="113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" name="Google Shape;357;p39"/>
          <p:cNvCxnSpPr/>
          <p:nvPr/>
        </p:nvCxnSpPr>
        <p:spPr>
          <a:xfrm rot="10800000">
            <a:off x="2610200" y="32215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" name="Google Shape;358;p39"/>
          <p:cNvCxnSpPr/>
          <p:nvPr/>
        </p:nvCxnSpPr>
        <p:spPr>
          <a:xfrm rot="10800000">
            <a:off x="4828275" y="3221425"/>
            <a:ext cx="0" cy="84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p39"/>
          <p:cNvCxnSpPr/>
          <p:nvPr/>
        </p:nvCxnSpPr>
        <p:spPr>
          <a:xfrm>
            <a:off x="2606250" y="3235475"/>
            <a:ext cx="2214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39"/>
          <p:cNvCxnSpPr/>
          <p:nvPr/>
        </p:nvCxnSpPr>
        <p:spPr>
          <a:xfrm rot="10800000">
            <a:off x="3596850" y="2268125"/>
            <a:ext cx="0" cy="95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39"/>
          <p:cNvCxnSpPr/>
          <p:nvPr/>
        </p:nvCxnSpPr>
        <p:spPr>
          <a:xfrm rot="10800000">
            <a:off x="7026600" y="2268000"/>
            <a:ext cx="0" cy="149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39"/>
          <p:cNvCxnSpPr/>
          <p:nvPr/>
        </p:nvCxnSpPr>
        <p:spPr>
          <a:xfrm rot="10800000">
            <a:off x="3596850" y="2257625"/>
            <a:ext cx="3422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8" name="Google Shape;368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Dendrogram: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9" name="Google Shape;369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0" name="Google Shape;370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40"/>
          <p:cNvSpPr txBox="1"/>
          <p:nvPr/>
        </p:nvSpPr>
        <p:spPr>
          <a:xfrm>
            <a:off x="16222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2" name="Google Shape;372;p40"/>
          <p:cNvSpPr txBox="1"/>
          <p:nvPr/>
        </p:nvSpPr>
        <p:spPr>
          <a:xfrm>
            <a:off x="2612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40"/>
          <p:cNvSpPr txBox="1"/>
          <p:nvPr/>
        </p:nvSpPr>
        <p:spPr>
          <a:xfrm>
            <a:off x="3755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4" name="Google Shape;374;p40"/>
          <p:cNvSpPr txBox="1"/>
          <p:nvPr/>
        </p:nvSpPr>
        <p:spPr>
          <a:xfrm>
            <a:off x="4898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N4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5" name="Google Shape;375;p40"/>
          <p:cNvSpPr txBox="1"/>
          <p:nvPr/>
        </p:nvSpPr>
        <p:spPr>
          <a:xfrm>
            <a:off x="5965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N5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6" name="Google Shape;376;p40"/>
          <p:cNvSpPr txBox="1"/>
          <p:nvPr/>
        </p:nvSpPr>
        <p:spPr>
          <a:xfrm>
            <a:off x="7108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N6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77" name="Google Shape;377;p40"/>
          <p:cNvCxnSpPr/>
          <p:nvPr/>
        </p:nvCxnSpPr>
        <p:spPr>
          <a:xfrm rot="10800000">
            <a:off x="21142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8" name="Google Shape;378;p40"/>
          <p:cNvCxnSpPr/>
          <p:nvPr/>
        </p:nvCxnSpPr>
        <p:spPr>
          <a:xfrm rot="10800000">
            <a:off x="31048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p40"/>
          <p:cNvCxnSpPr/>
          <p:nvPr/>
        </p:nvCxnSpPr>
        <p:spPr>
          <a:xfrm rot="10800000">
            <a:off x="4247850" y="4074725"/>
            <a:ext cx="0" cy="253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0" name="Google Shape;380;p40"/>
          <p:cNvCxnSpPr/>
          <p:nvPr/>
        </p:nvCxnSpPr>
        <p:spPr>
          <a:xfrm rot="10800000">
            <a:off x="5390850" y="4067225"/>
            <a:ext cx="0" cy="26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1" name="Google Shape;381;p40"/>
          <p:cNvCxnSpPr/>
          <p:nvPr/>
        </p:nvCxnSpPr>
        <p:spPr>
          <a:xfrm rot="10800000">
            <a:off x="6457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2" name="Google Shape;382;p40"/>
          <p:cNvCxnSpPr/>
          <p:nvPr/>
        </p:nvCxnSpPr>
        <p:spPr>
          <a:xfrm rot="10800000">
            <a:off x="7600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3" name="Google Shape;383;p40"/>
          <p:cNvCxnSpPr/>
          <p:nvPr/>
        </p:nvCxnSpPr>
        <p:spPr>
          <a:xfrm rot="10800000">
            <a:off x="2114300" y="3765900"/>
            <a:ext cx="991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4" name="Google Shape;384;p40"/>
          <p:cNvCxnSpPr/>
          <p:nvPr/>
        </p:nvCxnSpPr>
        <p:spPr>
          <a:xfrm rot="10800000">
            <a:off x="4259325" y="4064350"/>
            <a:ext cx="113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5" name="Google Shape;385;p40"/>
          <p:cNvCxnSpPr/>
          <p:nvPr/>
        </p:nvCxnSpPr>
        <p:spPr>
          <a:xfrm rot="10800000">
            <a:off x="6457650" y="3770850"/>
            <a:ext cx="113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" name="Google Shape;386;p40"/>
          <p:cNvCxnSpPr/>
          <p:nvPr/>
        </p:nvCxnSpPr>
        <p:spPr>
          <a:xfrm rot="10800000">
            <a:off x="2610200" y="32215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" name="Google Shape;387;p40"/>
          <p:cNvCxnSpPr/>
          <p:nvPr/>
        </p:nvCxnSpPr>
        <p:spPr>
          <a:xfrm rot="10800000">
            <a:off x="4828275" y="3221425"/>
            <a:ext cx="0" cy="84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" name="Google Shape;388;p40"/>
          <p:cNvCxnSpPr/>
          <p:nvPr/>
        </p:nvCxnSpPr>
        <p:spPr>
          <a:xfrm>
            <a:off x="2606250" y="3235475"/>
            <a:ext cx="2214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p40"/>
          <p:cNvCxnSpPr/>
          <p:nvPr/>
        </p:nvCxnSpPr>
        <p:spPr>
          <a:xfrm rot="10800000">
            <a:off x="3596850" y="2268125"/>
            <a:ext cx="0" cy="95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" name="Google Shape;390;p40"/>
          <p:cNvCxnSpPr/>
          <p:nvPr/>
        </p:nvCxnSpPr>
        <p:spPr>
          <a:xfrm rot="10800000">
            <a:off x="7026600" y="2268000"/>
            <a:ext cx="0" cy="149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" name="Google Shape;391;p40"/>
          <p:cNvCxnSpPr/>
          <p:nvPr/>
        </p:nvCxnSpPr>
        <p:spPr>
          <a:xfrm rot="10800000">
            <a:off x="3596850" y="2257625"/>
            <a:ext cx="3422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2" name="Google Shape;392;p40"/>
          <p:cNvCxnSpPr/>
          <p:nvPr/>
        </p:nvCxnSpPr>
        <p:spPr>
          <a:xfrm rot="10800000">
            <a:off x="1222450" y="2129825"/>
            <a:ext cx="0" cy="24678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3" name="Google Shape;393;p40"/>
          <p:cNvSpPr txBox="1"/>
          <p:nvPr/>
        </p:nvSpPr>
        <p:spPr>
          <a:xfrm>
            <a:off x="146075" y="3021525"/>
            <a:ext cx="99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Distance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9" name="Google Shape;399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Dendrogram: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0" name="Google Shape;400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1" name="Google Shape;401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41"/>
          <p:cNvSpPr txBox="1"/>
          <p:nvPr/>
        </p:nvSpPr>
        <p:spPr>
          <a:xfrm>
            <a:off x="16222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3" name="Google Shape;403;p41"/>
          <p:cNvSpPr txBox="1"/>
          <p:nvPr/>
        </p:nvSpPr>
        <p:spPr>
          <a:xfrm>
            <a:off x="2612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4" name="Google Shape;404;p41"/>
          <p:cNvSpPr txBox="1"/>
          <p:nvPr/>
        </p:nvSpPr>
        <p:spPr>
          <a:xfrm>
            <a:off x="3755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5" name="Google Shape;405;p41"/>
          <p:cNvSpPr txBox="1"/>
          <p:nvPr/>
        </p:nvSpPr>
        <p:spPr>
          <a:xfrm>
            <a:off x="4898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N4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6" name="Google Shape;406;p41"/>
          <p:cNvSpPr txBox="1"/>
          <p:nvPr/>
        </p:nvSpPr>
        <p:spPr>
          <a:xfrm>
            <a:off x="5965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N5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7" name="Google Shape;407;p41"/>
          <p:cNvSpPr txBox="1"/>
          <p:nvPr/>
        </p:nvSpPr>
        <p:spPr>
          <a:xfrm>
            <a:off x="7108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N6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08" name="Google Shape;408;p41"/>
          <p:cNvCxnSpPr/>
          <p:nvPr/>
        </p:nvCxnSpPr>
        <p:spPr>
          <a:xfrm rot="10800000">
            <a:off x="21142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" name="Google Shape;409;p41"/>
          <p:cNvCxnSpPr/>
          <p:nvPr/>
        </p:nvCxnSpPr>
        <p:spPr>
          <a:xfrm rot="10800000">
            <a:off x="31048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" name="Google Shape;410;p41"/>
          <p:cNvCxnSpPr/>
          <p:nvPr/>
        </p:nvCxnSpPr>
        <p:spPr>
          <a:xfrm rot="10800000">
            <a:off x="4247850" y="4064350"/>
            <a:ext cx="0" cy="253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1" name="Google Shape;411;p41"/>
          <p:cNvCxnSpPr/>
          <p:nvPr/>
        </p:nvCxnSpPr>
        <p:spPr>
          <a:xfrm rot="10800000">
            <a:off x="5397225" y="4060600"/>
            <a:ext cx="0" cy="26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2" name="Google Shape;412;p41"/>
          <p:cNvCxnSpPr/>
          <p:nvPr/>
        </p:nvCxnSpPr>
        <p:spPr>
          <a:xfrm rot="10800000">
            <a:off x="6457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Google Shape;413;p41"/>
          <p:cNvCxnSpPr/>
          <p:nvPr/>
        </p:nvCxnSpPr>
        <p:spPr>
          <a:xfrm rot="10800000">
            <a:off x="7600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" name="Google Shape;414;p41"/>
          <p:cNvCxnSpPr/>
          <p:nvPr/>
        </p:nvCxnSpPr>
        <p:spPr>
          <a:xfrm rot="10800000">
            <a:off x="2114300" y="3765900"/>
            <a:ext cx="991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" name="Google Shape;415;p41"/>
          <p:cNvCxnSpPr/>
          <p:nvPr/>
        </p:nvCxnSpPr>
        <p:spPr>
          <a:xfrm rot="10800000">
            <a:off x="4259325" y="4064350"/>
            <a:ext cx="113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" name="Google Shape;416;p41"/>
          <p:cNvCxnSpPr/>
          <p:nvPr/>
        </p:nvCxnSpPr>
        <p:spPr>
          <a:xfrm rot="10800000">
            <a:off x="6457650" y="3770850"/>
            <a:ext cx="113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Google Shape;417;p41"/>
          <p:cNvCxnSpPr/>
          <p:nvPr/>
        </p:nvCxnSpPr>
        <p:spPr>
          <a:xfrm rot="10800000">
            <a:off x="2610200" y="32215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8" name="Google Shape;418;p41"/>
          <p:cNvCxnSpPr/>
          <p:nvPr/>
        </p:nvCxnSpPr>
        <p:spPr>
          <a:xfrm rot="10800000">
            <a:off x="4828275" y="3221425"/>
            <a:ext cx="0" cy="84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9" name="Google Shape;419;p41"/>
          <p:cNvCxnSpPr/>
          <p:nvPr/>
        </p:nvCxnSpPr>
        <p:spPr>
          <a:xfrm>
            <a:off x="2606250" y="3235475"/>
            <a:ext cx="2214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0" name="Google Shape;420;p41"/>
          <p:cNvCxnSpPr/>
          <p:nvPr/>
        </p:nvCxnSpPr>
        <p:spPr>
          <a:xfrm rot="10800000">
            <a:off x="3596850" y="2268125"/>
            <a:ext cx="0" cy="95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1" name="Google Shape;421;p41"/>
          <p:cNvCxnSpPr/>
          <p:nvPr/>
        </p:nvCxnSpPr>
        <p:spPr>
          <a:xfrm rot="10800000">
            <a:off x="7026600" y="2268000"/>
            <a:ext cx="0" cy="149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2" name="Google Shape;422;p41"/>
          <p:cNvCxnSpPr/>
          <p:nvPr/>
        </p:nvCxnSpPr>
        <p:spPr>
          <a:xfrm rot="10800000">
            <a:off x="3596850" y="2257625"/>
            <a:ext cx="3422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3" name="Google Shape;423;p41"/>
          <p:cNvCxnSpPr/>
          <p:nvPr/>
        </p:nvCxnSpPr>
        <p:spPr>
          <a:xfrm rot="10800000">
            <a:off x="1222450" y="2129825"/>
            <a:ext cx="0" cy="24678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4" name="Google Shape;424;p41"/>
          <p:cNvSpPr txBox="1"/>
          <p:nvPr/>
        </p:nvSpPr>
        <p:spPr>
          <a:xfrm>
            <a:off x="146075" y="3021525"/>
            <a:ext cx="99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Distance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5" name="Google Shape;425;p41"/>
          <p:cNvSpPr/>
          <p:nvPr/>
        </p:nvSpPr>
        <p:spPr>
          <a:xfrm>
            <a:off x="4013250" y="3951825"/>
            <a:ext cx="1536000" cy="738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Theory and Intuition of Hierarchical Clustering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Coding Example of Hierarchical Clustering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We’ll skip an assessment for now and revisit when we discuss DBSCAN clustering for comparison.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1" name="Google Shape;431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Dendrogram: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2" name="Google Shape;432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3" name="Google Shape;433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42"/>
          <p:cNvSpPr txBox="1"/>
          <p:nvPr/>
        </p:nvSpPr>
        <p:spPr>
          <a:xfrm>
            <a:off x="16222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5" name="Google Shape;435;p42"/>
          <p:cNvSpPr txBox="1"/>
          <p:nvPr/>
        </p:nvSpPr>
        <p:spPr>
          <a:xfrm>
            <a:off x="2612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6" name="Google Shape;436;p42"/>
          <p:cNvSpPr txBox="1"/>
          <p:nvPr/>
        </p:nvSpPr>
        <p:spPr>
          <a:xfrm>
            <a:off x="3755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7" name="Google Shape;437;p42"/>
          <p:cNvSpPr txBox="1"/>
          <p:nvPr/>
        </p:nvSpPr>
        <p:spPr>
          <a:xfrm>
            <a:off x="4898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N4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8" name="Google Shape;438;p42"/>
          <p:cNvSpPr txBox="1"/>
          <p:nvPr/>
        </p:nvSpPr>
        <p:spPr>
          <a:xfrm>
            <a:off x="5965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N5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9" name="Google Shape;439;p42"/>
          <p:cNvSpPr txBox="1"/>
          <p:nvPr/>
        </p:nvSpPr>
        <p:spPr>
          <a:xfrm>
            <a:off x="7108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N6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0" name="Google Shape;440;p42"/>
          <p:cNvCxnSpPr/>
          <p:nvPr/>
        </p:nvCxnSpPr>
        <p:spPr>
          <a:xfrm rot="10800000">
            <a:off x="21142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1" name="Google Shape;441;p42"/>
          <p:cNvCxnSpPr/>
          <p:nvPr/>
        </p:nvCxnSpPr>
        <p:spPr>
          <a:xfrm rot="10800000">
            <a:off x="31048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42"/>
          <p:cNvCxnSpPr/>
          <p:nvPr/>
        </p:nvCxnSpPr>
        <p:spPr>
          <a:xfrm rot="10800000">
            <a:off x="4247850" y="4064350"/>
            <a:ext cx="0" cy="253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42"/>
          <p:cNvCxnSpPr/>
          <p:nvPr/>
        </p:nvCxnSpPr>
        <p:spPr>
          <a:xfrm rot="10800000">
            <a:off x="5397225" y="4060600"/>
            <a:ext cx="0" cy="26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4" name="Google Shape;444;p42"/>
          <p:cNvCxnSpPr/>
          <p:nvPr/>
        </p:nvCxnSpPr>
        <p:spPr>
          <a:xfrm rot="10800000">
            <a:off x="6457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5" name="Google Shape;445;p42"/>
          <p:cNvCxnSpPr/>
          <p:nvPr/>
        </p:nvCxnSpPr>
        <p:spPr>
          <a:xfrm rot="10800000">
            <a:off x="7600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" name="Google Shape;446;p42"/>
          <p:cNvCxnSpPr/>
          <p:nvPr/>
        </p:nvCxnSpPr>
        <p:spPr>
          <a:xfrm rot="10800000">
            <a:off x="2114300" y="3765900"/>
            <a:ext cx="991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7" name="Google Shape;447;p42"/>
          <p:cNvCxnSpPr/>
          <p:nvPr/>
        </p:nvCxnSpPr>
        <p:spPr>
          <a:xfrm rot="10800000">
            <a:off x="4259325" y="4064350"/>
            <a:ext cx="113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8" name="Google Shape;448;p42"/>
          <p:cNvCxnSpPr/>
          <p:nvPr/>
        </p:nvCxnSpPr>
        <p:spPr>
          <a:xfrm rot="10800000">
            <a:off x="6457650" y="3770850"/>
            <a:ext cx="113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9" name="Google Shape;449;p42"/>
          <p:cNvCxnSpPr/>
          <p:nvPr/>
        </p:nvCxnSpPr>
        <p:spPr>
          <a:xfrm rot="10800000">
            <a:off x="2610200" y="32215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0" name="Google Shape;450;p42"/>
          <p:cNvCxnSpPr/>
          <p:nvPr/>
        </p:nvCxnSpPr>
        <p:spPr>
          <a:xfrm rot="10800000">
            <a:off x="4828275" y="3221425"/>
            <a:ext cx="0" cy="84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" name="Google Shape;451;p42"/>
          <p:cNvCxnSpPr/>
          <p:nvPr/>
        </p:nvCxnSpPr>
        <p:spPr>
          <a:xfrm>
            <a:off x="2606250" y="3235475"/>
            <a:ext cx="2214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2" name="Google Shape;452;p42"/>
          <p:cNvCxnSpPr/>
          <p:nvPr/>
        </p:nvCxnSpPr>
        <p:spPr>
          <a:xfrm rot="10800000">
            <a:off x="3596850" y="2268125"/>
            <a:ext cx="0" cy="95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3" name="Google Shape;453;p42"/>
          <p:cNvCxnSpPr/>
          <p:nvPr/>
        </p:nvCxnSpPr>
        <p:spPr>
          <a:xfrm rot="10800000">
            <a:off x="7026600" y="2268000"/>
            <a:ext cx="0" cy="149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4" name="Google Shape;454;p42"/>
          <p:cNvCxnSpPr/>
          <p:nvPr/>
        </p:nvCxnSpPr>
        <p:spPr>
          <a:xfrm rot="10800000">
            <a:off x="3596850" y="2257625"/>
            <a:ext cx="3422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" name="Google Shape;455;p42"/>
          <p:cNvCxnSpPr/>
          <p:nvPr/>
        </p:nvCxnSpPr>
        <p:spPr>
          <a:xfrm rot="10800000">
            <a:off x="1222450" y="2129825"/>
            <a:ext cx="0" cy="24678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6" name="Google Shape;456;p42"/>
          <p:cNvSpPr txBox="1"/>
          <p:nvPr/>
        </p:nvSpPr>
        <p:spPr>
          <a:xfrm>
            <a:off x="146075" y="3021525"/>
            <a:ext cx="99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Distance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7" name="Google Shape;457;p42"/>
          <p:cNvSpPr/>
          <p:nvPr/>
        </p:nvSpPr>
        <p:spPr>
          <a:xfrm>
            <a:off x="6832650" y="2168125"/>
            <a:ext cx="340500" cy="1553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3" name="Google Shape;463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Dendrogram: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4" name="Google Shape;46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5" name="Google Shape;465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43"/>
          <p:cNvSpPr txBox="1"/>
          <p:nvPr/>
        </p:nvSpPr>
        <p:spPr>
          <a:xfrm>
            <a:off x="16222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7" name="Google Shape;467;p43"/>
          <p:cNvSpPr txBox="1"/>
          <p:nvPr/>
        </p:nvSpPr>
        <p:spPr>
          <a:xfrm>
            <a:off x="2612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8" name="Google Shape;468;p43"/>
          <p:cNvSpPr txBox="1"/>
          <p:nvPr/>
        </p:nvSpPr>
        <p:spPr>
          <a:xfrm>
            <a:off x="3755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9" name="Google Shape;469;p43"/>
          <p:cNvSpPr txBox="1"/>
          <p:nvPr/>
        </p:nvSpPr>
        <p:spPr>
          <a:xfrm>
            <a:off x="4898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N4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0" name="Google Shape;470;p43"/>
          <p:cNvSpPr txBox="1"/>
          <p:nvPr/>
        </p:nvSpPr>
        <p:spPr>
          <a:xfrm>
            <a:off x="5965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N5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43"/>
          <p:cNvSpPr txBox="1"/>
          <p:nvPr/>
        </p:nvSpPr>
        <p:spPr>
          <a:xfrm>
            <a:off x="7108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N6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72" name="Google Shape;472;p43"/>
          <p:cNvCxnSpPr/>
          <p:nvPr/>
        </p:nvCxnSpPr>
        <p:spPr>
          <a:xfrm rot="10800000">
            <a:off x="21142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3" name="Google Shape;473;p43"/>
          <p:cNvCxnSpPr/>
          <p:nvPr/>
        </p:nvCxnSpPr>
        <p:spPr>
          <a:xfrm rot="10800000">
            <a:off x="31048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4" name="Google Shape;474;p43"/>
          <p:cNvCxnSpPr/>
          <p:nvPr/>
        </p:nvCxnSpPr>
        <p:spPr>
          <a:xfrm rot="10800000">
            <a:off x="4247850" y="4064350"/>
            <a:ext cx="0" cy="253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" name="Google Shape;475;p43"/>
          <p:cNvCxnSpPr/>
          <p:nvPr/>
        </p:nvCxnSpPr>
        <p:spPr>
          <a:xfrm rot="10800000">
            <a:off x="5397225" y="4060600"/>
            <a:ext cx="0" cy="26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6" name="Google Shape;476;p43"/>
          <p:cNvCxnSpPr/>
          <p:nvPr/>
        </p:nvCxnSpPr>
        <p:spPr>
          <a:xfrm rot="10800000">
            <a:off x="6457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7" name="Google Shape;477;p43"/>
          <p:cNvCxnSpPr/>
          <p:nvPr/>
        </p:nvCxnSpPr>
        <p:spPr>
          <a:xfrm rot="10800000">
            <a:off x="7600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8" name="Google Shape;478;p43"/>
          <p:cNvCxnSpPr/>
          <p:nvPr/>
        </p:nvCxnSpPr>
        <p:spPr>
          <a:xfrm rot="10800000">
            <a:off x="2114300" y="3765900"/>
            <a:ext cx="991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9" name="Google Shape;479;p43"/>
          <p:cNvCxnSpPr/>
          <p:nvPr/>
        </p:nvCxnSpPr>
        <p:spPr>
          <a:xfrm rot="10800000">
            <a:off x="4259325" y="4064350"/>
            <a:ext cx="113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0" name="Google Shape;480;p43"/>
          <p:cNvCxnSpPr/>
          <p:nvPr/>
        </p:nvCxnSpPr>
        <p:spPr>
          <a:xfrm rot="10800000">
            <a:off x="6457650" y="3770850"/>
            <a:ext cx="113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1" name="Google Shape;481;p43"/>
          <p:cNvCxnSpPr/>
          <p:nvPr/>
        </p:nvCxnSpPr>
        <p:spPr>
          <a:xfrm rot="10800000">
            <a:off x="2610200" y="32215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2" name="Google Shape;482;p43"/>
          <p:cNvCxnSpPr/>
          <p:nvPr/>
        </p:nvCxnSpPr>
        <p:spPr>
          <a:xfrm rot="10800000">
            <a:off x="4828275" y="3221425"/>
            <a:ext cx="0" cy="84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3" name="Google Shape;483;p43"/>
          <p:cNvCxnSpPr/>
          <p:nvPr/>
        </p:nvCxnSpPr>
        <p:spPr>
          <a:xfrm>
            <a:off x="2606250" y="3235475"/>
            <a:ext cx="2214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4" name="Google Shape;484;p43"/>
          <p:cNvCxnSpPr/>
          <p:nvPr/>
        </p:nvCxnSpPr>
        <p:spPr>
          <a:xfrm rot="10800000">
            <a:off x="3596850" y="2268125"/>
            <a:ext cx="0" cy="95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5" name="Google Shape;485;p43"/>
          <p:cNvCxnSpPr/>
          <p:nvPr/>
        </p:nvCxnSpPr>
        <p:spPr>
          <a:xfrm rot="10800000">
            <a:off x="7026600" y="2268000"/>
            <a:ext cx="0" cy="149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6" name="Google Shape;486;p43"/>
          <p:cNvCxnSpPr/>
          <p:nvPr/>
        </p:nvCxnSpPr>
        <p:spPr>
          <a:xfrm rot="10800000">
            <a:off x="3596850" y="2257625"/>
            <a:ext cx="3422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7" name="Google Shape;487;p43"/>
          <p:cNvSpPr txBox="1"/>
          <p:nvPr/>
        </p:nvSpPr>
        <p:spPr>
          <a:xfrm>
            <a:off x="115325" y="2129825"/>
            <a:ext cx="2052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“Slice” to decide cluster count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3" name="Google Shape;493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Dendrogram: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4" name="Google Shape;494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5" name="Google Shape;495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44"/>
          <p:cNvSpPr txBox="1"/>
          <p:nvPr/>
        </p:nvSpPr>
        <p:spPr>
          <a:xfrm>
            <a:off x="16222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7" name="Google Shape;497;p44"/>
          <p:cNvSpPr txBox="1"/>
          <p:nvPr/>
        </p:nvSpPr>
        <p:spPr>
          <a:xfrm>
            <a:off x="2612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8" name="Google Shape;498;p44"/>
          <p:cNvSpPr txBox="1"/>
          <p:nvPr/>
        </p:nvSpPr>
        <p:spPr>
          <a:xfrm>
            <a:off x="3755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9" name="Google Shape;499;p44"/>
          <p:cNvSpPr txBox="1"/>
          <p:nvPr/>
        </p:nvSpPr>
        <p:spPr>
          <a:xfrm>
            <a:off x="4898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N4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0" name="Google Shape;500;p44"/>
          <p:cNvSpPr txBox="1"/>
          <p:nvPr/>
        </p:nvSpPr>
        <p:spPr>
          <a:xfrm>
            <a:off x="5965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N5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1" name="Google Shape;501;p44"/>
          <p:cNvSpPr txBox="1"/>
          <p:nvPr/>
        </p:nvSpPr>
        <p:spPr>
          <a:xfrm>
            <a:off x="7108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N6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02" name="Google Shape;502;p44"/>
          <p:cNvCxnSpPr/>
          <p:nvPr/>
        </p:nvCxnSpPr>
        <p:spPr>
          <a:xfrm rot="10800000">
            <a:off x="21142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3" name="Google Shape;503;p44"/>
          <p:cNvCxnSpPr/>
          <p:nvPr/>
        </p:nvCxnSpPr>
        <p:spPr>
          <a:xfrm rot="10800000">
            <a:off x="31048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4" name="Google Shape;504;p44"/>
          <p:cNvCxnSpPr/>
          <p:nvPr/>
        </p:nvCxnSpPr>
        <p:spPr>
          <a:xfrm rot="10800000">
            <a:off x="4247850" y="4064350"/>
            <a:ext cx="0" cy="253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44"/>
          <p:cNvCxnSpPr/>
          <p:nvPr/>
        </p:nvCxnSpPr>
        <p:spPr>
          <a:xfrm rot="10800000">
            <a:off x="5397225" y="4060600"/>
            <a:ext cx="0" cy="26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6" name="Google Shape;506;p44"/>
          <p:cNvCxnSpPr/>
          <p:nvPr/>
        </p:nvCxnSpPr>
        <p:spPr>
          <a:xfrm rot="10800000">
            <a:off x="6457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7" name="Google Shape;507;p44"/>
          <p:cNvCxnSpPr/>
          <p:nvPr/>
        </p:nvCxnSpPr>
        <p:spPr>
          <a:xfrm rot="10800000">
            <a:off x="7600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8" name="Google Shape;508;p44"/>
          <p:cNvCxnSpPr/>
          <p:nvPr/>
        </p:nvCxnSpPr>
        <p:spPr>
          <a:xfrm rot="10800000">
            <a:off x="2114300" y="3765900"/>
            <a:ext cx="991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9" name="Google Shape;509;p44"/>
          <p:cNvCxnSpPr/>
          <p:nvPr/>
        </p:nvCxnSpPr>
        <p:spPr>
          <a:xfrm rot="10800000">
            <a:off x="4259325" y="4064350"/>
            <a:ext cx="113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0" name="Google Shape;510;p44"/>
          <p:cNvCxnSpPr/>
          <p:nvPr/>
        </p:nvCxnSpPr>
        <p:spPr>
          <a:xfrm rot="10800000">
            <a:off x="6457650" y="3770850"/>
            <a:ext cx="113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1" name="Google Shape;511;p44"/>
          <p:cNvCxnSpPr/>
          <p:nvPr/>
        </p:nvCxnSpPr>
        <p:spPr>
          <a:xfrm rot="10800000">
            <a:off x="2610200" y="32215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2" name="Google Shape;512;p44"/>
          <p:cNvCxnSpPr/>
          <p:nvPr/>
        </p:nvCxnSpPr>
        <p:spPr>
          <a:xfrm rot="10800000">
            <a:off x="4828275" y="3221425"/>
            <a:ext cx="0" cy="84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3" name="Google Shape;513;p44"/>
          <p:cNvCxnSpPr/>
          <p:nvPr/>
        </p:nvCxnSpPr>
        <p:spPr>
          <a:xfrm>
            <a:off x="2606250" y="3235475"/>
            <a:ext cx="2214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4" name="Google Shape;514;p44"/>
          <p:cNvCxnSpPr/>
          <p:nvPr/>
        </p:nvCxnSpPr>
        <p:spPr>
          <a:xfrm rot="10800000">
            <a:off x="3596850" y="2268125"/>
            <a:ext cx="0" cy="95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5" name="Google Shape;515;p44"/>
          <p:cNvCxnSpPr/>
          <p:nvPr/>
        </p:nvCxnSpPr>
        <p:spPr>
          <a:xfrm rot="10800000">
            <a:off x="7026600" y="2268000"/>
            <a:ext cx="0" cy="149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6" name="Google Shape;516;p44"/>
          <p:cNvCxnSpPr/>
          <p:nvPr/>
        </p:nvCxnSpPr>
        <p:spPr>
          <a:xfrm rot="10800000">
            <a:off x="3596850" y="2257625"/>
            <a:ext cx="3422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7" name="Google Shape;517;p44"/>
          <p:cNvSpPr txBox="1"/>
          <p:nvPr/>
        </p:nvSpPr>
        <p:spPr>
          <a:xfrm>
            <a:off x="115325" y="2129825"/>
            <a:ext cx="2052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“Slice” to decide cluster count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18" name="Google Shape;518;p44"/>
          <p:cNvCxnSpPr/>
          <p:nvPr/>
        </p:nvCxnSpPr>
        <p:spPr>
          <a:xfrm>
            <a:off x="2967700" y="2690925"/>
            <a:ext cx="4751400" cy="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4" name="Google Shape;524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Dendrogram: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5" name="Google Shape;525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6" name="Google Shape;526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45"/>
          <p:cNvSpPr txBox="1"/>
          <p:nvPr/>
        </p:nvSpPr>
        <p:spPr>
          <a:xfrm>
            <a:off x="16222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8" name="Google Shape;528;p45"/>
          <p:cNvSpPr txBox="1"/>
          <p:nvPr/>
        </p:nvSpPr>
        <p:spPr>
          <a:xfrm>
            <a:off x="2612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9" name="Google Shape;529;p45"/>
          <p:cNvSpPr txBox="1"/>
          <p:nvPr/>
        </p:nvSpPr>
        <p:spPr>
          <a:xfrm>
            <a:off x="3755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0" name="Google Shape;530;p45"/>
          <p:cNvSpPr txBox="1"/>
          <p:nvPr/>
        </p:nvSpPr>
        <p:spPr>
          <a:xfrm>
            <a:off x="4898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N4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1" name="Google Shape;531;p45"/>
          <p:cNvSpPr txBox="1"/>
          <p:nvPr/>
        </p:nvSpPr>
        <p:spPr>
          <a:xfrm>
            <a:off x="5965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N5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2" name="Google Shape;532;p45"/>
          <p:cNvSpPr txBox="1"/>
          <p:nvPr/>
        </p:nvSpPr>
        <p:spPr>
          <a:xfrm>
            <a:off x="7108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N6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33" name="Google Shape;533;p45"/>
          <p:cNvCxnSpPr/>
          <p:nvPr/>
        </p:nvCxnSpPr>
        <p:spPr>
          <a:xfrm rot="10800000">
            <a:off x="21142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4" name="Google Shape;534;p45"/>
          <p:cNvCxnSpPr/>
          <p:nvPr/>
        </p:nvCxnSpPr>
        <p:spPr>
          <a:xfrm rot="10800000">
            <a:off x="31048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5" name="Google Shape;535;p45"/>
          <p:cNvCxnSpPr/>
          <p:nvPr/>
        </p:nvCxnSpPr>
        <p:spPr>
          <a:xfrm rot="10800000">
            <a:off x="4247850" y="4064350"/>
            <a:ext cx="0" cy="253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6" name="Google Shape;536;p45"/>
          <p:cNvCxnSpPr/>
          <p:nvPr/>
        </p:nvCxnSpPr>
        <p:spPr>
          <a:xfrm rot="10800000">
            <a:off x="5397225" y="4060600"/>
            <a:ext cx="0" cy="26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7" name="Google Shape;537;p45"/>
          <p:cNvCxnSpPr/>
          <p:nvPr/>
        </p:nvCxnSpPr>
        <p:spPr>
          <a:xfrm rot="10800000">
            <a:off x="6457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8" name="Google Shape;538;p45"/>
          <p:cNvCxnSpPr/>
          <p:nvPr/>
        </p:nvCxnSpPr>
        <p:spPr>
          <a:xfrm rot="10800000">
            <a:off x="7600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9" name="Google Shape;539;p45"/>
          <p:cNvCxnSpPr/>
          <p:nvPr/>
        </p:nvCxnSpPr>
        <p:spPr>
          <a:xfrm rot="10800000">
            <a:off x="2114300" y="3765900"/>
            <a:ext cx="991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0" name="Google Shape;540;p45"/>
          <p:cNvCxnSpPr/>
          <p:nvPr/>
        </p:nvCxnSpPr>
        <p:spPr>
          <a:xfrm rot="10800000">
            <a:off x="4259325" y="4064350"/>
            <a:ext cx="113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1" name="Google Shape;541;p45"/>
          <p:cNvCxnSpPr/>
          <p:nvPr/>
        </p:nvCxnSpPr>
        <p:spPr>
          <a:xfrm rot="10800000">
            <a:off x="6457650" y="3770850"/>
            <a:ext cx="113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2" name="Google Shape;542;p45"/>
          <p:cNvCxnSpPr/>
          <p:nvPr/>
        </p:nvCxnSpPr>
        <p:spPr>
          <a:xfrm rot="10800000">
            <a:off x="2610200" y="32215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3" name="Google Shape;543;p45"/>
          <p:cNvCxnSpPr/>
          <p:nvPr/>
        </p:nvCxnSpPr>
        <p:spPr>
          <a:xfrm rot="10800000">
            <a:off x="4828275" y="3221425"/>
            <a:ext cx="0" cy="84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4" name="Google Shape;544;p45"/>
          <p:cNvCxnSpPr/>
          <p:nvPr/>
        </p:nvCxnSpPr>
        <p:spPr>
          <a:xfrm>
            <a:off x="2606250" y="3235475"/>
            <a:ext cx="2214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5" name="Google Shape;545;p45"/>
          <p:cNvCxnSpPr/>
          <p:nvPr/>
        </p:nvCxnSpPr>
        <p:spPr>
          <a:xfrm rot="10800000">
            <a:off x="3596850" y="2268125"/>
            <a:ext cx="0" cy="95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6" name="Google Shape;546;p45"/>
          <p:cNvCxnSpPr/>
          <p:nvPr/>
        </p:nvCxnSpPr>
        <p:spPr>
          <a:xfrm rot="10800000">
            <a:off x="7026600" y="2268000"/>
            <a:ext cx="0" cy="149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7" name="Google Shape;547;p45"/>
          <p:cNvCxnSpPr/>
          <p:nvPr/>
        </p:nvCxnSpPr>
        <p:spPr>
          <a:xfrm rot="10800000">
            <a:off x="3596850" y="2257625"/>
            <a:ext cx="3422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8" name="Google Shape;548;p45"/>
          <p:cNvSpPr txBox="1"/>
          <p:nvPr/>
        </p:nvSpPr>
        <p:spPr>
          <a:xfrm>
            <a:off x="115325" y="2129825"/>
            <a:ext cx="2052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“Slice” to decide cluster count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49" name="Google Shape;549;p45"/>
          <p:cNvCxnSpPr/>
          <p:nvPr/>
        </p:nvCxnSpPr>
        <p:spPr>
          <a:xfrm>
            <a:off x="2967700" y="2690925"/>
            <a:ext cx="4751400" cy="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50" name="Google Shape;550;p45"/>
          <p:cNvSpPr/>
          <p:nvPr/>
        </p:nvSpPr>
        <p:spPr>
          <a:xfrm>
            <a:off x="1622250" y="3083025"/>
            <a:ext cx="4051800" cy="1599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45"/>
          <p:cNvSpPr/>
          <p:nvPr/>
        </p:nvSpPr>
        <p:spPr>
          <a:xfrm>
            <a:off x="6158350" y="3124225"/>
            <a:ext cx="1759200" cy="1599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7" name="Google Shape;557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Dendrogram: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8" name="Google Shape;558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9" name="Google Shape;559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46"/>
          <p:cNvSpPr txBox="1"/>
          <p:nvPr/>
        </p:nvSpPr>
        <p:spPr>
          <a:xfrm>
            <a:off x="16222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1" name="Google Shape;561;p46"/>
          <p:cNvSpPr txBox="1"/>
          <p:nvPr/>
        </p:nvSpPr>
        <p:spPr>
          <a:xfrm>
            <a:off x="2612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2" name="Google Shape;562;p46"/>
          <p:cNvSpPr txBox="1"/>
          <p:nvPr/>
        </p:nvSpPr>
        <p:spPr>
          <a:xfrm>
            <a:off x="3755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3" name="Google Shape;563;p46"/>
          <p:cNvSpPr txBox="1"/>
          <p:nvPr/>
        </p:nvSpPr>
        <p:spPr>
          <a:xfrm>
            <a:off x="4898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N4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4" name="Google Shape;564;p46"/>
          <p:cNvSpPr txBox="1"/>
          <p:nvPr/>
        </p:nvSpPr>
        <p:spPr>
          <a:xfrm>
            <a:off x="5965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N5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5" name="Google Shape;565;p46"/>
          <p:cNvSpPr txBox="1"/>
          <p:nvPr/>
        </p:nvSpPr>
        <p:spPr>
          <a:xfrm>
            <a:off x="7108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N6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66" name="Google Shape;566;p46"/>
          <p:cNvCxnSpPr/>
          <p:nvPr/>
        </p:nvCxnSpPr>
        <p:spPr>
          <a:xfrm rot="10800000">
            <a:off x="21142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7" name="Google Shape;567;p46"/>
          <p:cNvCxnSpPr/>
          <p:nvPr/>
        </p:nvCxnSpPr>
        <p:spPr>
          <a:xfrm rot="10800000">
            <a:off x="31048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8" name="Google Shape;568;p46"/>
          <p:cNvCxnSpPr/>
          <p:nvPr/>
        </p:nvCxnSpPr>
        <p:spPr>
          <a:xfrm rot="10800000">
            <a:off x="4247850" y="4064350"/>
            <a:ext cx="0" cy="253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9" name="Google Shape;569;p46"/>
          <p:cNvCxnSpPr/>
          <p:nvPr/>
        </p:nvCxnSpPr>
        <p:spPr>
          <a:xfrm rot="10800000">
            <a:off x="5397225" y="4060600"/>
            <a:ext cx="0" cy="26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0" name="Google Shape;570;p46"/>
          <p:cNvCxnSpPr/>
          <p:nvPr/>
        </p:nvCxnSpPr>
        <p:spPr>
          <a:xfrm rot="10800000">
            <a:off x="6457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1" name="Google Shape;571;p46"/>
          <p:cNvCxnSpPr/>
          <p:nvPr/>
        </p:nvCxnSpPr>
        <p:spPr>
          <a:xfrm rot="10800000">
            <a:off x="7600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2" name="Google Shape;572;p46"/>
          <p:cNvCxnSpPr/>
          <p:nvPr/>
        </p:nvCxnSpPr>
        <p:spPr>
          <a:xfrm rot="10800000">
            <a:off x="2114300" y="3765900"/>
            <a:ext cx="991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3" name="Google Shape;573;p46"/>
          <p:cNvCxnSpPr/>
          <p:nvPr/>
        </p:nvCxnSpPr>
        <p:spPr>
          <a:xfrm rot="10800000">
            <a:off x="4259325" y="4064350"/>
            <a:ext cx="113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4" name="Google Shape;574;p46"/>
          <p:cNvCxnSpPr/>
          <p:nvPr/>
        </p:nvCxnSpPr>
        <p:spPr>
          <a:xfrm rot="10800000">
            <a:off x="6457650" y="3770850"/>
            <a:ext cx="113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5" name="Google Shape;575;p46"/>
          <p:cNvCxnSpPr/>
          <p:nvPr/>
        </p:nvCxnSpPr>
        <p:spPr>
          <a:xfrm rot="10800000">
            <a:off x="2610200" y="32215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6" name="Google Shape;576;p46"/>
          <p:cNvCxnSpPr/>
          <p:nvPr/>
        </p:nvCxnSpPr>
        <p:spPr>
          <a:xfrm rot="10800000">
            <a:off x="4828275" y="3221425"/>
            <a:ext cx="0" cy="84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7" name="Google Shape;577;p46"/>
          <p:cNvCxnSpPr/>
          <p:nvPr/>
        </p:nvCxnSpPr>
        <p:spPr>
          <a:xfrm>
            <a:off x="2606250" y="3235475"/>
            <a:ext cx="2214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8" name="Google Shape;578;p46"/>
          <p:cNvCxnSpPr/>
          <p:nvPr/>
        </p:nvCxnSpPr>
        <p:spPr>
          <a:xfrm rot="10800000">
            <a:off x="3596850" y="2268125"/>
            <a:ext cx="0" cy="95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9" name="Google Shape;579;p46"/>
          <p:cNvCxnSpPr/>
          <p:nvPr/>
        </p:nvCxnSpPr>
        <p:spPr>
          <a:xfrm rot="10800000">
            <a:off x="7026600" y="2268000"/>
            <a:ext cx="0" cy="149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0" name="Google Shape;580;p46"/>
          <p:cNvCxnSpPr/>
          <p:nvPr/>
        </p:nvCxnSpPr>
        <p:spPr>
          <a:xfrm rot="10800000">
            <a:off x="3596850" y="2257625"/>
            <a:ext cx="3422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1" name="Google Shape;581;p46"/>
          <p:cNvSpPr txBox="1"/>
          <p:nvPr/>
        </p:nvSpPr>
        <p:spPr>
          <a:xfrm>
            <a:off x="115325" y="2129825"/>
            <a:ext cx="2052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“Slice” to decide cluster count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82" name="Google Shape;582;p46"/>
          <p:cNvCxnSpPr/>
          <p:nvPr/>
        </p:nvCxnSpPr>
        <p:spPr>
          <a:xfrm>
            <a:off x="1845200" y="3405925"/>
            <a:ext cx="6004500" cy="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83" name="Google Shape;583;p46"/>
          <p:cNvSpPr/>
          <p:nvPr/>
        </p:nvSpPr>
        <p:spPr>
          <a:xfrm>
            <a:off x="1845200" y="3621200"/>
            <a:ext cx="1536300" cy="1061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46"/>
          <p:cNvSpPr/>
          <p:nvPr/>
        </p:nvSpPr>
        <p:spPr>
          <a:xfrm>
            <a:off x="6158350" y="3662425"/>
            <a:ext cx="1759200" cy="1061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46"/>
          <p:cNvSpPr/>
          <p:nvPr/>
        </p:nvSpPr>
        <p:spPr>
          <a:xfrm>
            <a:off x="4060125" y="3911000"/>
            <a:ext cx="1536300" cy="771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1" name="Google Shape;591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Linkage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do we measure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distance from a point to an entire cluster?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do we measure distance from a cluster to another cluster?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2" name="Google Shape;592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3" name="Google Shape;593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9" name="Google Shape;599;p48"/>
          <p:cNvSpPr txBox="1"/>
          <p:nvPr>
            <p:ph idx="1" type="body"/>
          </p:nvPr>
        </p:nvSpPr>
        <p:spPr>
          <a:xfrm>
            <a:off x="311700" y="1152475"/>
            <a:ext cx="846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Linkage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two or more points are together and we want to continue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agglomerative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clustering to join clusters, we need to decide on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linkage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parameter.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0" name="Google Shape;600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1" name="Google Shape;601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7" name="Google Shape;607;p49"/>
          <p:cNvSpPr txBox="1"/>
          <p:nvPr>
            <p:ph idx="1" type="body"/>
          </p:nvPr>
        </p:nvSpPr>
        <p:spPr>
          <a:xfrm>
            <a:off x="311700" y="1152475"/>
            <a:ext cx="846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Linkage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8" name="Google Shape;608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9" name="Google Shape;609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p49"/>
          <p:cNvSpPr/>
          <p:nvPr/>
        </p:nvSpPr>
        <p:spPr>
          <a:xfrm>
            <a:off x="2552525" y="1891325"/>
            <a:ext cx="4682100" cy="25083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49"/>
          <p:cNvSpPr txBox="1"/>
          <p:nvPr/>
        </p:nvSpPr>
        <p:spPr>
          <a:xfrm>
            <a:off x="1814450" y="2652475"/>
            <a:ext cx="522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X2</a:t>
            </a:r>
            <a:endParaRPr b="1"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2" name="Google Shape;612;p49"/>
          <p:cNvSpPr txBox="1"/>
          <p:nvPr/>
        </p:nvSpPr>
        <p:spPr>
          <a:xfrm>
            <a:off x="4588575" y="4399625"/>
            <a:ext cx="522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X1</a:t>
            </a:r>
            <a:endParaRPr b="1"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3" name="Google Shape;613;p49"/>
          <p:cNvSpPr/>
          <p:nvPr/>
        </p:nvSpPr>
        <p:spPr>
          <a:xfrm>
            <a:off x="3044575" y="2460275"/>
            <a:ext cx="192300" cy="1923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49"/>
          <p:cNvSpPr/>
          <p:nvPr/>
        </p:nvSpPr>
        <p:spPr>
          <a:xfrm>
            <a:off x="3304625" y="2764525"/>
            <a:ext cx="192300" cy="1923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49"/>
          <p:cNvSpPr/>
          <p:nvPr/>
        </p:nvSpPr>
        <p:spPr>
          <a:xfrm rot="-5684483">
            <a:off x="3312236" y="3191541"/>
            <a:ext cx="192358" cy="192358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49"/>
          <p:cNvSpPr/>
          <p:nvPr/>
        </p:nvSpPr>
        <p:spPr>
          <a:xfrm rot="-5684483">
            <a:off x="3593782" y="2907066"/>
            <a:ext cx="192358" cy="192358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49"/>
          <p:cNvSpPr/>
          <p:nvPr/>
        </p:nvSpPr>
        <p:spPr>
          <a:xfrm rot="-5684483">
            <a:off x="3015411" y="2964441"/>
            <a:ext cx="192358" cy="192358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49"/>
          <p:cNvSpPr/>
          <p:nvPr/>
        </p:nvSpPr>
        <p:spPr>
          <a:xfrm rot="-5684483">
            <a:off x="3669307" y="2460241"/>
            <a:ext cx="192358" cy="192358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49"/>
          <p:cNvSpPr/>
          <p:nvPr/>
        </p:nvSpPr>
        <p:spPr>
          <a:xfrm>
            <a:off x="5411225" y="2598825"/>
            <a:ext cx="192300" cy="1923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49"/>
          <p:cNvSpPr/>
          <p:nvPr/>
        </p:nvSpPr>
        <p:spPr>
          <a:xfrm>
            <a:off x="5671275" y="2903075"/>
            <a:ext cx="192300" cy="1923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49"/>
          <p:cNvSpPr/>
          <p:nvPr/>
        </p:nvSpPr>
        <p:spPr>
          <a:xfrm rot="-5684483">
            <a:off x="5678886" y="3330091"/>
            <a:ext cx="192358" cy="192358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49"/>
          <p:cNvSpPr/>
          <p:nvPr/>
        </p:nvSpPr>
        <p:spPr>
          <a:xfrm rot="-5684483">
            <a:off x="5960432" y="3045616"/>
            <a:ext cx="192358" cy="192358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49"/>
          <p:cNvSpPr/>
          <p:nvPr/>
        </p:nvSpPr>
        <p:spPr>
          <a:xfrm rot="-5684483">
            <a:off x="5382061" y="3102991"/>
            <a:ext cx="192358" cy="192358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49"/>
          <p:cNvSpPr/>
          <p:nvPr/>
        </p:nvSpPr>
        <p:spPr>
          <a:xfrm rot="-5684483">
            <a:off x="6035957" y="2598791"/>
            <a:ext cx="192358" cy="192358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0" name="Google Shape;630;p50"/>
          <p:cNvSpPr txBox="1"/>
          <p:nvPr>
            <p:ph idx="1" type="body"/>
          </p:nvPr>
        </p:nvSpPr>
        <p:spPr>
          <a:xfrm>
            <a:off x="311700" y="1152475"/>
            <a:ext cx="846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Linkage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1" name="Google Shape;631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2" name="Google Shape;632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33" name="Google Shape;633;p50"/>
          <p:cNvSpPr/>
          <p:nvPr/>
        </p:nvSpPr>
        <p:spPr>
          <a:xfrm>
            <a:off x="2552525" y="1891325"/>
            <a:ext cx="4682100" cy="25083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50"/>
          <p:cNvSpPr txBox="1"/>
          <p:nvPr/>
        </p:nvSpPr>
        <p:spPr>
          <a:xfrm>
            <a:off x="1814450" y="2652475"/>
            <a:ext cx="522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X2</a:t>
            </a:r>
            <a:endParaRPr b="1"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5" name="Google Shape;635;p50"/>
          <p:cNvSpPr txBox="1"/>
          <p:nvPr/>
        </p:nvSpPr>
        <p:spPr>
          <a:xfrm>
            <a:off x="4588575" y="4399625"/>
            <a:ext cx="522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X1</a:t>
            </a:r>
            <a:endParaRPr b="1"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6" name="Google Shape;636;p50"/>
          <p:cNvSpPr/>
          <p:nvPr/>
        </p:nvSpPr>
        <p:spPr>
          <a:xfrm>
            <a:off x="3044575" y="2460275"/>
            <a:ext cx="192300" cy="1923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50"/>
          <p:cNvSpPr/>
          <p:nvPr/>
        </p:nvSpPr>
        <p:spPr>
          <a:xfrm>
            <a:off x="3304625" y="2764525"/>
            <a:ext cx="192300" cy="1923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50"/>
          <p:cNvSpPr/>
          <p:nvPr/>
        </p:nvSpPr>
        <p:spPr>
          <a:xfrm rot="-5684483">
            <a:off x="3312236" y="3191541"/>
            <a:ext cx="192358" cy="192358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50"/>
          <p:cNvSpPr/>
          <p:nvPr/>
        </p:nvSpPr>
        <p:spPr>
          <a:xfrm rot="-5684483">
            <a:off x="3593782" y="2907066"/>
            <a:ext cx="192358" cy="192358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50"/>
          <p:cNvSpPr/>
          <p:nvPr/>
        </p:nvSpPr>
        <p:spPr>
          <a:xfrm rot="-5684483">
            <a:off x="3015411" y="2964441"/>
            <a:ext cx="192358" cy="192358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50"/>
          <p:cNvSpPr/>
          <p:nvPr/>
        </p:nvSpPr>
        <p:spPr>
          <a:xfrm rot="-5684483">
            <a:off x="3669307" y="2460241"/>
            <a:ext cx="192358" cy="192358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50"/>
          <p:cNvSpPr/>
          <p:nvPr/>
        </p:nvSpPr>
        <p:spPr>
          <a:xfrm>
            <a:off x="5411225" y="2598825"/>
            <a:ext cx="192300" cy="1923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50"/>
          <p:cNvSpPr/>
          <p:nvPr/>
        </p:nvSpPr>
        <p:spPr>
          <a:xfrm>
            <a:off x="5671275" y="2903075"/>
            <a:ext cx="192300" cy="1923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50"/>
          <p:cNvSpPr/>
          <p:nvPr/>
        </p:nvSpPr>
        <p:spPr>
          <a:xfrm rot="-5684483">
            <a:off x="5678886" y="3330091"/>
            <a:ext cx="192358" cy="192358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50"/>
          <p:cNvSpPr/>
          <p:nvPr/>
        </p:nvSpPr>
        <p:spPr>
          <a:xfrm rot="-5684483">
            <a:off x="5960432" y="3045616"/>
            <a:ext cx="192358" cy="192358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50"/>
          <p:cNvSpPr/>
          <p:nvPr/>
        </p:nvSpPr>
        <p:spPr>
          <a:xfrm rot="-5684483">
            <a:off x="5382061" y="3102991"/>
            <a:ext cx="192358" cy="192358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50"/>
          <p:cNvSpPr/>
          <p:nvPr/>
        </p:nvSpPr>
        <p:spPr>
          <a:xfrm rot="-5684483">
            <a:off x="6035957" y="2598791"/>
            <a:ext cx="192358" cy="192358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8" name="Google Shape;648;p50"/>
          <p:cNvCxnSpPr>
            <a:stCxn id="639" idx="4"/>
            <a:endCxn id="646" idx="7"/>
          </p:cNvCxnSpPr>
          <p:nvPr/>
        </p:nvCxnSpPr>
        <p:spPr>
          <a:xfrm>
            <a:off x="3785811" y="2995295"/>
            <a:ext cx="1619100" cy="14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4" name="Google Shape;654;p51"/>
          <p:cNvSpPr txBox="1"/>
          <p:nvPr>
            <p:ph idx="1" type="body"/>
          </p:nvPr>
        </p:nvSpPr>
        <p:spPr>
          <a:xfrm>
            <a:off x="311700" y="1152475"/>
            <a:ext cx="846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Linkage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55" name="Google Shape;655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6" name="Google Shape;656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57" name="Google Shape;657;p51"/>
          <p:cNvSpPr/>
          <p:nvPr/>
        </p:nvSpPr>
        <p:spPr>
          <a:xfrm>
            <a:off x="2552525" y="1891325"/>
            <a:ext cx="4682100" cy="25083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51"/>
          <p:cNvSpPr txBox="1"/>
          <p:nvPr/>
        </p:nvSpPr>
        <p:spPr>
          <a:xfrm>
            <a:off x="1814450" y="2652475"/>
            <a:ext cx="522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X2</a:t>
            </a:r>
            <a:endParaRPr b="1"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9" name="Google Shape;659;p51"/>
          <p:cNvSpPr txBox="1"/>
          <p:nvPr/>
        </p:nvSpPr>
        <p:spPr>
          <a:xfrm>
            <a:off x="4588575" y="4399625"/>
            <a:ext cx="522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X1</a:t>
            </a:r>
            <a:endParaRPr b="1"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0" name="Google Shape;660;p51"/>
          <p:cNvSpPr/>
          <p:nvPr/>
        </p:nvSpPr>
        <p:spPr>
          <a:xfrm>
            <a:off x="3044575" y="2460275"/>
            <a:ext cx="192300" cy="1923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51"/>
          <p:cNvSpPr/>
          <p:nvPr/>
        </p:nvSpPr>
        <p:spPr>
          <a:xfrm>
            <a:off x="3304625" y="2764525"/>
            <a:ext cx="192300" cy="1923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51"/>
          <p:cNvSpPr/>
          <p:nvPr/>
        </p:nvSpPr>
        <p:spPr>
          <a:xfrm rot="-5684483">
            <a:off x="3312236" y="3191541"/>
            <a:ext cx="192358" cy="192358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51"/>
          <p:cNvSpPr/>
          <p:nvPr/>
        </p:nvSpPr>
        <p:spPr>
          <a:xfrm rot="-5684483">
            <a:off x="3593782" y="2907066"/>
            <a:ext cx="192358" cy="192358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51"/>
          <p:cNvSpPr/>
          <p:nvPr/>
        </p:nvSpPr>
        <p:spPr>
          <a:xfrm rot="-5684483">
            <a:off x="3015411" y="2964441"/>
            <a:ext cx="192358" cy="192358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51"/>
          <p:cNvSpPr/>
          <p:nvPr/>
        </p:nvSpPr>
        <p:spPr>
          <a:xfrm rot="-5684483">
            <a:off x="3669307" y="2460241"/>
            <a:ext cx="192358" cy="192358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51"/>
          <p:cNvSpPr/>
          <p:nvPr/>
        </p:nvSpPr>
        <p:spPr>
          <a:xfrm>
            <a:off x="5411225" y="2598825"/>
            <a:ext cx="192300" cy="1923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51"/>
          <p:cNvSpPr/>
          <p:nvPr/>
        </p:nvSpPr>
        <p:spPr>
          <a:xfrm>
            <a:off x="5671275" y="2903075"/>
            <a:ext cx="192300" cy="1923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51"/>
          <p:cNvSpPr/>
          <p:nvPr/>
        </p:nvSpPr>
        <p:spPr>
          <a:xfrm rot="-5684483">
            <a:off x="5678886" y="3330091"/>
            <a:ext cx="192358" cy="192358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51"/>
          <p:cNvSpPr/>
          <p:nvPr/>
        </p:nvSpPr>
        <p:spPr>
          <a:xfrm rot="-5684483">
            <a:off x="5960432" y="3045616"/>
            <a:ext cx="192358" cy="192358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51"/>
          <p:cNvSpPr/>
          <p:nvPr/>
        </p:nvSpPr>
        <p:spPr>
          <a:xfrm rot="-5684483">
            <a:off x="5382061" y="3102991"/>
            <a:ext cx="192358" cy="192358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51"/>
          <p:cNvSpPr/>
          <p:nvPr/>
        </p:nvSpPr>
        <p:spPr>
          <a:xfrm rot="-5684483">
            <a:off x="6035957" y="2598791"/>
            <a:ext cx="192358" cy="192358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72" name="Google Shape;672;p51"/>
          <p:cNvCxnSpPr>
            <a:stCxn id="660" idx="5"/>
            <a:endCxn id="668" idx="6"/>
          </p:cNvCxnSpPr>
          <p:nvPr/>
        </p:nvCxnSpPr>
        <p:spPr>
          <a:xfrm>
            <a:off x="3208713" y="2624413"/>
            <a:ext cx="2558400" cy="705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ctrTitle"/>
          </p:nvPr>
        </p:nvSpPr>
        <p:spPr>
          <a:xfrm>
            <a:off x="311700" y="287375"/>
            <a:ext cx="8520600" cy="26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8" name="Google Shape;678;p52"/>
          <p:cNvSpPr txBox="1"/>
          <p:nvPr>
            <p:ph idx="1" type="body"/>
          </p:nvPr>
        </p:nvSpPr>
        <p:spPr>
          <a:xfrm>
            <a:off x="311700" y="1152475"/>
            <a:ext cx="846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Linkage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9" name="Google Shape;679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0" name="Google Shape;680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81" name="Google Shape;681;p52"/>
          <p:cNvSpPr/>
          <p:nvPr/>
        </p:nvSpPr>
        <p:spPr>
          <a:xfrm>
            <a:off x="2552525" y="1891325"/>
            <a:ext cx="4682100" cy="25083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52"/>
          <p:cNvSpPr txBox="1"/>
          <p:nvPr/>
        </p:nvSpPr>
        <p:spPr>
          <a:xfrm>
            <a:off x="1814450" y="2652475"/>
            <a:ext cx="522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X2</a:t>
            </a:r>
            <a:endParaRPr b="1"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3" name="Google Shape;683;p52"/>
          <p:cNvSpPr txBox="1"/>
          <p:nvPr/>
        </p:nvSpPr>
        <p:spPr>
          <a:xfrm>
            <a:off x="4588575" y="4399625"/>
            <a:ext cx="522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X1</a:t>
            </a:r>
            <a:endParaRPr b="1"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4" name="Google Shape;684;p52"/>
          <p:cNvSpPr/>
          <p:nvPr/>
        </p:nvSpPr>
        <p:spPr>
          <a:xfrm>
            <a:off x="3044575" y="2460275"/>
            <a:ext cx="192300" cy="1923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52"/>
          <p:cNvSpPr/>
          <p:nvPr/>
        </p:nvSpPr>
        <p:spPr>
          <a:xfrm>
            <a:off x="3304625" y="2764525"/>
            <a:ext cx="192300" cy="1923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52"/>
          <p:cNvSpPr/>
          <p:nvPr/>
        </p:nvSpPr>
        <p:spPr>
          <a:xfrm rot="-5684483">
            <a:off x="3312236" y="3191541"/>
            <a:ext cx="192358" cy="192358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52"/>
          <p:cNvSpPr/>
          <p:nvPr/>
        </p:nvSpPr>
        <p:spPr>
          <a:xfrm rot="-5684483">
            <a:off x="3593782" y="2907066"/>
            <a:ext cx="192358" cy="192358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52"/>
          <p:cNvSpPr/>
          <p:nvPr/>
        </p:nvSpPr>
        <p:spPr>
          <a:xfrm rot="-5684483">
            <a:off x="3015411" y="2964441"/>
            <a:ext cx="192358" cy="192358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52"/>
          <p:cNvSpPr/>
          <p:nvPr/>
        </p:nvSpPr>
        <p:spPr>
          <a:xfrm rot="-5684483">
            <a:off x="3669307" y="2460241"/>
            <a:ext cx="192358" cy="192358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52"/>
          <p:cNvSpPr/>
          <p:nvPr/>
        </p:nvSpPr>
        <p:spPr>
          <a:xfrm>
            <a:off x="5411225" y="2598825"/>
            <a:ext cx="192300" cy="1923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52"/>
          <p:cNvSpPr/>
          <p:nvPr/>
        </p:nvSpPr>
        <p:spPr>
          <a:xfrm>
            <a:off x="5671275" y="2903075"/>
            <a:ext cx="192300" cy="1923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52"/>
          <p:cNvSpPr/>
          <p:nvPr/>
        </p:nvSpPr>
        <p:spPr>
          <a:xfrm rot="-5684483">
            <a:off x="5678886" y="3330091"/>
            <a:ext cx="192358" cy="192358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52"/>
          <p:cNvSpPr/>
          <p:nvPr/>
        </p:nvSpPr>
        <p:spPr>
          <a:xfrm rot="-5684483">
            <a:off x="5960432" y="3045616"/>
            <a:ext cx="192358" cy="192358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52"/>
          <p:cNvSpPr/>
          <p:nvPr/>
        </p:nvSpPr>
        <p:spPr>
          <a:xfrm rot="-5684483">
            <a:off x="5382061" y="3102991"/>
            <a:ext cx="192358" cy="192358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52"/>
          <p:cNvSpPr/>
          <p:nvPr/>
        </p:nvSpPr>
        <p:spPr>
          <a:xfrm rot="-5684483">
            <a:off x="6035957" y="2598791"/>
            <a:ext cx="192358" cy="192358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6" name="Google Shape;696;p52"/>
          <p:cNvCxnSpPr/>
          <p:nvPr/>
        </p:nvCxnSpPr>
        <p:spPr>
          <a:xfrm>
            <a:off x="3396087" y="2861212"/>
            <a:ext cx="2467500" cy="16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2" name="Google Shape;702;p53"/>
          <p:cNvSpPr txBox="1"/>
          <p:nvPr>
            <p:ph idx="1" type="body"/>
          </p:nvPr>
        </p:nvSpPr>
        <p:spPr>
          <a:xfrm>
            <a:off x="311700" y="1152475"/>
            <a:ext cx="846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Linkage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3" name="Google Shape;703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04" name="Google Shape;704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05" name="Google Shape;705;p53"/>
          <p:cNvSpPr/>
          <p:nvPr/>
        </p:nvSpPr>
        <p:spPr>
          <a:xfrm>
            <a:off x="2552525" y="1891325"/>
            <a:ext cx="4682100" cy="25083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53"/>
          <p:cNvSpPr txBox="1"/>
          <p:nvPr/>
        </p:nvSpPr>
        <p:spPr>
          <a:xfrm>
            <a:off x="1814450" y="2652475"/>
            <a:ext cx="522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X2</a:t>
            </a:r>
            <a:endParaRPr b="1"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7" name="Google Shape;707;p53"/>
          <p:cNvSpPr txBox="1"/>
          <p:nvPr/>
        </p:nvSpPr>
        <p:spPr>
          <a:xfrm>
            <a:off x="4588575" y="4399625"/>
            <a:ext cx="522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X1</a:t>
            </a:r>
            <a:endParaRPr b="1"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8" name="Google Shape;708;p53"/>
          <p:cNvSpPr/>
          <p:nvPr/>
        </p:nvSpPr>
        <p:spPr>
          <a:xfrm>
            <a:off x="3044575" y="2460275"/>
            <a:ext cx="192300" cy="1923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53"/>
          <p:cNvSpPr/>
          <p:nvPr/>
        </p:nvSpPr>
        <p:spPr>
          <a:xfrm>
            <a:off x="3304625" y="2764525"/>
            <a:ext cx="192300" cy="1923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53"/>
          <p:cNvSpPr/>
          <p:nvPr/>
        </p:nvSpPr>
        <p:spPr>
          <a:xfrm rot="-5684483">
            <a:off x="3312236" y="3191541"/>
            <a:ext cx="192358" cy="192358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53"/>
          <p:cNvSpPr/>
          <p:nvPr/>
        </p:nvSpPr>
        <p:spPr>
          <a:xfrm rot="-5684483">
            <a:off x="3669057" y="2978241"/>
            <a:ext cx="192358" cy="192358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53"/>
          <p:cNvSpPr/>
          <p:nvPr/>
        </p:nvSpPr>
        <p:spPr>
          <a:xfrm rot="-5684483">
            <a:off x="2939836" y="2991891"/>
            <a:ext cx="192358" cy="192358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53"/>
          <p:cNvSpPr/>
          <p:nvPr/>
        </p:nvSpPr>
        <p:spPr>
          <a:xfrm rot="-5684483">
            <a:off x="3669307" y="2460241"/>
            <a:ext cx="192358" cy="192358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53"/>
          <p:cNvSpPr/>
          <p:nvPr/>
        </p:nvSpPr>
        <p:spPr>
          <a:xfrm>
            <a:off x="5411225" y="2598825"/>
            <a:ext cx="192300" cy="1923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53"/>
          <p:cNvSpPr/>
          <p:nvPr/>
        </p:nvSpPr>
        <p:spPr>
          <a:xfrm>
            <a:off x="5671275" y="2903075"/>
            <a:ext cx="192300" cy="1923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53"/>
          <p:cNvSpPr/>
          <p:nvPr/>
        </p:nvSpPr>
        <p:spPr>
          <a:xfrm rot="-5684483">
            <a:off x="5678886" y="3330091"/>
            <a:ext cx="192358" cy="192358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53"/>
          <p:cNvSpPr/>
          <p:nvPr/>
        </p:nvSpPr>
        <p:spPr>
          <a:xfrm rot="-5684483">
            <a:off x="5960432" y="3045616"/>
            <a:ext cx="192358" cy="192358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53"/>
          <p:cNvSpPr/>
          <p:nvPr/>
        </p:nvSpPr>
        <p:spPr>
          <a:xfrm rot="-5684483">
            <a:off x="5382061" y="3102991"/>
            <a:ext cx="192358" cy="192358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53"/>
          <p:cNvSpPr/>
          <p:nvPr/>
        </p:nvSpPr>
        <p:spPr>
          <a:xfrm rot="-5684483">
            <a:off x="6035957" y="2598791"/>
            <a:ext cx="192358" cy="192358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20" name="Google Shape;720;p53"/>
          <p:cNvCxnSpPr>
            <a:stCxn id="708" idx="5"/>
            <a:endCxn id="709" idx="1"/>
          </p:cNvCxnSpPr>
          <p:nvPr/>
        </p:nvCxnSpPr>
        <p:spPr>
          <a:xfrm>
            <a:off x="3208713" y="2624413"/>
            <a:ext cx="124200" cy="16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21" name="Google Shape;721;p53"/>
          <p:cNvCxnSpPr>
            <a:stCxn id="713" idx="1"/>
            <a:endCxn id="709" idx="7"/>
          </p:cNvCxnSpPr>
          <p:nvPr/>
        </p:nvCxnSpPr>
        <p:spPr>
          <a:xfrm flipH="1">
            <a:off x="3468731" y="2629818"/>
            <a:ext cx="234600" cy="16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22" name="Google Shape;722;p53"/>
          <p:cNvCxnSpPr>
            <a:stCxn id="711" idx="7"/>
            <a:endCxn id="709" idx="6"/>
          </p:cNvCxnSpPr>
          <p:nvPr/>
        </p:nvCxnSpPr>
        <p:spPr>
          <a:xfrm rot="10800000">
            <a:off x="3496838" y="2860766"/>
            <a:ext cx="195000" cy="15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23" name="Google Shape;723;p53"/>
          <p:cNvCxnSpPr>
            <a:stCxn id="710" idx="6"/>
            <a:endCxn id="709" idx="4"/>
          </p:cNvCxnSpPr>
          <p:nvPr/>
        </p:nvCxnSpPr>
        <p:spPr>
          <a:xfrm flipH="1" rot="10800000">
            <a:off x="3400465" y="2956970"/>
            <a:ext cx="300" cy="23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24" name="Google Shape;724;p53"/>
          <p:cNvCxnSpPr>
            <a:stCxn id="712" idx="4"/>
            <a:endCxn id="709" idx="3"/>
          </p:cNvCxnSpPr>
          <p:nvPr/>
        </p:nvCxnSpPr>
        <p:spPr>
          <a:xfrm flipH="1" rot="10800000">
            <a:off x="3131865" y="2928620"/>
            <a:ext cx="201000" cy="15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0" name="Google Shape;730;p54"/>
          <p:cNvSpPr txBox="1"/>
          <p:nvPr>
            <p:ph idx="1" type="body"/>
          </p:nvPr>
        </p:nvSpPr>
        <p:spPr>
          <a:xfrm>
            <a:off x="311700" y="1152475"/>
            <a:ext cx="846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Linkage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Criterion determining which distance to use between sets of observation.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Algorithm will merge pairs of clusters that minimizes the criterion.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31" name="Google Shape;731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2" name="Google Shape;732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8" name="Google Shape;738;p55"/>
          <p:cNvSpPr txBox="1"/>
          <p:nvPr>
            <p:ph idx="1" type="body"/>
          </p:nvPr>
        </p:nvSpPr>
        <p:spPr>
          <a:xfrm>
            <a:off x="311700" y="1152475"/>
            <a:ext cx="846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Linkage: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Ward: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minimizes variance of clusters being merged.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Average: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uses average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distances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between two sets.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Minimum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Maximum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distances between all observations of the two sets.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39" name="Google Shape;739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40" name="Google Shape;740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6" name="Google Shape;746;p56"/>
          <p:cNvSpPr txBox="1"/>
          <p:nvPr>
            <p:ph idx="1" type="body"/>
          </p:nvPr>
        </p:nvSpPr>
        <p:spPr>
          <a:xfrm>
            <a:off x="311700" y="1152475"/>
            <a:ext cx="846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move on to exploring these concepts through code!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47" name="Google Shape;747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48" name="Google Shape;748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57"/>
          <p:cNvSpPr txBox="1"/>
          <p:nvPr>
            <p:ph type="ctrTitle"/>
          </p:nvPr>
        </p:nvSpPr>
        <p:spPr>
          <a:xfrm>
            <a:off x="311700" y="287375"/>
            <a:ext cx="8520600" cy="26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Hierarchical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Clustering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4" name="Google Shape;754;p5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and Intuition Part Two: Linkages</a:t>
            </a:r>
            <a:endParaRPr/>
          </a:p>
        </p:txBody>
      </p:sp>
      <p:pic>
        <p:nvPicPr>
          <p:cNvPr descr="watermark.jpg" id="755" name="Google Shape;755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56" name="Google Shape;756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58"/>
          <p:cNvSpPr txBox="1"/>
          <p:nvPr>
            <p:ph type="ctrTitle"/>
          </p:nvPr>
        </p:nvSpPr>
        <p:spPr>
          <a:xfrm>
            <a:off x="311700" y="287375"/>
            <a:ext cx="8520600" cy="26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Hierarchical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Clustering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2" name="Google Shape;762;p5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and Intuition Part One: Basics</a:t>
            </a:r>
            <a:endParaRPr/>
          </a:p>
        </p:txBody>
      </p:sp>
      <p:pic>
        <p:nvPicPr>
          <p:cNvPr descr="watermark.jpg" id="763" name="Google Shape;763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64" name="Google Shape;764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59"/>
          <p:cNvSpPr txBox="1"/>
          <p:nvPr>
            <p:ph type="ctrTitle"/>
          </p:nvPr>
        </p:nvSpPr>
        <p:spPr>
          <a:xfrm>
            <a:off x="311700" y="287375"/>
            <a:ext cx="8520600" cy="26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Hierarchical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Clustering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0" name="Google Shape;770;p5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Part One: Data and Visualization</a:t>
            </a:r>
            <a:endParaRPr/>
          </a:p>
        </p:txBody>
      </p:sp>
      <p:pic>
        <p:nvPicPr>
          <p:cNvPr descr="watermark.jpg" id="771" name="Google Shape;771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72" name="Google Shape;772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60"/>
          <p:cNvSpPr txBox="1"/>
          <p:nvPr>
            <p:ph type="ctrTitle"/>
          </p:nvPr>
        </p:nvSpPr>
        <p:spPr>
          <a:xfrm>
            <a:off x="311700" y="287375"/>
            <a:ext cx="8520600" cy="26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Hierarchical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Clustering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8" name="Google Shape;778;p6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Part Two: Clusters and Dendrograms</a:t>
            </a:r>
            <a:endParaRPr/>
          </a:p>
        </p:txBody>
      </p:sp>
      <p:pic>
        <p:nvPicPr>
          <p:cNvPr descr="watermark.jpg" id="779" name="Google Shape;779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80" name="Google Shape;780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ctrTitle"/>
          </p:nvPr>
        </p:nvSpPr>
        <p:spPr>
          <a:xfrm>
            <a:off x="311700" y="287375"/>
            <a:ext cx="8520600" cy="26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Hierarchical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Clustering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and Intuition</a:t>
            </a:r>
            <a:endParaRPr/>
          </a:p>
        </p:txBody>
      </p:sp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Like most clustering algorithms, Hierarchical Clustering simply relies on measuring which data points are most “similar” to other data points.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Similarity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” is defined by choosing a distance metric.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why use Hierarchical Clustering?</a:t>
            </a:r>
            <a:endParaRPr b="1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why use Hierarchical Clustering?</a:t>
            </a:r>
            <a:endParaRPr b="1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Easy to understand and visualize.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Helps users decide how many clusters to choose.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 necessary to choose cluster amount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running the algorithm.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why use Hierarchical Clustering?</a:t>
            </a:r>
            <a:endParaRPr b="1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Divides points into </a:t>
            </a: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potential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clusters: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