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</p:sldIdLst>
  <p:sldSz cy="5143500" cx="9144000"/>
  <p:notesSz cx="6858000" cy="9144000"/>
  <p:embeddedFontLst>
    <p:embeddedFont>
      <p:font typeface="Montserrat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Montserrat-regular.fntdata"/><Relationship Id="rId50" Type="http://schemas.openxmlformats.org/officeDocument/2006/relationships/slide" Target="slides/slide46.xml"/><Relationship Id="rId53" Type="http://schemas.openxmlformats.org/officeDocument/2006/relationships/font" Target="fonts/Montserrat-italic.fntdata"/><Relationship Id="rId52" Type="http://schemas.openxmlformats.org/officeDocument/2006/relationships/font" Target="fonts/Montserrat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d7be4fe7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d7be4fe7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d7be4fe7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d7be4fe7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d7be4fe7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d7be4fe7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d7be4fe7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d7be4fe7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d7be4fe7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d7be4fe7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d7be4fe7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d7be4fe7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d7be4fe7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d7be4fe7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d7be4fe7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d7be4fe7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d7be4fe7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d7be4fe7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d7be4fe7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d7be4fe7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d7be4fe7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d7be4fe7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d7be4fe7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d7be4fe7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d7be4fe7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d7be4fe7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d7be4fe7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d7be4fe7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d7be4fe7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dd7be4fe7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d547781a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dd547781a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d547781a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d547781a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d547781a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dd547781a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dd547781a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dd547781a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d7be4fe7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dd7be4fe7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d7be4fe7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d7be4fe7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d7be4fe71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d7be4fe71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dd7be4fe71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dd7be4fe71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d7be4fe71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d7be4fe71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dd7be4fe71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dd7be4fe71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dd7be4fe71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dd7be4fe71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dd7be4fe71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dd7be4fe71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dd7be4fe71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dd7be4fe71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dd7be4fe71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dd7be4fe71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dd7be4fe71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dd7be4fe71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dd7be4fe71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dd7be4fe71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d7be4fe7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d7be4fe7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dd7be4fe71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dd7be4fe71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dd7be4fe71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dd7be4fe71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dd7be4fe71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dd7be4fe71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dd7be4fe71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dd7be4fe7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dd7be4fe71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dd7be4fe7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dd7be4fe71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dd7be4fe71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dd7be4fe71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dd7be4fe71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d7be4fe7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d7be4fe7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d7be4fe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d7be4fe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d7be4fe7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d7be4fe7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d547781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d547781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d547781a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d547781a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www.postman.com" TargetMode="External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a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explore multiple models and then compare performance metrics.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Consider trade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offs between model interpretability and performance.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are coefficients for features available?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a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test out multiple models and remember to perform cross-validation to fairly compare models and perform hyperparameter tuning.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a Model - Scikit-Learn Map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online for “Choosing the right estimator” for a guided map on which algorithms to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consider.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you can always try multiple algorithms and simply compare performance metrics.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a Model - Scikit-Learn Map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4934" y="1903500"/>
            <a:ext cx="4857626" cy="30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Purpose of Deployment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Deployment considerations vary widely depending on the scale and usage of the model: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Small portfolio project?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Enterprise level deployment?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2" name="Google Shape;162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Purpose of Deployment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Small Portfolio Project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Consider writing a “blog” post instead of full deployment.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up simple API Flask-based website, possibly on a free tier service like Heroku.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Requires web dev skills.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Purpose of Deployment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Enterprise Level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Need to make considerations across multiple stakeholders.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not in the realm of the data scientist who created the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Communicate with your team!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Performance Expectations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set clear expectations on model performance based on cross validation (final hold-out set).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set expectations based on the fully trained model, as it will not be representative of the true performance on unseen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Performance Expectations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Training Workflow: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Train|Test|Validation split.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Hyperparameter tuning.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Report results on final holdout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Retrain model on all data prior to deployment.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" name="Google Shape;19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Retraining Intervals: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deployment, how often should we retrain our model on new incoming data?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Answer: It completely depends on your situation!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consider some key factors.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" name="Google Shape;20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Theory and Concepts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Persistence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Deployment as an API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Retraining Intervals Considerations: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performance still good?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nuanced and harder to clarify once model is deployed, since in theory you wouldn’t have the correct “labeled”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Depends on situation, use your best judgement 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Retraining Intervals Considerations: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often are you getting new data?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Considerations: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Size of new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New data is labeled.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Percentage of total data that was used for training.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Retraining Intervals Considerations: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often are you getting new data?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we have a total of 1GB of original training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receive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1GB of new labeled data a month!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a month, we’ve only trained on 50% of available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 Thoughts: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creation and deployment in an organization is almost never the purview of a single person.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your domain expertise and colleagues to figure out the best strategy.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4" name="Google Shape;23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 Thoughts: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end of the day, there are no set 100% correct rules or answers.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machine learning constantly evolves, use this degree of freedom to innovate!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Persistence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49" name="Google Shape;249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review the “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lifecycle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of creating, training, saving, and loading a machine learning model with Scikit-Learn.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set up a saved model to be used in the next series of API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 Deployment API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General Overview</a:t>
            </a:r>
            <a:endParaRPr/>
          </a:p>
        </p:txBody>
      </p:sp>
      <p:pic>
        <p:nvPicPr>
          <p:cNvPr descr="watermark.jpg" id="265" name="Google Shape;26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Hypertext Transfer Protocol (HTTP) is designed to enable communications between clients and servers.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Two key communication protocols are GET and POST, which allow a client to obtain information and provide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4" name="Google Shape;274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API stands for Application Programming Interface.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API can serve as an interface for GET and POST requests.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goal is to let our Scikit-Learn model be “served” as an API which can get and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receive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2" name="Google Shape;28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Theory and Concepts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is a model ready for deployment?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often to retrain your model?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to revisit model algorithm choice and assumptions?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42"/>
          <p:cNvSpPr txBox="1"/>
          <p:nvPr>
            <p:ph idx="1" type="body"/>
          </p:nvPr>
        </p:nvSpPr>
        <p:spPr>
          <a:xfrm>
            <a:off x="311700" y="1152475"/>
            <a:ext cx="86841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9" name="Google Shape;289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0" name="Google Shape;290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2"/>
          <p:cNvSpPr/>
          <p:nvPr/>
        </p:nvSpPr>
        <p:spPr>
          <a:xfrm>
            <a:off x="5142238" y="3206575"/>
            <a:ext cx="1410000" cy="633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ML Model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43"/>
          <p:cNvSpPr txBox="1"/>
          <p:nvPr>
            <p:ph idx="1" type="body"/>
          </p:nvPr>
        </p:nvSpPr>
        <p:spPr>
          <a:xfrm>
            <a:off x="311700" y="1152475"/>
            <a:ext cx="86841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9" name="Google Shape;299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3"/>
          <p:cNvSpPr/>
          <p:nvPr/>
        </p:nvSpPr>
        <p:spPr>
          <a:xfrm>
            <a:off x="4635700" y="1964575"/>
            <a:ext cx="2423100" cy="2333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API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43"/>
          <p:cNvSpPr/>
          <p:nvPr/>
        </p:nvSpPr>
        <p:spPr>
          <a:xfrm>
            <a:off x="5142238" y="3206575"/>
            <a:ext cx="1410000" cy="633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ML Model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44"/>
          <p:cNvSpPr txBox="1"/>
          <p:nvPr>
            <p:ph idx="1" type="body"/>
          </p:nvPr>
        </p:nvSpPr>
        <p:spPr>
          <a:xfrm>
            <a:off x="311700" y="1152475"/>
            <a:ext cx="86841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8" name="Google Shape;308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9" name="Google Shape;309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4"/>
          <p:cNvSpPr/>
          <p:nvPr/>
        </p:nvSpPr>
        <p:spPr>
          <a:xfrm>
            <a:off x="4635700" y="1964575"/>
            <a:ext cx="2423100" cy="2333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API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http://myapi/predict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44"/>
          <p:cNvSpPr/>
          <p:nvPr/>
        </p:nvSpPr>
        <p:spPr>
          <a:xfrm>
            <a:off x="5142238" y="3206575"/>
            <a:ext cx="1410000" cy="633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ML Model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5"/>
          <p:cNvSpPr txBox="1"/>
          <p:nvPr>
            <p:ph idx="1" type="body"/>
          </p:nvPr>
        </p:nvSpPr>
        <p:spPr>
          <a:xfrm>
            <a:off x="311700" y="1152475"/>
            <a:ext cx="86841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Google Shape;318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5"/>
          <p:cNvSpPr/>
          <p:nvPr/>
        </p:nvSpPr>
        <p:spPr>
          <a:xfrm>
            <a:off x="4635700" y="1964575"/>
            <a:ext cx="2423100" cy="2333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API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45"/>
          <p:cNvSpPr/>
          <p:nvPr/>
        </p:nvSpPr>
        <p:spPr>
          <a:xfrm>
            <a:off x="5142238" y="3206575"/>
            <a:ext cx="1410000" cy="633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ML Model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6"/>
          <p:cNvSpPr txBox="1"/>
          <p:nvPr>
            <p:ph idx="1" type="body"/>
          </p:nvPr>
        </p:nvSpPr>
        <p:spPr>
          <a:xfrm>
            <a:off x="311700" y="1152475"/>
            <a:ext cx="86841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6"/>
          <p:cNvSpPr/>
          <p:nvPr/>
        </p:nvSpPr>
        <p:spPr>
          <a:xfrm>
            <a:off x="4635700" y="1964575"/>
            <a:ext cx="2423100" cy="2333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API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46"/>
          <p:cNvSpPr/>
          <p:nvPr/>
        </p:nvSpPr>
        <p:spPr>
          <a:xfrm>
            <a:off x="5142238" y="3206575"/>
            <a:ext cx="1410000" cy="633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ML Model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46"/>
          <p:cNvSpPr/>
          <p:nvPr/>
        </p:nvSpPr>
        <p:spPr>
          <a:xfrm>
            <a:off x="1186350" y="2040775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JSON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46"/>
          <p:cNvSpPr txBox="1"/>
          <p:nvPr/>
        </p:nvSpPr>
        <p:spPr>
          <a:xfrm>
            <a:off x="762000" y="2626050"/>
            <a:ext cx="206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[ {“X1”:10, “X2”:2,...} 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47"/>
          <p:cNvSpPr txBox="1"/>
          <p:nvPr>
            <p:ph idx="1" type="body"/>
          </p:nvPr>
        </p:nvSpPr>
        <p:spPr>
          <a:xfrm>
            <a:off x="311700" y="1152475"/>
            <a:ext cx="86841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7"/>
          <p:cNvSpPr/>
          <p:nvPr/>
        </p:nvSpPr>
        <p:spPr>
          <a:xfrm>
            <a:off x="4635700" y="1964575"/>
            <a:ext cx="2423100" cy="2333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API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7"/>
          <p:cNvSpPr/>
          <p:nvPr/>
        </p:nvSpPr>
        <p:spPr>
          <a:xfrm>
            <a:off x="5142238" y="3206575"/>
            <a:ext cx="1410000" cy="633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ML Model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7"/>
          <p:cNvSpPr/>
          <p:nvPr/>
        </p:nvSpPr>
        <p:spPr>
          <a:xfrm>
            <a:off x="1186350" y="2040775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JSON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47"/>
          <p:cNvSpPr txBox="1"/>
          <p:nvPr/>
        </p:nvSpPr>
        <p:spPr>
          <a:xfrm>
            <a:off x="762000" y="2626050"/>
            <a:ext cx="206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[ {“X1”:10, “X2”:2,...} 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47"/>
          <p:cNvSpPr/>
          <p:nvPr/>
        </p:nvSpPr>
        <p:spPr>
          <a:xfrm>
            <a:off x="3101525" y="2040775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POST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47" name="Google Shape;347;p47"/>
          <p:cNvCxnSpPr>
            <a:stCxn id="344" idx="3"/>
            <a:endCxn id="346" idx="1"/>
          </p:cNvCxnSpPr>
          <p:nvPr/>
        </p:nvCxnSpPr>
        <p:spPr>
          <a:xfrm>
            <a:off x="2270550" y="2357425"/>
            <a:ext cx="831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47"/>
          <p:cNvCxnSpPr/>
          <p:nvPr/>
        </p:nvCxnSpPr>
        <p:spPr>
          <a:xfrm>
            <a:off x="4185725" y="2315650"/>
            <a:ext cx="450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48"/>
          <p:cNvSpPr txBox="1"/>
          <p:nvPr>
            <p:ph idx="1" type="body"/>
          </p:nvPr>
        </p:nvSpPr>
        <p:spPr>
          <a:xfrm>
            <a:off x="311700" y="1152475"/>
            <a:ext cx="86841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5" name="Google Shape;355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6" name="Google Shape;356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8"/>
          <p:cNvSpPr/>
          <p:nvPr/>
        </p:nvSpPr>
        <p:spPr>
          <a:xfrm>
            <a:off x="4635700" y="1964575"/>
            <a:ext cx="2423100" cy="2333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API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48"/>
          <p:cNvSpPr/>
          <p:nvPr/>
        </p:nvSpPr>
        <p:spPr>
          <a:xfrm>
            <a:off x="5142238" y="3206575"/>
            <a:ext cx="1410000" cy="633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ML Model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48"/>
          <p:cNvSpPr/>
          <p:nvPr/>
        </p:nvSpPr>
        <p:spPr>
          <a:xfrm>
            <a:off x="1186350" y="2040775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JSON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Google Shape;360;p48"/>
          <p:cNvSpPr txBox="1"/>
          <p:nvPr/>
        </p:nvSpPr>
        <p:spPr>
          <a:xfrm>
            <a:off x="762000" y="2626050"/>
            <a:ext cx="206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[ {“X1”:10, “X2”:2,...} 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48"/>
          <p:cNvSpPr/>
          <p:nvPr/>
        </p:nvSpPr>
        <p:spPr>
          <a:xfrm>
            <a:off x="3101525" y="2040775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POST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2" name="Google Shape;362;p48"/>
          <p:cNvCxnSpPr>
            <a:stCxn id="359" idx="3"/>
            <a:endCxn id="361" idx="1"/>
          </p:cNvCxnSpPr>
          <p:nvPr/>
        </p:nvCxnSpPr>
        <p:spPr>
          <a:xfrm>
            <a:off x="2270550" y="2357425"/>
            <a:ext cx="831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" name="Google Shape;363;p48"/>
          <p:cNvCxnSpPr/>
          <p:nvPr/>
        </p:nvCxnSpPr>
        <p:spPr>
          <a:xfrm>
            <a:off x="4185725" y="2315650"/>
            <a:ext cx="450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4" name="Google Shape;364;p48"/>
          <p:cNvSpPr/>
          <p:nvPr/>
        </p:nvSpPr>
        <p:spPr>
          <a:xfrm>
            <a:off x="3101525" y="3459850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GET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5" name="Google Shape;365;p48"/>
          <p:cNvCxnSpPr>
            <a:endCxn id="364" idx="3"/>
          </p:cNvCxnSpPr>
          <p:nvPr/>
        </p:nvCxnSpPr>
        <p:spPr>
          <a:xfrm rot="10800000">
            <a:off x="4185725" y="3776500"/>
            <a:ext cx="446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6" name="Google Shape;366;p48"/>
          <p:cNvSpPr/>
          <p:nvPr/>
        </p:nvSpPr>
        <p:spPr>
          <a:xfrm>
            <a:off x="1186350" y="3459850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JSON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7" name="Google Shape;367;p48"/>
          <p:cNvCxnSpPr>
            <a:stCxn id="364" idx="1"/>
            <a:endCxn id="366" idx="3"/>
          </p:cNvCxnSpPr>
          <p:nvPr/>
        </p:nvCxnSpPr>
        <p:spPr>
          <a:xfrm rot="10800000">
            <a:off x="2270525" y="3776500"/>
            <a:ext cx="831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8" name="Google Shape;368;p48"/>
          <p:cNvSpPr txBox="1"/>
          <p:nvPr/>
        </p:nvSpPr>
        <p:spPr>
          <a:xfrm>
            <a:off x="1249800" y="4137800"/>
            <a:ext cx="9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{“Y”:100}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49"/>
          <p:cNvSpPr txBox="1"/>
          <p:nvPr>
            <p:ph idx="1" type="body"/>
          </p:nvPr>
        </p:nvSpPr>
        <p:spPr>
          <a:xfrm>
            <a:off x="311700" y="1152475"/>
            <a:ext cx="86841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5" name="Google Shape;375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6" name="Google Shape;376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9"/>
          <p:cNvSpPr/>
          <p:nvPr/>
        </p:nvSpPr>
        <p:spPr>
          <a:xfrm>
            <a:off x="4635700" y="1964575"/>
            <a:ext cx="2423100" cy="2333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API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8" name="Google Shape;378;p49"/>
          <p:cNvSpPr/>
          <p:nvPr/>
        </p:nvSpPr>
        <p:spPr>
          <a:xfrm>
            <a:off x="5142238" y="3206575"/>
            <a:ext cx="1410000" cy="633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ML Model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9" name="Google Shape;379;p49"/>
          <p:cNvSpPr/>
          <p:nvPr/>
        </p:nvSpPr>
        <p:spPr>
          <a:xfrm>
            <a:off x="1186350" y="2040775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JSON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0" name="Google Shape;380;p49"/>
          <p:cNvSpPr txBox="1"/>
          <p:nvPr/>
        </p:nvSpPr>
        <p:spPr>
          <a:xfrm>
            <a:off x="762000" y="2626050"/>
            <a:ext cx="206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[ {“X1”:10, “X2”:2,...} 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49"/>
          <p:cNvSpPr/>
          <p:nvPr/>
        </p:nvSpPr>
        <p:spPr>
          <a:xfrm>
            <a:off x="3101525" y="2040775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POST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2" name="Google Shape;382;p49"/>
          <p:cNvCxnSpPr>
            <a:stCxn id="379" idx="3"/>
            <a:endCxn id="381" idx="1"/>
          </p:cNvCxnSpPr>
          <p:nvPr/>
        </p:nvCxnSpPr>
        <p:spPr>
          <a:xfrm>
            <a:off x="2270550" y="2357425"/>
            <a:ext cx="831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" name="Google Shape;383;p49"/>
          <p:cNvCxnSpPr/>
          <p:nvPr/>
        </p:nvCxnSpPr>
        <p:spPr>
          <a:xfrm>
            <a:off x="4185725" y="2315650"/>
            <a:ext cx="450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4" name="Google Shape;384;p49"/>
          <p:cNvSpPr/>
          <p:nvPr/>
        </p:nvSpPr>
        <p:spPr>
          <a:xfrm>
            <a:off x="3101525" y="3459850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GET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5" name="Google Shape;385;p49"/>
          <p:cNvCxnSpPr>
            <a:endCxn id="384" idx="3"/>
          </p:cNvCxnSpPr>
          <p:nvPr/>
        </p:nvCxnSpPr>
        <p:spPr>
          <a:xfrm rot="10800000">
            <a:off x="4185725" y="3776500"/>
            <a:ext cx="446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6" name="Google Shape;386;p49"/>
          <p:cNvSpPr/>
          <p:nvPr/>
        </p:nvSpPr>
        <p:spPr>
          <a:xfrm>
            <a:off x="1186350" y="3459850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JSON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7" name="Google Shape;387;p49"/>
          <p:cNvCxnSpPr>
            <a:stCxn id="384" idx="1"/>
            <a:endCxn id="386" idx="3"/>
          </p:cNvCxnSpPr>
          <p:nvPr/>
        </p:nvCxnSpPr>
        <p:spPr>
          <a:xfrm rot="10800000">
            <a:off x="2270525" y="3776500"/>
            <a:ext cx="831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8" name="Google Shape;388;p49"/>
          <p:cNvSpPr txBox="1"/>
          <p:nvPr/>
        </p:nvSpPr>
        <p:spPr>
          <a:xfrm>
            <a:off x="1249800" y="4137800"/>
            <a:ext cx="9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{“Y”:100}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9" name="Google Shape;38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2625" y="2701387"/>
            <a:ext cx="1718950" cy="8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0"/>
          <p:cNvSpPr/>
          <p:nvPr/>
        </p:nvSpPr>
        <p:spPr>
          <a:xfrm>
            <a:off x="4581850" y="1713975"/>
            <a:ext cx="4458000" cy="2887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Website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HTML/CSS/JS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5" name="Google Shape;395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0"/>
          <p:cNvSpPr txBox="1"/>
          <p:nvPr>
            <p:ph idx="1" type="body"/>
          </p:nvPr>
        </p:nvSpPr>
        <p:spPr>
          <a:xfrm>
            <a:off x="311700" y="1152475"/>
            <a:ext cx="86841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0"/>
          <p:cNvSpPr/>
          <p:nvPr/>
        </p:nvSpPr>
        <p:spPr>
          <a:xfrm>
            <a:off x="4635700" y="1964575"/>
            <a:ext cx="2423100" cy="2333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API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0" name="Google Shape;400;p50"/>
          <p:cNvSpPr/>
          <p:nvPr/>
        </p:nvSpPr>
        <p:spPr>
          <a:xfrm>
            <a:off x="5142238" y="3206575"/>
            <a:ext cx="1410000" cy="633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ML Model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50"/>
          <p:cNvSpPr/>
          <p:nvPr/>
        </p:nvSpPr>
        <p:spPr>
          <a:xfrm>
            <a:off x="1186350" y="2040775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JSON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50"/>
          <p:cNvSpPr txBox="1"/>
          <p:nvPr/>
        </p:nvSpPr>
        <p:spPr>
          <a:xfrm>
            <a:off x="762000" y="2626050"/>
            <a:ext cx="206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[ {“X1”:10, “X2”:2,...} 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50"/>
          <p:cNvSpPr/>
          <p:nvPr/>
        </p:nvSpPr>
        <p:spPr>
          <a:xfrm>
            <a:off x="3101525" y="2040775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POST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4" name="Google Shape;404;p50"/>
          <p:cNvCxnSpPr>
            <a:stCxn id="401" idx="3"/>
            <a:endCxn id="403" idx="1"/>
          </p:cNvCxnSpPr>
          <p:nvPr/>
        </p:nvCxnSpPr>
        <p:spPr>
          <a:xfrm>
            <a:off x="2270550" y="2357425"/>
            <a:ext cx="831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50"/>
          <p:cNvCxnSpPr/>
          <p:nvPr/>
        </p:nvCxnSpPr>
        <p:spPr>
          <a:xfrm>
            <a:off x="4185725" y="2315650"/>
            <a:ext cx="450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6" name="Google Shape;406;p50"/>
          <p:cNvSpPr/>
          <p:nvPr/>
        </p:nvSpPr>
        <p:spPr>
          <a:xfrm>
            <a:off x="3101525" y="3459850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GET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7" name="Google Shape;407;p50"/>
          <p:cNvCxnSpPr>
            <a:endCxn id="406" idx="3"/>
          </p:cNvCxnSpPr>
          <p:nvPr/>
        </p:nvCxnSpPr>
        <p:spPr>
          <a:xfrm rot="10800000">
            <a:off x="4185725" y="3776500"/>
            <a:ext cx="446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" name="Google Shape;408;p50"/>
          <p:cNvSpPr/>
          <p:nvPr/>
        </p:nvSpPr>
        <p:spPr>
          <a:xfrm>
            <a:off x="1186350" y="3459850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JSON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9" name="Google Shape;409;p50"/>
          <p:cNvCxnSpPr>
            <a:stCxn id="406" idx="1"/>
            <a:endCxn id="408" idx="3"/>
          </p:cNvCxnSpPr>
          <p:nvPr/>
        </p:nvCxnSpPr>
        <p:spPr>
          <a:xfrm rot="10800000">
            <a:off x="2270525" y="3776500"/>
            <a:ext cx="831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0" name="Google Shape;410;p50"/>
          <p:cNvSpPr txBox="1"/>
          <p:nvPr/>
        </p:nvSpPr>
        <p:spPr>
          <a:xfrm>
            <a:off x="1249800" y="4137800"/>
            <a:ext cx="9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{“Y”:100}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1" name="Google Shape;411;p50"/>
          <p:cNvPicPr preferRelativeResize="0"/>
          <p:nvPr/>
        </p:nvPicPr>
        <p:blipFill rotWithShape="1">
          <a:blip r:embed="rId4">
            <a:alphaModFix/>
          </a:blip>
          <a:srcRect b="19408" l="7834" r="5494" t="7545"/>
          <a:stretch/>
        </p:blipFill>
        <p:spPr>
          <a:xfrm>
            <a:off x="7460975" y="2788474"/>
            <a:ext cx="1409999" cy="118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API Deployment Steps: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simple Flask App for API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 ML model to Flask API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Postman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API through Postman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8" name="Google Shape;418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9" name="Google Shape;419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Persistence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walkthrough ML steps.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 on saving and loading a fitted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Notes: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only create the simple API interface and not a full website (full website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would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require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HTML, CSS, and Web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Development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experience).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Take a look at a Django or Full-Stack Flask course for more information on creating web applications.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6" name="Google Shape;42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7" name="Google Shape;427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3" name="Google Shape;433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Notes: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Due to the nature of a Flask API being served through HTTP, Jupyter can interfere with the application.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must run the API code as a Python Script file (.py file).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Feel free to use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preferred editor for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Coming up next, let’s install Flask and create our Flask API Routing call in a .py python script for our Scikit-Learn model!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 Deployment API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Creating API Script</a:t>
            </a:r>
            <a:endParaRPr/>
          </a:p>
        </p:txBody>
      </p:sp>
      <p:pic>
        <p:nvPicPr>
          <p:cNvPr descr="watermark.jpg" id="450" name="Google Shape;450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1" name="Google Shape;451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7" name="Google Shape;457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need to install Flask library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ip install Flask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install Flask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install through Anaconda Navigator by searching for Flask 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8" name="Google Shape;458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9" name="Google Shape;459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 Deployment API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5" name="Google Shape;465;p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Three: Testing the API</a:t>
            </a:r>
            <a:endParaRPr/>
          </a:p>
        </p:txBody>
      </p:sp>
      <p:pic>
        <p:nvPicPr>
          <p:cNvPr descr="watermark.jpg" id="466" name="Google Shape;466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7" name="Google Shape;467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3" name="Google Shape;473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need to download and install Postman: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https://www.postman.com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4" name="Google Shape;474;p5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5" name="Google Shape;475;p5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Deployment as an API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Save a model as a serialized pickle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.py script to read in JSON feature data and produce predictions.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Flask to accept features and return predictions as an API with POST and GET (using Postman).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this section is not: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comprehensive overview of APIs or web deployment.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have no experience with APIs or Web Development, this section helps you set up your ML work in a way to pass on to an experienced developer in APIs and Web applications.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10118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General Concepts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Key Model Deployment Ideas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a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Purpose of Deployment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Performance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Retraining Intervals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