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9"/>
  </p:notesMasterIdLst>
  <p:sldIdLst>
    <p:sldId id="278" r:id="rId2"/>
    <p:sldId id="280" r:id="rId3"/>
    <p:sldId id="279" r:id="rId4"/>
    <p:sldId id="296" r:id="rId5"/>
    <p:sldId id="297" r:id="rId6"/>
    <p:sldId id="295" r:id="rId7"/>
    <p:sldId id="293"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114" d="100"/>
          <a:sy n="114" d="100"/>
        </p:scale>
        <p:origin x="414" y="11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766135"/>
            <a:ext cx="5385816" cy="1225296"/>
          </a:xfrm>
        </p:spPr>
        <p:txBody>
          <a:bodyPr/>
          <a:lstStyle/>
          <a:p>
            <a:r>
              <a:rPr lang="en-US"/>
              <a:t>Cyclops</a:t>
            </a:r>
            <a:br>
              <a:rPr lang="en-US"/>
            </a:br>
            <a:r>
              <a:rPr lang="en-US" sz="1800"/>
              <a:t>Restaurant customer tracker</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843556" y="3192012"/>
            <a:ext cx="4504887" cy="2067886"/>
          </a:xfrm>
        </p:spPr>
        <p:txBody>
          <a:bodyPr/>
          <a:lstStyle/>
          <a:p>
            <a:pPr algn="ctr" rtl="0">
              <a:spcBef>
                <a:spcPts val="0"/>
              </a:spcBef>
              <a:spcAft>
                <a:spcPts val="0"/>
              </a:spcAft>
            </a:pPr>
            <a:r>
              <a:rPr lang="en-US" sz="1600" b="1"/>
              <a:t>Group 2332</a:t>
            </a:r>
          </a:p>
          <a:p>
            <a:pPr algn="ctr" rtl="0">
              <a:spcBef>
                <a:spcPts val="0"/>
              </a:spcBef>
              <a:spcAft>
                <a:spcPts val="0"/>
              </a:spcAft>
            </a:pPr>
            <a:r>
              <a:rPr lang="en-US" sz="1600"/>
              <a:t>21902348 – Kaan Kurçer</a:t>
            </a:r>
          </a:p>
          <a:p>
            <a:pPr algn="ctr" rtl="0">
              <a:spcBef>
                <a:spcPts val="0"/>
              </a:spcBef>
              <a:spcAft>
                <a:spcPts val="0"/>
              </a:spcAft>
            </a:pPr>
            <a:r>
              <a:rPr lang="en-US" sz="1600"/>
              <a:t>21902903 – Osman Serhat Yılmaz</a:t>
            </a:r>
          </a:p>
          <a:p>
            <a:pPr algn="ctr" rtl="0">
              <a:spcBef>
                <a:spcPts val="0"/>
              </a:spcBef>
              <a:spcAft>
                <a:spcPts val="0"/>
              </a:spcAft>
            </a:pPr>
            <a:r>
              <a:rPr lang="en-US" sz="1600"/>
              <a:t>21903213 – Ali Doğaç Urkaya</a:t>
            </a:r>
          </a:p>
          <a:p>
            <a:pPr algn="ctr" rtl="0">
              <a:spcBef>
                <a:spcPts val="0"/>
              </a:spcBef>
              <a:spcAft>
                <a:spcPts val="0"/>
              </a:spcAft>
            </a:pPr>
            <a:r>
              <a:rPr lang="en-US" sz="1600"/>
              <a:t>21902358 – Özgür Abi</a:t>
            </a:r>
          </a:p>
          <a:p>
            <a:pPr algn="ctr" rtl="0">
              <a:spcBef>
                <a:spcPts val="0"/>
              </a:spcBef>
              <a:spcAft>
                <a:spcPts val="0"/>
              </a:spcAft>
            </a:pPr>
            <a:r>
              <a:rPr lang="en-US" sz="1600"/>
              <a:t>21902035 – Jankat Berslan Dinçer</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73152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773936"/>
            <a:ext cx="6766560" cy="4514414"/>
          </a:xfrm>
        </p:spPr>
        <p:txBody>
          <a:bodyPr/>
          <a:lstStyle/>
          <a:p>
            <a:pPr>
              <a:lnSpc>
                <a:spcPct val="150000"/>
              </a:lnSpc>
              <a:spcBef>
                <a:spcPts val="0"/>
              </a:spcBef>
            </a:pPr>
            <a:r>
              <a:rPr lang="en-GB" sz="1600"/>
              <a:t>Restaurants are visited by hundreds of customers every day. Different types of customers have different spending habits, visiting times, and preferences. The traffic of the restaurant also varies greatly for different hours of the day. Although restaurant owners already record the inside of their restaurants for security reasons, they are unable to collect and utilize the data produced by their customers. The information gained from monitoring the customers’ count and preferences could be used to enhance both the user experience of the visitors and the profits of the restaurant owners. </a:t>
            </a:r>
            <a:endParaRPr lang="en-US" sz="16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59380" y="1317780"/>
            <a:ext cx="6637705" cy="768096"/>
          </a:xfrm>
        </p:spPr>
        <p:txBody>
          <a:bodyPr/>
          <a:lstStyle/>
          <a:p>
            <a:r>
              <a:rPr lang="en-US" sz="3200" b="1">
                <a:solidFill>
                  <a:schemeClr val="accent6"/>
                </a:solidFill>
                <a:latin typeface="Arial Black" panose="020B0604020202020204" pitchFamily="34" charset="0"/>
                <a:ea typeface="Arial Regular" pitchFamily="34" charset="-122"/>
                <a:cs typeface="Arial Black" panose="020B0604020202020204" pitchFamily="34" charset="0"/>
              </a:rPr>
              <a:t>Proposed System</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6" name="Content Placeholder 2">
            <a:extLst>
              <a:ext uri="{FF2B5EF4-FFF2-40B4-BE49-F238E27FC236}">
                <a16:creationId xmlns:a16="http://schemas.microsoft.com/office/drawing/2014/main" id="{1DD4CFB7-B7EA-6006-DC60-8266144D80EF}"/>
              </a:ext>
            </a:extLst>
          </p:cNvPr>
          <p:cNvSpPr txBox="1">
            <a:spLocks/>
          </p:cNvSpPr>
          <p:nvPr/>
        </p:nvSpPr>
        <p:spPr>
          <a:xfrm>
            <a:off x="459380" y="1946322"/>
            <a:ext cx="6766560" cy="3816915"/>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a:t>With Cyclops, we aim to analyze the camera feed of the restaurant to collect information and provide it to the restaurant owner along with tips on how to improve their restaurant using said information. Our program will allow restaurant owners to optimize their restaurants in order to provide their customers with a personalized experience and a restaurant that fits their preferences. It would also let them get more customers during less busy hours through promotions or discounts. This way they can increase both the satisfaction and the number of their customers, which would lead to increased profits. We also aim to display data on restaurant customer density so that potential customers can visit accordingly.</a:t>
            </a:r>
            <a:endParaRPr lang="en-US" sz="1600" dirty="0"/>
          </a:p>
        </p:txBody>
      </p:sp>
      <p:sp>
        <p:nvSpPr>
          <p:cNvPr id="7" name="Slide Number Placeholder 373">
            <a:extLst>
              <a:ext uri="{FF2B5EF4-FFF2-40B4-BE49-F238E27FC236}">
                <a16:creationId xmlns:a16="http://schemas.microsoft.com/office/drawing/2014/main" id="{71900542-573D-1CA0-4409-FD975CD4E981}"/>
              </a:ext>
            </a:extLst>
          </p:cNvPr>
          <p:cNvSpPr txBox="1">
            <a:spLocks/>
          </p:cNvSpPr>
          <p:nvPr/>
        </p:nvSpPr>
        <p:spPr>
          <a:xfrm>
            <a:off x="10945368" y="457200"/>
            <a:ext cx="987552"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48F63A3B-78C7-47BE-AE5E-E10140E04643}" type="slidenum">
              <a:rPr lang="en-US" sz="1200" smtClean="0">
                <a:solidFill>
                  <a:schemeClr val="accent6"/>
                </a:solidFill>
                <a:latin typeface="Arial" panose="020B0604020202020204" pitchFamily="34" charset="0"/>
                <a:cs typeface="Arial" panose="020B0604020202020204" pitchFamily="34" charset="0"/>
              </a:rPr>
              <a:pPr algn="ctr"/>
              <a:t>3</a:t>
            </a:fld>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sz="3200"/>
              <a:t>Features</a:t>
            </a:r>
            <a:endParaRPr lang="en-US" sz="3200"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a:t>Facıal recognıtıon</a:t>
            </a:r>
            <a:endParaRPr lang="en-US" dirty="0"/>
          </a:p>
        </p:txBody>
      </p:sp>
      <p:pic>
        <p:nvPicPr>
          <p:cNvPr id="292" name="Picture Placeholder 291" descr="Security camera">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a:blip r:embed="rId2">
            <a:extLst>
              <a:ext uri="{96DAC541-7B7A-43D3-8B79-37D633B846F1}">
                <asvg:svgBlip xmlns:asvg="http://schemas.microsoft.com/office/drawing/2016/SVG/main" r:embed="rId3"/>
              </a:ext>
            </a:extLst>
          </a:blip>
          <a:srcRect/>
          <a:stretch/>
        </p:blipFill>
        <p:spPr>
          <a:xfrm>
            <a:off x="1339134" y="2111058"/>
            <a:ext cx="704088" cy="704088"/>
          </a:xfrm>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a:t>Recognizes customers entering restaurant.</a:t>
            </a:r>
            <a:endParaRPr lang="en-US" dirty="0"/>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a:t>Data Collection</a:t>
            </a:r>
            <a:endParaRPr lang="en-US" dirty="0"/>
          </a:p>
        </p:txBody>
      </p:sp>
      <p:pic>
        <p:nvPicPr>
          <p:cNvPr id="290" name="Picture Placeholder 289" descr="List">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a:blip r:embed="rId4">
            <a:extLst>
              <a:ext uri="{96DAC541-7B7A-43D3-8B79-37D633B846F1}">
                <asvg:svgBlip xmlns:asvg="http://schemas.microsoft.com/office/drawing/2016/SVG/main" r:embed="rId5"/>
              </a:ext>
            </a:extLst>
          </a:blip>
          <a:srcRect/>
          <a:stretch/>
        </p:blipFill>
        <p:spPr>
          <a:xfrm>
            <a:off x="3554707" y="2111058"/>
            <a:ext cx="704088" cy="704088"/>
          </a:xfrm>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a:t>Keeps data on customer density and profiles.</a:t>
            </a:r>
            <a:endParaRPr lang="en-US" dirty="0"/>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a:t>Restaurant densıty</a:t>
            </a:r>
            <a:endParaRPr lang="en-US" dirty="0"/>
          </a:p>
        </p:txBody>
      </p:sp>
      <p:pic>
        <p:nvPicPr>
          <p:cNvPr id="288" name="Picture Placeholder 287" descr="Bar chart">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a:blip r:embed="rId6">
            <a:extLst>
              <a:ext uri="{96DAC541-7B7A-43D3-8B79-37D633B846F1}">
                <asvg:svgBlip xmlns:asvg="http://schemas.microsoft.com/office/drawing/2016/SVG/main" r:embed="rId7"/>
              </a:ext>
            </a:extLst>
          </a:blip>
          <a:srcRect/>
          <a:stretch/>
        </p:blipFill>
        <p:spPr>
          <a:xfrm>
            <a:off x="5770280" y="2111058"/>
            <a:ext cx="704088" cy="704088"/>
          </a:xfrm>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a:t>Displays restaurant density at different hours and days.</a:t>
            </a:r>
            <a:endParaRPr lang="en-US" dirty="0"/>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a:t>Personalızed experıences</a:t>
            </a:r>
            <a:endParaRPr lang="en-US" dirty="0"/>
          </a:p>
          <a:p>
            <a:endParaRPr lang="en-US" dirty="0"/>
          </a:p>
        </p:txBody>
      </p:sp>
      <p:pic>
        <p:nvPicPr>
          <p:cNvPr id="270" name="Picture Placeholder 269" descr="Waiter">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a:blip r:embed="rId8">
            <a:extLst>
              <a:ext uri="{96DAC541-7B7A-43D3-8B79-37D633B846F1}">
                <asvg:svgBlip xmlns:asvg="http://schemas.microsoft.com/office/drawing/2016/SVG/main" r:embed="rId9"/>
              </a:ext>
            </a:extLst>
          </a:blip>
          <a:srcRect/>
          <a:stretch/>
        </p:blipFill>
        <p:spPr>
          <a:xfrm>
            <a:off x="7985853" y="2111058"/>
            <a:ext cx="704088" cy="704088"/>
          </a:xfrm>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a:t>Waiters can recognize and serve repeat customers with personalized experiences.</a:t>
            </a:r>
            <a:endParaRPr lang="en-US" dirty="0"/>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a:t>Increase profits</a:t>
            </a:r>
            <a:endParaRPr lang="en-US" dirty="0"/>
          </a:p>
          <a:p>
            <a:endParaRPr lang="en-US" dirty="0"/>
          </a:p>
        </p:txBody>
      </p:sp>
      <p:pic>
        <p:nvPicPr>
          <p:cNvPr id="268" name="Picture Placeholder 267" descr="Money">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a:blip r:embed="rId10">
            <a:extLst>
              <a:ext uri="{96DAC541-7B7A-43D3-8B79-37D633B846F1}">
                <asvg:svgBlip xmlns:asvg="http://schemas.microsoft.com/office/drawing/2016/SVG/main" r:embed="rId11"/>
              </a:ext>
            </a:extLst>
          </a:blip>
          <a:srcRect/>
          <a:stretch/>
        </p:blipFill>
        <p:spPr>
          <a:xfrm>
            <a:off x="10201425" y="2111058"/>
            <a:ext cx="704088" cy="704088"/>
          </a:xfrm>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a:t>Managers can use the data to increase profits.</a:t>
            </a:r>
            <a:endParaRPr lang="en-US" dirty="0"/>
          </a:p>
        </p:txBody>
      </p:sp>
    </p:spTree>
    <p:extLst>
      <p:ext uri="{BB962C8B-B14F-4D97-AF65-F5344CB8AC3E}">
        <p14:creationId xmlns:p14="http://schemas.microsoft.com/office/powerpoint/2010/main" val="18440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3" name="Title 1">
            <a:extLst>
              <a:ext uri="{FF2B5EF4-FFF2-40B4-BE49-F238E27FC236}">
                <a16:creationId xmlns:a16="http://schemas.microsoft.com/office/drawing/2014/main" id="{AAB661E4-FB3B-B5F1-6739-492A761788E0}"/>
              </a:ext>
            </a:extLst>
          </p:cNvPr>
          <p:cNvSpPr txBox="1">
            <a:spLocks/>
          </p:cNvSpPr>
          <p:nvPr/>
        </p:nvSpPr>
        <p:spPr>
          <a:xfrm>
            <a:off x="3950963" y="1228039"/>
            <a:ext cx="6120776" cy="76809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sz="3200">
                <a:latin typeface="Arial Black" panose="020B0604020202020204" pitchFamily="34" charset="0"/>
                <a:ea typeface="Arial Regular" pitchFamily="34" charset="-122"/>
                <a:cs typeface="Arial Black" panose="020B0604020202020204" pitchFamily="34" charset="0"/>
              </a:rPr>
              <a:t>Goals achıeved</a:t>
            </a:r>
            <a:endParaRPr lang="en-US" sz="3200" dirty="0">
              <a:latin typeface="Arial Black" panose="020B0604020202020204" pitchFamily="34" charset="0"/>
              <a:cs typeface="Arial Black" panose="020B0604020202020204" pitchFamily="34" charset="0"/>
            </a:endParaRPr>
          </a:p>
        </p:txBody>
      </p:sp>
      <p:sp>
        <p:nvSpPr>
          <p:cNvPr id="4" name="TextBox 3">
            <a:extLst>
              <a:ext uri="{FF2B5EF4-FFF2-40B4-BE49-F238E27FC236}">
                <a16:creationId xmlns:a16="http://schemas.microsoft.com/office/drawing/2014/main" id="{9BB61C29-3E77-BBF8-6407-1D4E53195184}"/>
              </a:ext>
            </a:extLst>
          </p:cNvPr>
          <p:cNvSpPr txBox="1"/>
          <p:nvPr/>
        </p:nvSpPr>
        <p:spPr>
          <a:xfrm>
            <a:off x="3930746" y="2249843"/>
            <a:ext cx="5647217" cy="2585323"/>
          </a:xfrm>
          <a:prstGeom prst="rect">
            <a:avLst/>
          </a:prstGeom>
          <a:noFill/>
        </p:spPr>
        <p:txBody>
          <a:bodyPr wrap="square" rtlCol="0">
            <a:spAutoFit/>
          </a:bodyPr>
          <a:lstStyle/>
          <a:p>
            <a:pPr marL="285750" indent="-285750">
              <a:buFont typeface="Arial" panose="020B0604020202020204" pitchFamily="34" charset="0"/>
              <a:buChar char="•"/>
            </a:pPr>
            <a:r>
              <a:rPr lang="en-GB"/>
              <a:t>Implemented a basic human counting system.</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a:t>Developed a web application to display the necessary information to both the customers and managers.</a:t>
            </a:r>
          </a:p>
          <a:p>
            <a:endParaRPr lang="en-GB"/>
          </a:p>
          <a:p>
            <a:pPr marL="285750" indent="-285750">
              <a:buFont typeface="Arial" panose="020B0604020202020204" pitchFamily="34" charset="0"/>
              <a:buChar char="•"/>
            </a:pPr>
            <a:r>
              <a:rPr lang="en-GB"/>
              <a:t>Developed an initial database.</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a:t>Integrated the backend and the frontend of the web application with the ability to display restaurant data.</a:t>
            </a:r>
          </a:p>
        </p:txBody>
      </p:sp>
    </p:spTree>
    <p:extLst>
      <p:ext uri="{BB962C8B-B14F-4D97-AF65-F5344CB8AC3E}">
        <p14:creationId xmlns:p14="http://schemas.microsoft.com/office/powerpoint/2010/main" val="348628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4" name="Title 1">
            <a:extLst>
              <a:ext uri="{FF2B5EF4-FFF2-40B4-BE49-F238E27FC236}">
                <a16:creationId xmlns:a16="http://schemas.microsoft.com/office/drawing/2014/main" id="{F6BB9142-1765-5630-878D-81F08BB3CC57}"/>
              </a:ext>
            </a:extLst>
          </p:cNvPr>
          <p:cNvSpPr>
            <a:spLocks noGrp="1"/>
          </p:cNvSpPr>
          <p:nvPr>
            <p:ph type="title"/>
          </p:nvPr>
        </p:nvSpPr>
        <p:spPr>
          <a:xfrm>
            <a:off x="6169095" y="1214616"/>
            <a:ext cx="5175224" cy="768096"/>
          </a:xfrm>
        </p:spPr>
        <p:txBody>
          <a:bodyPr/>
          <a:lstStyle/>
          <a:p>
            <a:r>
              <a:rPr lang="en-US" sz="3200">
                <a:latin typeface="Arial Black" panose="020B0604020202020204" pitchFamily="34" charset="0"/>
                <a:ea typeface="Arial Regular" pitchFamily="34" charset="-122"/>
                <a:cs typeface="Arial Black" panose="020B0604020202020204" pitchFamily="34" charset="0"/>
              </a:rPr>
              <a:t>Progress plan</a:t>
            </a:r>
            <a:endParaRPr lang="en-US" sz="3200" b="1" dirty="0">
              <a:solidFill>
                <a:schemeClr val="accent6"/>
              </a:solidFill>
              <a:latin typeface="Arial Black" panose="020B0604020202020204" pitchFamily="34" charset="0"/>
              <a:cs typeface="Arial Black" panose="020B0604020202020204" pitchFamily="34" charset="0"/>
            </a:endParaRPr>
          </a:p>
        </p:txBody>
      </p:sp>
      <p:graphicFrame>
        <p:nvGraphicFramePr>
          <p:cNvPr id="18" name="Table 18">
            <a:extLst>
              <a:ext uri="{FF2B5EF4-FFF2-40B4-BE49-F238E27FC236}">
                <a16:creationId xmlns:a16="http://schemas.microsoft.com/office/drawing/2014/main" id="{71CF95E5-3E37-3475-68CC-42AF8815E7AE}"/>
              </a:ext>
            </a:extLst>
          </p:cNvPr>
          <p:cNvGraphicFramePr>
            <a:graphicFrameLocks noGrp="1"/>
          </p:cNvGraphicFramePr>
          <p:nvPr>
            <p:extLst>
              <p:ext uri="{D42A27DB-BD31-4B8C-83A1-F6EECF244321}">
                <p14:modId xmlns:p14="http://schemas.microsoft.com/office/powerpoint/2010/main" val="1809434852"/>
              </p:ext>
            </p:extLst>
          </p:nvPr>
        </p:nvGraphicFramePr>
        <p:xfrm>
          <a:off x="631037" y="1214616"/>
          <a:ext cx="5073474" cy="4573787"/>
        </p:xfrm>
        <a:graphic>
          <a:graphicData uri="http://schemas.openxmlformats.org/drawingml/2006/table">
            <a:tbl>
              <a:tblPr firstRow="1" bandRow="1">
                <a:effectLst/>
                <a:tableStyleId>{21E4AEA4-8DFA-4A89-87EB-49C32662AFE0}</a:tableStyleId>
              </a:tblPr>
              <a:tblGrid>
                <a:gridCol w="845579">
                  <a:extLst>
                    <a:ext uri="{9D8B030D-6E8A-4147-A177-3AD203B41FA5}">
                      <a16:colId xmlns:a16="http://schemas.microsoft.com/office/drawing/2014/main" val="2276529188"/>
                    </a:ext>
                  </a:extLst>
                </a:gridCol>
                <a:gridCol w="845579">
                  <a:extLst>
                    <a:ext uri="{9D8B030D-6E8A-4147-A177-3AD203B41FA5}">
                      <a16:colId xmlns:a16="http://schemas.microsoft.com/office/drawing/2014/main" val="4270868365"/>
                    </a:ext>
                  </a:extLst>
                </a:gridCol>
                <a:gridCol w="845579">
                  <a:extLst>
                    <a:ext uri="{9D8B030D-6E8A-4147-A177-3AD203B41FA5}">
                      <a16:colId xmlns:a16="http://schemas.microsoft.com/office/drawing/2014/main" val="1839970034"/>
                    </a:ext>
                  </a:extLst>
                </a:gridCol>
                <a:gridCol w="845579">
                  <a:extLst>
                    <a:ext uri="{9D8B030D-6E8A-4147-A177-3AD203B41FA5}">
                      <a16:colId xmlns:a16="http://schemas.microsoft.com/office/drawing/2014/main" val="3374417265"/>
                    </a:ext>
                  </a:extLst>
                </a:gridCol>
                <a:gridCol w="845579">
                  <a:extLst>
                    <a:ext uri="{9D8B030D-6E8A-4147-A177-3AD203B41FA5}">
                      <a16:colId xmlns:a16="http://schemas.microsoft.com/office/drawing/2014/main" val="3929746561"/>
                    </a:ext>
                  </a:extLst>
                </a:gridCol>
                <a:gridCol w="845579">
                  <a:extLst>
                    <a:ext uri="{9D8B030D-6E8A-4147-A177-3AD203B41FA5}">
                      <a16:colId xmlns:a16="http://schemas.microsoft.com/office/drawing/2014/main" val="863794869"/>
                    </a:ext>
                  </a:extLst>
                </a:gridCol>
              </a:tblGrid>
              <a:tr h="563139">
                <a:tc>
                  <a:txBody>
                    <a:bodyPr/>
                    <a:lstStyle/>
                    <a:p>
                      <a:r>
                        <a:rPr lang="en-GB" sz="1200"/>
                        <a:t>Action / Month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GB" sz="1200"/>
                        <a:t>January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GB" sz="1200"/>
                        <a:t>February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GB" sz="1200"/>
                        <a:t>March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GB" sz="1200"/>
                        <a:t>April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GB" sz="1200"/>
                        <a:t>May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45588266"/>
                  </a:ext>
                </a:extLst>
              </a:tr>
              <a:tr h="563139">
                <a:tc>
                  <a:txBody>
                    <a:bodyPr/>
                    <a:lstStyle/>
                    <a:p>
                      <a:r>
                        <a:rPr lang="en-GB" sz="120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solidFill>
                          <a:srgbClr val="FF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5623637"/>
                  </a:ext>
                </a:extLst>
              </a:tr>
              <a:tr h="563139">
                <a:tc>
                  <a:txBody>
                    <a:bodyPr/>
                    <a:lstStyle/>
                    <a:p>
                      <a:r>
                        <a:rPr lang="en-GB" sz="1200"/>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solidFill>
                          <a:srgbClr val="FF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6084857"/>
                  </a:ext>
                </a:extLst>
              </a:tr>
              <a:tr h="563139">
                <a:tc>
                  <a:txBody>
                    <a:bodyPr/>
                    <a:lstStyle/>
                    <a:p>
                      <a:r>
                        <a:rPr lang="en-GB" sz="1200"/>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34416991"/>
                  </a:ext>
                </a:extLst>
              </a:tr>
              <a:tr h="631814">
                <a:tc>
                  <a:txBody>
                    <a:bodyPr/>
                    <a:lstStyle/>
                    <a:p>
                      <a:r>
                        <a:rPr lang="en-GB" sz="1200"/>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32681938"/>
                  </a:ext>
                </a:extLst>
              </a:tr>
              <a:tr h="563139">
                <a:tc>
                  <a:txBody>
                    <a:bodyPr/>
                    <a:lstStyle/>
                    <a:p>
                      <a:r>
                        <a:rPr lang="en-GB" sz="1200"/>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2009491"/>
                  </a:ext>
                </a:extLst>
              </a:tr>
              <a:tr h="563139">
                <a:tc>
                  <a:txBody>
                    <a:bodyPr/>
                    <a:lstStyle/>
                    <a:p>
                      <a:r>
                        <a:rPr lang="en-GB" sz="1200"/>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3675039593"/>
                  </a:ext>
                </a:extLst>
              </a:tr>
              <a:tr h="563139">
                <a:tc>
                  <a:txBody>
                    <a:bodyPr/>
                    <a:lstStyle/>
                    <a:p>
                      <a:r>
                        <a:rPr lang="en-GB" sz="1200"/>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GB"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3795476889"/>
                  </a:ext>
                </a:extLst>
              </a:tr>
            </a:tbl>
          </a:graphicData>
        </a:graphic>
      </p:graphicFrame>
      <p:sp>
        <p:nvSpPr>
          <p:cNvPr id="19" name="TextBox 18">
            <a:extLst>
              <a:ext uri="{FF2B5EF4-FFF2-40B4-BE49-F238E27FC236}">
                <a16:creationId xmlns:a16="http://schemas.microsoft.com/office/drawing/2014/main" id="{1A548B55-B22D-D8D3-AEA4-D0F2FBB62375}"/>
              </a:ext>
            </a:extLst>
          </p:cNvPr>
          <p:cNvSpPr txBox="1"/>
          <p:nvPr/>
        </p:nvSpPr>
        <p:spPr>
          <a:xfrm>
            <a:off x="6095999" y="1932758"/>
            <a:ext cx="5321417" cy="3693319"/>
          </a:xfrm>
          <a:prstGeom prst="rect">
            <a:avLst/>
          </a:prstGeom>
          <a:noFill/>
        </p:spPr>
        <p:txBody>
          <a:bodyPr wrap="square" rtlCol="0">
            <a:spAutoFit/>
          </a:bodyPr>
          <a:lstStyle/>
          <a:p>
            <a:r>
              <a:rPr lang="en-GB"/>
              <a:t>1 – Polish human counting system.</a:t>
            </a:r>
          </a:p>
          <a:p>
            <a:endParaRPr lang="en-GB"/>
          </a:p>
          <a:p>
            <a:r>
              <a:rPr lang="en-GB"/>
              <a:t>2 – Fully design the database.</a:t>
            </a:r>
          </a:p>
          <a:p>
            <a:endParaRPr lang="en-GB"/>
          </a:p>
          <a:p>
            <a:r>
              <a:rPr lang="en-GB"/>
              <a:t>3 – Make web application fully functional.</a:t>
            </a:r>
          </a:p>
          <a:p>
            <a:endParaRPr lang="en-GB"/>
          </a:p>
          <a:p>
            <a:r>
              <a:rPr lang="en-GB"/>
              <a:t>4 – Implement facial recognition.</a:t>
            </a:r>
          </a:p>
          <a:p>
            <a:endParaRPr lang="en-GB"/>
          </a:p>
          <a:p>
            <a:r>
              <a:rPr lang="en-GB"/>
              <a:t>5 – Implement server application.</a:t>
            </a:r>
          </a:p>
          <a:p>
            <a:endParaRPr lang="en-GB"/>
          </a:p>
          <a:p>
            <a:r>
              <a:rPr lang="en-GB"/>
              <a:t>6 – Integrate all systems.</a:t>
            </a:r>
          </a:p>
          <a:p>
            <a:endParaRPr lang="en-GB"/>
          </a:p>
          <a:p>
            <a:r>
              <a:rPr lang="en-GB"/>
              <a:t>7 – General polish.</a:t>
            </a:r>
          </a:p>
        </p:txBody>
      </p:sp>
    </p:spTree>
    <p:extLst>
      <p:ext uri="{BB962C8B-B14F-4D97-AF65-F5344CB8AC3E}">
        <p14:creationId xmlns:p14="http://schemas.microsoft.com/office/powerpoint/2010/main" val="318111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08760" y="2513076"/>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27048" y="3384804"/>
            <a:ext cx="4169664" cy="2176272"/>
          </a:xfrm>
        </p:spPr>
        <p:txBody>
          <a:bodyPr/>
          <a:lstStyle/>
          <a:p>
            <a:r>
              <a:rPr lang="en-US"/>
              <a:t>We will move onto the demo.</a:t>
            </a:r>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{1CA399CE-AF1C-4DF5-9448-1088D57432C5}tf78438558_win32</Template>
  <TotalTime>82</TotalTime>
  <Words>431</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Black</vt:lpstr>
      <vt:lpstr>Sabon Next LT</vt:lpstr>
      <vt:lpstr>Office Theme</vt:lpstr>
      <vt:lpstr>Cyclops Restaurant customer tracker </vt:lpstr>
      <vt:lpstr>Introduction</vt:lpstr>
      <vt:lpstr>Proposed System</vt:lpstr>
      <vt:lpstr>Features</vt:lpstr>
      <vt:lpstr>PowerPoint Presentation</vt:lpstr>
      <vt:lpstr>Progress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Cyclops Restaurant customer tracker </dc:title>
  <dc:subject/>
  <dc:creator>Jankat Dinçer</dc:creator>
  <cp:lastModifiedBy>Jankat Dinçer</cp:lastModifiedBy>
  <cp:revision>1</cp:revision>
  <dcterms:created xsi:type="dcterms:W3CDTF">2022-12-19T19:40:09Z</dcterms:created>
  <dcterms:modified xsi:type="dcterms:W3CDTF">2022-12-19T21:02:25Z</dcterms:modified>
</cp:coreProperties>
</file>