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63" r:id="rId8"/>
    <p:sldId id="273" r:id="rId9"/>
    <p:sldId id="264" r:id="rId10"/>
    <p:sldId id="265" r:id="rId11"/>
    <p:sldId id="266" r:id="rId12"/>
    <p:sldId id="267" r:id="rId13"/>
    <p:sldId id="268" r:id="rId14"/>
    <p:sldId id="270" r:id="rId15"/>
    <p:sldId id="271" r:id="rId16"/>
    <p:sldId id="272" r:id="rId17"/>
    <p:sldId id="269"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3C6053-CDA9-0370-F6C4-41020A02E83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6909546-B7EB-9D2F-C700-7E514702A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B4FC6F8-81B7-690B-1007-668A3834069C}"/>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5" name="Alt Bilgi Yer Tutucusu 4">
            <a:extLst>
              <a:ext uri="{FF2B5EF4-FFF2-40B4-BE49-F238E27FC236}">
                <a16:creationId xmlns:a16="http://schemas.microsoft.com/office/drawing/2014/main" id="{D5898EC1-D42E-B52D-0D40-C92F735853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E9D675-DFDB-7960-DC9A-8A6D5BB6E071}"/>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15964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C72E40-D3CD-AC2F-8D84-5A32D5864AB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C142382-6DA9-6CA1-93BA-3C1FED1830C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AE62678-19BD-C6C8-A3BB-D725E172B937}"/>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5" name="Alt Bilgi Yer Tutucusu 4">
            <a:extLst>
              <a:ext uri="{FF2B5EF4-FFF2-40B4-BE49-F238E27FC236}">
                <a16:creationId xmlns:a16="http://schemas.microsoft.com/office/drawing/2014/main" id="{780FB651-2671-3F42-6759-F5C8CD020F0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4BD3BB-FA16-FAB5-A0CB-CF81EE5CD182}"/>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119574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DE3E4AF-302F-D329-AAC3-EF4E93A0C98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B7AE547-DF83-9859-1DBB-192C011EED3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8E76A29-8C99-325D-1115-1FE1205559E5}"/>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5" name="Alt Bilgi Yer Tutucusu 4">
            <a:extLst>
              <a:ext uri="{FF2B5EF4-FFF2-40B4-BE49-F238E27FC236}">
                <a16:creationId xmlns:a16="http://schemas.microsoft.com/office/drawing/2014/main" id="{D4436EB5-0AAD-7A23-D815-7F10AFA1FA3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F5AEE4-F341-A4FD-B7AF-F7FEBC319B9A}"/>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84739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669B85-DE20-04F4-D2B7-81998D5DEA7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265466D-4A90-5934-D2C8-1D6E336AD86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F9854FD-EF14-7F51-2FD4-6CED67DA3A1D}"/>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5" name="Alt Bilgi Yer Tutucusu 4">
            <a:extLst>
              <a:ext uri="{FF2B5EF4-FFF2-40B4-BE49-F238E27FC236}">
                <a16:creationId xmlns:a16="http://schemas.microsoft.com/office/drawing/2014/main" id="{9158F117-7EA8-2DE4-D696-66F1823BE02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63293B-70EA-12C4-DC7E-262A2ABB8D7B}"/>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35931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14C4F6-5168-2587-59E0-1E492FC5BF5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9F7ED02-075C-4489-FFBA-76EC41FE25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5C0971A-F83A-9C69-817F-FAFBF7FBCDA3}"/>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5" name="Alt Bilgi Yer Tutucusu 4">
            <a:extLst>
              <a:ext uri="{FF2B5EF4-FFF2-40B4-BE49-F238E27FC236}">
                <a16:creationId xmlns:a16="http://schemas.microsoft.com/office/drawing/2014/main" id="{4BDE9FC3-4ADB-45CF-986C-118DDDFACD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4095DB-3743-501C-F1DE-83A565A878CA}"/>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427840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A6AD9-FAA3-B2CE-654B-41E6622BA98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E23F8E6-CAA3-DAB0-7196-BA0D48D645E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5B1228E-3C0B-72CA-5DD4-ACC92587D45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2C32FB7-FEAB-ADC0-E4DC-663607123EFC}"/>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6" name="Alt Bilgi Yer Tutucusu 5">
            <a:extLst>
              <a:ext uri="{FF2B5EF4-FFF2-40B4-BE49-F238E27FC236}">
                <a16:creationId xmlns:a16="http://schemas.microsoft.com/office/drawing/2014/main" id="{9692F7FD-AC7F-8E27-D4F8-45A3E9A6615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703970C-6B15-0010-B5E4-D42D80082D08}"/>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1047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635631-23B7-114B-DB15-5D5897D57DF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BCFC719-59D2-E237-80C6-761DAD1590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720F360-34D6-A5B3-9ABB-4CB3A17D1B8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93281D1-6502-C9E7-6F3E-2376F638DA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B01F70A-7EA1-F964-CDA7-837A6E1766E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B1078A2-7707-668C-4F74-3AC85D5CF4A4}"/>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8" name="Alt Bilgi Yer Tutucusu 7">
            <a:extLst>
              <a:ext uri="{FF2B5EF4-FFF2-40B4-BE49-F238E27FC236}">
                <a16:creationId xmlns:a16="http://schemas.microsoft.com/office/drawing/2014/main" id="{5CC3E67C-445B-92FD-1310-F19DEBC404B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370762E-4DF9-E477-BE0A-70A2C17E0B4D}"/>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10109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EC0DF-F4ED-975B-19B8-12BADCE6DEC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2DFB62A-43E9-D4B3-78B4-427124C343AD}"/>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4" name="Alt Bilgi Yer Tutucusu 3">
            <a:extLst>
              <a:ext uri="{FF2B5EF4-FFF2-40B4-BE49-F238E27FC236}">
                <a16:creationId xmlns:a16="http://schemas.microsoft.com/office/drawing/2014/main" id="{6C376A21-8C0B-1A1A-EB5C-1D334BB8DFE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6ADFF03-A66D-58D2-3342-579DCC895130}"/>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422164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CC59904-CC4F-D8C5-79E5-862BBB12946D}"/>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3" name="Alt Bilgi Yer Tutucusu 2">
            <a:extLst>
              <a:ext uri="{FF2B5EF4-FFF2-40B4-BE49-F238E27FC236}">
                <a16:creationId xmlns:a16="http://schemas.microsoft.com/office/drawing/2014/main" id="{5824E8C2-F05A-B625-B462-02DD610B74B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532F94C-1190-B25E-6B90-9BDB4AE52CDB}"/>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291218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5E710-811E-8360-B21E-174297CFF3D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C41DCBC-BD89-ED34-3E31-F34D2986B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6CC0794-2A67-0C8A-FE9A-36F13509D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084D076-0110-20D9-48F3-481401C652C6}"/>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6" name="Alt Bilgi Yer Tutucusu 5">
            <a:extLst>
              <a:ext uri="{FF2B5EF4-FFF2-40B4-BE49-F238E27FC236}">
                <a16:creationId xmlns:a16="http://schemas.microsoft.com/office/drawing/2014/main" id="{0BB7275B-79C9-41FA-0C80-8BDDB7B8128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59567CA-1B2C-47A3-5C5E-E938879223C4}"/>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44453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05BA30-5A5D-9AD6-72E4-A4906471B41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7CDC6B1-3171-AD0D-A669-A796076AA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EA25E1-94F0-B5C3-C8DD-A8AA9AB69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2F40C7C-1F0B-806C-E8AF-1CBD3D3A9F1C}"/>
              </a:ext>
            </a:extLst>
          </p:cNvPr>
          <p:cNvSpPr>
            <a:spLocks noGrp="1"/>
          </p:cNvSpPr>
          <p:nvPr>
            <p:ph type="dt" sz="half" idx="10"/>
          </p:nvPr>
        </p:nvSpPr>
        <p:spPr/>
        <p:txBody>
          <a:bodyPr/>
          <a:lstStyle/>
          <a:p>
            <a:fld id="{84EFB259-6395-4BC8-B8ED-76E1E6AA9002}" type="datetimeFigureOut">
              <a:rPr lang="tr-TR" smtClean="0"/>
              <a:t>8.03.2024</a:t>
            </a:fld>
            <a:endParaRPr lang="tr-TR"/>
          </a:p>
        </p:txBody>
      </p:sp>
      <p:sp>
        <p:nvSpPr>
          <p:cNvPr id="6" name="Alt Bilgi Yer Tutucusu 5">
            <a:extLst>
              <a:ext uri="{FF2B5EF4-FFF2-40B4-BE49-F238E27FC236}">
                <a16:creationId xmlns:a16="http://schemas.microsoft.com/office/drawing/2014/main" id="{42C4F4E4-1961-A9C7-E64E-ED90FB1BB3F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662D8B8-9D83-0B58-3A48-2131653294CF}"/>
              </a:ext>
            </a:extLst>
          </p:cNvPr>
          <p:cNvSpPr>
            <a:spLocks noGrp="1"/>
          </p:cNvSpPr>
          <p:nvPr>
            <p:ph type="sldNum" sz="quarter" idx="12"/>
          </p:nvPr>
        </p:nvSpPr>
        <p:spPr/>
        <p:txBody>
          <a:bodyPr/>
          <a:lstStyle/>
          <a:p>
            <a:fld id="{429F4557-87E2-480F-A48B-B20CB12DE9E6}" type="slidenum">
              <a:rPr lang="tr-TR" smtClean="0"/>
              <a:t>‹#›</a:t>
            </a:fld>
            <a:endParaRPr lang="tr-TR"/>
          </a:p>
        </p:txBody>
      </p:sp>
    </p:spTree>
    <p:extLst>
      <p:ext uri="{BB962C8B-B14F-4D97-AF65-F5344CB8AC3E}">
        <p14:creationId xmlns:p14="http://schemas.microsoft.com/office/powerpoint/2010/main" val="3576208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9A68279-5442-19D0-3A88-5647B3F72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DCA693B-8031-0C3C-9C3A-199098FD7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FF6DA10-0BCB-BDEA-B27F-D11500E232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EFB259-6395-4BC8-B8ED-76E1E6AA9002}" type="datetimeFigureOut">
              <a:rPr lang="tr-TR" smtClean="0"/>
              <a:t>8.03.2024</a:t>
            </a:fld>
            <a:endParaRPr lang="tr-TR"/>
          </a:p>
        </p:txBody>
      </p:sp>
      <p:sp>
        <p:nvSpPr>
          <p:cNvPr id="5" name="Alt Bilgi Yer Tutucusu 4">
            <a:extLst>
              <a:ext uri="{FF2B5EF4-FFF2-40B4-BE49-F238E27FC236}">
                <a16:creationId xmlns:a16="http://schemas.microsoft.com/office/drawing/2014/main" id="{088F13A8-85B1-AFC2-D20A-6AFDA7037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4F6CC6F-E1EE-535E-7122-DB87E4D79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F4557-87E2-480F-A48B-B20CB12DE9E6}" type="slidenum">
              <a:rPr lang="tr-TR" smtClean="0"/>
              <a:t>‹#›</a:t>
            </a:fld>
            <a:endParaRPr lang="tr-TR"/>
          </a:p>
        </p:txBody>
      </p:sp>
    </p:spTree>
    <p:extLst>
      <p:ext uri="{BB962C8B-B14F-4D97-AF65-F5344CB8AC3E}">
        <p14:creationId xmlns:p14="http://schemas.microsoft.com/office/powerpoint/2010/main" val="43433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ataversity.net/artificial-neural-networks-overview/" TargetMode="External"/><Relationship Id="rId2" Type="http://schemas.openxmlformats.org/officeDocument/2006/relationships/hyperlink" Target="https://aws.amazon.com/tr/what-is/neural-network/" TargetMode="External"/><Relationship Id="rId1" Type="http://schemas.openxmlformats.org/officeDocument/2006/relationships/slideLayout" Target="../slideLayouts/slideLayout2.xml"/><Relationship Id="rId6" Type="http://schemas.openxmlformats.org/officeDocument/2006/relationships/hyperlink" Target="https://www.linkedin.com/pulse/yapay-sinir-a%C4%9Flar%C4%B1-ve-tek-katmanl%C4%B1-a%C4%9Flarda-%C3%B6%C4%9Frenme-tanju-do%C4%9Fan/" TargetMode="External"/><Relationship Id="rId5" Type="http://schemas.openxmlformats.org/officeDocument/2006/relationships/hyperlink" Target="https://www.veribilimiokulu.com/yapay-sinir-agiartificial-neural-network-nedir/" TargetMode="External"/><Relationship Id="rId4" Type="http://schemas.openxmlformats.org/officeDocument/2006/relationships/hyperlink" Target="https://miuul.com/not-defteri/yapay-sinir-aglar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Neuron sistemi sarı ve açık mavi">
            <a:extLst>
              <a:ext uri="{FF2B5EF4-FFF2-40B4-BE49-F238E27FC236}">
                <a16:creationId xmlns:a16="http://schemas.microsoft.com/office/drawing/2014/main" id="{56DB0FE4-B12D-3E48-6A6D-BEDB6A2437BB}"/>
              </a:ext>
            </a:extLst>
          </p:cNvPr>
          <p:cNvPicPr>
            <a:picLocks noChangeAspect="1"/>
          </p:cNvPicPr>
          <p:nvPr/>
        </p:nvPicPr>
        <p:blipFill rotWithShape="1">
          <a:blip r:embed="rId2"/>
          <a:srcRect t="8954" b="8628"/>
          <a:stretch/>
        </p:blipFill>
        <p:spPr>
          <a:xfrm>
            <a:off x="-3047" y="10"/>
            <a:ext cx="12191999" cy="6857990"/>
          </a:xfrm>
          <a:prstGeom prst="rect">
            <a:avLst/>
          </a:prstGeom>
        </p:spPr>
      </p:pic>
      <p:sp>
        <p:nvSpPr>
          <p:cNvPr id="26" name="Rectangle 25">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FAE50CE-8A36-E4AE-C6DF-670AFF09F8FC}"/>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tr-TR" sz="5200">
                <a:solidFill>
                  <a:srgbClr val="FFFFFF"/>
                </a:solidFill>
              </a:rPr>
              <a:t>Yapay Sinir Ağları</a:t>
            </a:r>
          </a:p>
        </p:txBody>
      </p:sp>
    </p:spTree>
    <p:extLst>
      <p:ext uri="{BB962C8B-B14F-4D97-AF65-F5344CB8AC3E}">
        <p14:creationId xmlns:p14="http://schemas.microsoft.com/office/powerpoint/2010/main" val="294029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C6A54-FA0B-152B-9F80-00DBBE6DCB10}"/>
              </a:ext>
            </a:extLst>
          </p:cNvPr>
          <p:cNvSpPr>
            <a:spLocks noGrp="1"/>
          </p:cNvSpPr>
          <p:nvPr>
            <p:ph type="title"/>
          </p:nvPr>
        </p:nvSpPr>
        <p:spPr/>
        <p:txBody>
          <a:bodyPr/>
          <a:lstStyle/>
          <a:p>
            <a:r>
              <a:rPr lang="tr-TR" b="1" i="0" dirty="0">
                <a:solidFill>
                  <a:srgbClr val="000000"/>
                </a:solidFill>
                <a:effectLst/>
                <a:latin typeface="Roboto" panose="02000000000000000000" pitchFamily="2" charset="0"/>
              </a:rPr>
              <a:t>Yapay Sinir Ağının Yapısı</a:t>
            </a:r>
            <a:endParaRPr lang="tr-TR" dirty="0"/>
          </a:p>
        </p:txBody>
      </p:sp>
      <p:sp>
        <p:nvSpPr>
          <p:cNvPr id="3" name="İçerik Yer Tutucusu 2">
            <a:extLst>
              <a:ext uri="{FF2B5EF4-FFF2-40B4-BE49-F238E27FC236}">
                <a16:creationId xmlns:a16="http://schemas.microsoft.com/office/drawing/2014/main" id="{BC21EDC3-26AD-01DD-9637-404CC3188314}"/>
              </a:ext>
            </a:extLst>
          </p:cNvPr>
          <p:cNvSpPr>
            <a:spLocks noGrp="1"/>
          </p:cNvSpPr>
          <p:nvPr>
            <p:ph idx="1"/>
          </p:nvPr>
        </p:nvSpPr>
        <p:spPr/>
        <p:txBody>
          <a:bodyPr>
            <a:normAutofit/>
          </a:bodyPr>
          <a:lstStyle/>
          <a:p>
            <a:r>
              <a:rPr lang="tr-TR" dirty="0"/>
              <a:t>Yapay sinir ağları yapay sinir hücrelerinin birbirine bağlanmasıyla oluşan yapılardır.</a:t>
            </a:r>
          </a:p>
          <a:p>
            <a:r>
              <a:rPr lang="tr-TR" dirty="0"/>
              <a:t>Yapay sinir ağlarının mimarisi, genellikle katmanlar ve nöronlarla tanımlanır. İlk katman, girdi verilerini alır ve işler. Ardından, ara katmanlar, girdileri daha karmaşık özelliklere dönüştürmek için kullanılır. Son katman ise çıktıları üretir</a:t>
            </a:r>
          </a:p>
          <a:p>
            <a:endParaRPr lang="tr-TR" dirty="0"/>
          </a:p>
          <a:p>
            <a:r>
              <a:rPr lang="tr-TR" dirty="0"/>
              <a:t>Yapay sinir ağları üç ana katmanda incelenir; Giriş Katmanı, Ara (Gizli) Katmanlar ve Çıkış Katmanı.</a:t>
            </a:r>
          </a:p>
          <a:p>
            <a:endParaRPr lang="tr-TR" dirty="0"/>
          </a:p>
        </p:txBody>
      </p:sp>
    </p:spTree>
    <p:extLst>
      <p:ext uri="{BB962C8B-B14F-4D97-AF65-F5344CB8AC3E}">
        <p14:creationId xmlns:p14="http://schemas.microsoft.com/office/powerpoint/2010/main" val="360040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F981617-403B-4B33-949E-5D7BA28365D8}"/>
              </a:ext>
            </a:extLst>
          </p:cNvPr>
          <p:cNvPicPr>
            <a:picLocks noGrp="1" noChangeAspect="1"/>
          </p:cNvPicPr>
          <p:nvPr>
            <p:ph idx="1"/>
          </p:nvPr>
        </p:nvPicPr>
        <p:blipFill>
          <a:blip r:embed="rId2"/>
          <a:stretch>
            <a:fillRect/>
          </a:stretch>
        </p:blipFill>
        <p:spPr>
          <a:xfrm>
            <a:off x="3275206" y="643466"/>
            <a:ext cx="5641587" cy="5571067"/>
          </a:xfrm>
          <a:prstGeom prst="rect">
            <a:avLst/>
          </a:prstGeom>
        </p:spPr>
      </p:pic>
    </p:spTree>
    <p:extLst>
      <p:ext uri="{BB962C8B-B14F-4D97-AF65-F5344CB8AC3E}">
        <p14:creationId xmlns:p14="http://schemas.microsoft.com/office/powerpoint/2010/main" val="388837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36DD05-5ED3-CA78-ABF8-E14E1837B6BB}"/>
              </a:ext>
            </a:extLst>
          </p:cNvPr>
          <p:cNvSpPr>
            <a:spLocks noGrp="1"/>
          </p:cNvSpPr>
          <p:nvPr>
            <p:ph idx="1"/>
          </p:nvPr>
        </p:nvSpPr>
        <p:spPr/>
        <p:txBody>
          <a:bodyPr/>
          <a:lstStyle/>
          <a:p>
            <a:r>
              <a:rPr lang="tr-TR" dirty="0"/>
              <a:t>Bilgiler ağa girdi katmanından iletilir. Ara katmanlarda işlenerek oradan çıktı katmanına gönderilirler. Bilgi işlemeden kasıt ağa gelen bilgilerin ağın ağırlık değerleri kullanılarak çıktıya dönüştürülmesidir. Ağın girdiler için doğru çıktıları üretebilmesi için ağırlıkların doğru değerlerinin olması gerekmektedir.</a:t>
            </a:r>
          </a:p>
          <a:p>
            <a:endParaRPr lang="tr-TR" dirty="0"/>
          </a:p>
        </p:txBody>
      </p:sp>
    </p:spTree>
    <p:extLst>
      <p:ext uri="{BB962C8B-B14F-4D97-AF65-F5344CB8AC3E}">
        <p14:creationId xmlns:p14="http://schemas.microsoft.com/office/powerpoint/2010/main" val="302863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a:extLst>
              <a:ext uri="{FF2B5EF4-FFF2-40B4-BE49-F238E27FC236}">
                <a16:creationId xmlns:a16="http://schemas.microsoft.com/office/drawing/2014/main" id="{4E5EF46B-1DDB-79F2-F687-4E16494CD8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199" y="1917303"/>
            <a:ext cx="5440195" cy="291050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a:noFill/>
          <a:extLst>
            <a:ext uri="{909E8E84-426E-40DD-AFC4-6F175D3DCCD1}">
              <a14:hiddenFill xmlns:a14="http://schemas.microsoft.com/office/drawing/2010/main">
                <a:solidFill>
                  <a:srgbClr val="FFFFFF"/>
                </a:solidFill>
              </a14:hiddenFill>
            </a:ext>
          </a:extLst>
        </p:spPr>
      </p:pic>
      <p:sp>
        <p:nvSpPr>
          <p:cNvPr id="4105" name="Arc 410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06C70BD0-C01D-F2D9-B8C5-48BD9BA28E15}"/>
              </a:ext>
            </a:extLst>
          </p:cNvPr>
          <p:cNvSpPr>
            <a:spLocks noGrp="1"/>
          </p:cNvSpPr>
          <p:nvPr>
            <p:ph idx="1"/>
          </p:nvPr>
        </p:nvSpPr>
        <p:spPr>
          <a:xfrm>
            <a:off x="6769570" y="1825625"/>
            <a:ext cx="4771178" cy="4388908"/>
          </a:xfrm>
        </p:spPr>
        <p:txBody>
          <a:bodyPr>
            <a:normAutofit/>
          </a:bodyPr>
          <a:lstStyle/>
          <a:p>
            <a:endParaRPr lang="tr-TR" sz="2400"/>
          </a:p>
          <a:p>
            <a:r>
              <a:rPr lang="tr-TR" sz="2400"/>
              <a:t>Tek katmanlı yapay sinir ağları, en basit yapay sinir ağı modelidir ve tipik olarak doğrusal sınıflandırıcı olarak çalışırlar. Bu tip bir sinir ağı modelinde sadece bir giriş katmanı ve bir çıkış katmanı bulunur. Gizli katman bulunmadığı için, bu model yalnızca doğrusal olarak ayrılabilir (</a:t>
            </a:r>
            <a:r>
              <a:rPr lang="tr-TR" sz="2400" err="1"/>
              <a:t>linearly</a:t>
            </a:r>
            <a:r>
              <a:rPr lang="tr-TR" sz="2400"/>
              <a:t> </a:t>
            </a:r>
            <a:r>
              <a:rPr lang="tr-TR" sz="2400" err="1"/>
              <a:t>separable</a:t>
            </a:r>
            <a:r>
              <a:rPr lang="tr-TR" sz="2400"/>
              <a:t>) problemleri çözebilir. </a:t>
            </a:r>
          </a:p>
          <a:p>
            <a:endParaRPr lang="tr-TR" sz="2400"/>
          </a:p>
        </p:txBody>
      </p:sp>
    </p:spTree>
    <p:extLst>
      <p:ext uri="{BB962C8B-B14F-4D97-AF65-F5344CB8AC3E}">
        <p14:creationId xmlns:p14="http://schemas.microsoft.com/office/powerpoint/2010/main" val="162801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AF824345-D30F-1EF6-E419-E61DCC842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880018"/>
            <a:ext cx="5458968" cy="3097964"/>
          </a:xfrm>
          <a:prstGeom prst="rect">
            <a:avLst/>
          </a:prstGeom>
          <a:noFill/>
          <a:extLst>
            <a:ext uri="{909E8E84-426E-40DD-AFC4-6F175D3DCCD1}">
              <a14:hiddenFill xmlns:a14="http://schemas.microsoft.com/office/drawing/2010/main">
                <a:solidFill>
                  <a:srgbClr val="FFFFFF"/>
                </a:solidFill>
              </a14:hiddenFill>
            </a:ext>
          </a:extLst>
        </p:spPr>
      </p:pic>
      <p:sp>
        <p:nvSpPr>
          <p:cNvPr id="513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A3D06BE2-8030-4BAF-8137-A9687D43221C}"/>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1"/>
              <a:t>Çok Katmanlı Yapay Sinir Ağları:</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a:t>Çok katmanlı yapay sinir ağları; girdi katmanı, gizli (hidden) katmanlar ve çıktı katmanlarından oluşmaktadır.</a:t>
            </a:r>
          </a:p>
          <a:p>
            <a:pPr indent="-228600">
              <a:lnSpc>
                <a:spcPct val="90000"/>
              </a:lnSpc>
              <a:spcAft>
                <a:spcPts val="600"/>
              </a:spcAft>
              <a:buFont typeface="Arial" panose="020B0604020202020204" pitchFamily="34" charset="0"/>
              <a:buChar char="•"/>
            </a:pPr>
            <a:r>
              <a:rPr lang="en-US" sz="1500"/>
              <a:t> Çok katmanlı yapay sinir ağları karmaşık problemlerin çözümünde kullanılmaktadır. Dolayısıyla doğrusal olmayan problemlerde tercih edilmektedir. </a:t>
            </a:r>
          </a:p>
          <a:p>
            <a:pPr indent="-228600">
              <a:lnSpc>
                <a:spcPct val="90000"/>
              </a:lnSpc>
              <a:spcAft>
                <a:spcPts val="600"/>
              </a:spcAft>
              <a:buFont typeface="Arial" panose="020B0604020202020204" pitchFamily="34" charset="0"/>
              <a:buChar char="•"/>
            </a:pPr>
            <a:r>
              <a:rPr lang="en-US" sz="1500"/>
              <a:t>Birden çok girdiye ve birden fazla hidden katmana sahip olabilmektedir. Hidden katmanların sayısı problemin akışına göre arttırılabilir veya azaltılabilir. </a:t>
            </a:r>
          </a:p>
          <a:p>
            <a:pPr indent="-228600">
              <a:lnSpc>
                <a:spcPct val="90000"/>
              </a:lnSpc>
              <a:spcAft>
                <a:spcPts val="600"/>
              </a:spcAft>
              <a:buFont typeface="Arial" panose="020B0604020202020204" pitchFamily="34" charset="0"/>
              <a:buChar char="•"/>
            </a:pPr>
            <a:r>
              <a:rPr lang="en-US" sz="1500"/>
              <a:t>Hidden katman problemin yapısına göre farklı fonksiyonlar ile işlenip çıktı katmanına aktarılmasını sağlamaktadır.</a:t>
            </a:r>
          </a:p>
        </p:txBody>
      </p:sp>
    </p:spTree>
    <p:extLst>
      <p:ext uri="{BB962C8B-B14F-4D97-AF65-F5344CB8AC3E}">
        <p14:creationId xmlns:p14="http://schemas.microsoft.com/office/powerpoint/2010/main" val="338245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E21AE500-C82D-9AB3-7EA0-0A5AAA93561E}"/>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i="0">
                <a:effectLst/>
              </a:rPr>
              <a:t>Yapay Sinir Ağları Oluşturulmanın Adımları</a:t>
            </a:r>
          </a:p>
          <a:p>
            <a:pPr indent="-228600">
              <a:lnSpc>
                <a:spcPct val="90000"/>
              </a:lnSpc>
              <a:spcAft>
                <a:spcPts val="600"/>
              </a:spcAft>
              <a:buFont typeface="Arial" panose="020B0604020202020204" pitchFamily="34" charset="0"/>
              <a:buChar char="•"/>
            </a:pPr>
            <a:r>
              <a:rPr lang="en-US" sz="2200" b="0" i="0">
                <a:effectLst/>
              </a:rPr>
              <a:t>Yapay sinir ağı modeline verilmesi gereken bilgileri aşağıdaki şekilde sıralayabiliriz.</a:t>
            </a:r>
          </a:p>
          <a:p>
            <a:pPr indent="-228600">
              <a:lnSpc>
                <a:spcPct val="90000"/>
              </a:lnSpc>
              <a:spcAft>
                <a:spcPts val="600"/>
              </a:spcAft>
              <a:buFont typeface="Arial" panose="020B0604020202020204" pitchFamily="34" charset="0"/>
              <a:buChar char="•"/>
            </a:pPr>
            <a:r>
              <a:rPr lang="en-US" sz="2200" b="0" i="0">
                <a:effectLst/>
              </a:rPr>
              <a:t>Eğitimde ve testte kullanılacak girdi ve çıktı verileri,</a:t>
            </a:r>
          </a:p>
          <a:p>
            <a:pPr indent="-228600">
              <a:lnSpc>
                <a:spcPct val="90000"/>
              </a:lnSpc>
              <a:spcAft>
                <a:spcPts val="600"/>
              </a:spcAft>
              <a:buFont typeface="Arial" panose="020B0604020202020204" pitchFamily="34" charset="0"/>
              <a:buChar char="•"/>
            </a:pPr>
            <a:r>
              <a:rPr lang="en-US" sz="2200" b="0" i="0">
                <a:effectLst/>
              </a:rPr>
              <a:t>Ağdaki katmanlar,</a:t>
            </a:r>
          </a:p>
          <a:p>
            <a:pPr indent="-228600">
              <a:lnSpc>
                <a:spcPct val="90000"/>
              </a:lnSpc>
              <a:spcAft>
                <a:spcPts val="600"/>
              </a:spcAft>
              <a:buFont typeface="Arial" panose="020B0604020202020204" pitchFamily="34" charset="0"/>
              <a:buChar char="•"/>
            </a:pPr>
            <a:r>
              <a:rPr lang="en-US" sz="2200" b="0" i="0">
                <a:effectLst/>
              </a:rPr>
              <a:t>Katmanlardaki nöronların sayısı,</a:t>
            </a:r>
          </a:p>
          <a:p>
            <a:pPr indent="-228600">
              <a:lnSpc>
                <a:spcPct val="90000"/>
              </a:lnSpc>
              <a:spcAft>
                <a:spcPts val="600"/>
              </a:spcAft>
              <a:buFont typeface="Arial" panose="020B0604020202020204" pitchFamily="34" charset="0"/>
              <a:buChar char="•"/>
            </a:pPr>
            <a:r>
              <a:rPr lang="en-US" sz="2200" b="0" i="0">
                <a:effectLst/>
              </a:rPr>
              <a:t>Nöronların kullanacağı aktivasyon (transfer) fonksiyonları,</a:t>
            </a:r>
          </a:p>
          <a:p>
            <a:pPr indent="-228600">
              <a:lnSpc>
                <a:spcPct val="90000"/>
              </a:lnSpc>
              <a:spcAft>
                <a:spcPts val="600"/>
              </a:spcAft>
              <a:buFont typeface="Arial" panose="020B0604020202020204" pitchFamily="34" charset="0"/>
              <a:buChar char="•"/>
            </a:pPr>
            <a:r>
              <a:rPr lang="en-US" sz="2200" b="0" i="0">
                <a:effectLst/>
              </a:rPr>
              <a:t>Ağın amacına yaklaştığını ölçmek için kullanılacak amaç fonksiyonu (loss function),</a:t>
            </a:r>
          </a:p>
          <a:p>
            <a:pPr indent="-228600">
              <a:lnSpc>
                <a:spcPct val="90000"/>
              </a:lnSpc>
              <a:spcAft>
                <a:spcPts val="600"/>
              </a:spcAft>
              <a:buFont typeface="Arial" panose="020B0604020202020204" pitchFamily="34" charset="0"/>
              <a:buChar char="•"/>
            </a:pPr>
            <a:r>
              <a:rPr lang="en-US" sz="2200" b="0" i="0">
                <a:effectLst/>
              </a:rPr>
              <a:t>Değerleri ile iyileştirme yöntemini belirleyen optimizasyon algoritması.</a:t>
            </a:r>
          </a:p>
        </p:txBody>
      </p:sp>
    </p:spTree>
    <p:extLst>
      <p:ext uri="{BB962C8B-B14F-4D97-AF65-F5344CB8AC3E}">
        <p14:creationId xmlns:p14="http://schemas.microsoft.com/office/powerpoint/2010/main" val="2476064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5DBBFD-2B6A-5917-4C14-81A86335642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01C41AE-1D1E-2126-D4D3-BDE0D480939C}"/>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3127968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164BE0-04CF-889B-2C71-0614A87F3AE8}"/>
              </a:ext>
            </a:extLst>
          </p:cNvPr>
          <p:cNvSpPr>
            <a:spLocks noGrp="1"/>
          </p:cNvSpPr>
          <p:nvPr>
            <p:ph type="title"/>
          </p:nvPr>
        </p:nvSpPr>
        <p:spPr/>
        <p:txBody>
          <a:bodyPr/>
          <a:lstStyle/>
          <a:p>
            <a:r>
              <a:rPr lang="tr-TR" dirty="0"/>
              <a:t>Kaynak</a:t>
            </a:r>
          </a:p>
        </p:txBody>
      </p:sp>
      <p:sp>
        <p:nvSpPr>
          <p:cNvPr id="3" name="İçerik Yer Tutucusu 2">
            <a:extLst>
              <a:ext uri="{FF2B5EF4-FFF2-40B4-BE49-F238E27FC236}">
                <a16:creationId xmlns:a16="http://schemas.microsoft.com/office/drawing/2014/main" id="{01520791-E872-84E0-509D-92C25B1916B4}"/>
              </a:ext>
            </a:extLst>
          </p:cNvPr>
          <p:cNvSpPr>
            <a:spLocks noGrp="1"/>
          </p:cNvSpPr>
          <p:nvPr>
            <p:ph idx="1"/>
          </p:nvPr>
        </p:nvSpPr>
        <p:spPr/>
        <p:txBody>
          <a:bodyPr/>
          <a:lstStyle/>
          <a:p>
            <a:r>
              <a:rPr lang="tr-TR" dirty="0">
                <a:hlinkClick r:id="rId2"/>
              </a:rPr>
              <a:t>https://aws.amazon.com/tr/what-is/neural-network/</a:t>
            </a:r>
            <a:endParaRPr lang="tr-TR" dirty="0"/>
          </a:p>
          <a:p>
            <a:r>
              <a:rPr lang="tr-TR" dirty="0">
                <a:hlinkClick r:id="rId3"/>
              </a:rPr>
              <a:t>https://www.dataversity.net/artificial-neural-networks-overview/</a:t>
            </a:r>
            <a:endParaRPr lang="tr-TR" dirty="0"/>
          </a:p>
          <a:p>
            <a:r>
              <a:rPr lang="tr-TR" dirty="0">
                <a:hlinkClick r:id="rId4"/>
              </a:rPr>
              <a:t>https://miuul.com/not-defteri/yapay-sinir-aglari</a:t>
            </a:r>
            <a:endParaRPr lang="tr-TR" dirty="0"/>
          </a:p>
          <a:p>
            <a:r>
              <a:rPr lang="tr-TR" dirty="0">
                <a:hlinkClick r:id="rId5"/>
              </a:rPr>
              <a:t>https://www.veribilimiokulu.com/yapay-sinir-agiartificial-neural-network-nedir/</a:t>
            </a:r>
            <a:endParaRPr lang="tr-TR" dirty="0"/>
          </a:p>
          <a:p>
            <a:r>
              <a:rPr lang="tr-TR" dirty="0">
                <a:hlinkClick r:id="rId6"/>
              </a:rPr>
              <a:t>https://www.linkedin.com/pulse/yapay-sinir-a%C4%9Flar%C4%B1-ve-tek-katmanl%C4%B1-a%C4%9Flarda-%C3%B6%C4%9Frenme-tanju-do%C4%9Fan/</a:t>
            </a:r>
            <a:endParaRPr lang="tr-TR" dirty="0"/>
          </a:p>
          <a:p>
            <a:endParaRPr lang="tr-TR" dirty="0"/>
          </a:p>
        </p:txBody>
      </p:sp>
    </p:spTree>
    <p:extLst>
      <p:ext uri="{BB962C8B-B14F-4D97-AF65-F5344CB8AC3E}">
        <p14:creationId xmlns:p14="http://schemas.microsoft.com/office/powerpoint/2010/main" val="392269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Neuron sistemi sarı ve açık mavi">
            <a:extLst>
              <a:ext uri="{FF2B5EF4-FFF2-40B4-BE49-F238E27FC236}">
                <a16:creationId xmlns:a16="http://schemas.microsoft.com/office/drawing/2014/main" id="{2504A34F-6A59-A927-B031-0E5014D0DA50}"/>
              </a:ext>
            </a:extLst>
          </p:cNvPr>
          <p:cNvPicPr>
            <a:picLocks noChangeAspect="1"/>
          </p:cNvPicPr>
          <p:nvPr/>
        </p:nvPicPr>
        <p:blipFill rotWithShape="1">
          <a:blip r:embed="rId2"/>
          <a:srcRect l="2999" r="770" b="1"/>
          <a:stretch/>
        </p:blipFill>
        <p:spPr>
          <a:xfrm>
            <a:off x="1"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76EBD75-391D-BBE0-D7F1-B5F9CF40B8D6}"/>
              </a:ext>
            </a:extLst>
          </p:cNvPr>
          <p:cNvSpPr>
            <a:spLocks noGrp="1"/>
          </p:cNvSpPr>
          <p:nvPr>
            <p:ph type="title"/>
          </p:nvPr>
        </p:nvSpPr>
        <p:spPr>
          <a:xfrm>
            <a:off x="7531610" y="365125"/>
            <a:ext cx="3822189" cy="1899912"/>
          </a:xfrm>
        </p:spPr>
        <p:txBody>
          <a:bodyPr>
            <a:normAutofit/>
          </a:bodyPr>
          <a:lstStyle/>
          <a:p>
            <a:r>
              <a:rPr lang="tr-TR" sz="4000"/>
              <a:t>Yapay Sinir Ağı Nedir?</a:t>
            </a:r>
            <a:br>
              <a:rPr lang="tr-TR" sz="4000"/>
            </a:br>
            <a:endParaRPr lang="tr-TR" sz="4000"/>
          </a:p>
        </p:txBody>
      </p:sp>
      <p:sp>
        <p:nvSpPr>
          <p:cNvPr id="3" name="İçerik Yer Tutucusu 2">
            <a:extLst>
              <a:ext uri="{FF2B5EF4-FFF2-40B4-BE49-F238E27FC236}">
                <a16:creationId xmlns:a16="http://schemas.microsoft.com/office/drawing/2014/main" id="{9DF3A8BF-E323-3B09-A6BA-88E3DEF966FD}"/>
              </a:ext>
            </a:extLst>
          </p:cNvPr>
          <p:cNvSpPr>
            <a:spLocks noGrp="1"/>
          </p:cNvSpPr>
          <p:nvPr>
            <p:ph idx="1"/>
          </p:nvPr>
        </p:nvSpPr>
        <p:spPr>
          <a:xfrm>
            <a:off x="7531610" y="2434201"/>
            <a:ext cx="3822189" cy="3742762"/>
          </a:xfrm>
        </p:spPr>
        <p:txBody>
          <a:bodyPr>
            <a:normAutofit/>
          </a:bodyPr>
          <a:lstStyle/>
          <a:p>
            <a:endParaRPr lang="tr-TR" sz="2000"/>
          </a:p>
          <a:p>
            <a:r>
              <a:rPr lang="tr-TR" sz="2000"/>
              <a:t>Yapay sinir ağları (YSA), insan beyninin özelliklerinden olan öğrenme yolu ile yeni bilgiler türetebilme, yeni bilgiler oluşturabilme ve keşfedebilme gibi yetenekleri, herhangi bir yardım almadan otomatik olarak gerçekleştirebilmek amacı ile geliştirilen bilgisayar sistemleridir.</a:t>
            </a:r>
          </a:p>
          <a:p>
            <a:endParaRPr lang="tr-TR" sz="2000"/>
          </a:p>
          <a:p>
            <a:endParaRPr lang="tr-TR" sz="2000"/>
          </a:p>
        </p:txBody>
      </p:sp>
    </p:spTree>
    <p:extLst>
      <p:ext uri="{BB962C8B-B14F-4D97-AF65-F5344CB8AC3E}">
        <p14:creationId xmlns:p14="http://schemas.microsoft.com/office/powerpoint/2010/main" val="189227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5725657-955E-8D37-F84E-2D3AC4422FBE}"/>
              </a:ext>
            </a:extLst>
          </p:cNvPr>
          <p:cNvSpPr>
            <a:spLocks noGrp="1"/>
          </p:cNvSpPr>
          <p:nvPr>
            <p:ph idx="1"/>
          </p:nvPr>
        </p:nvSpPr>
        <p:spPr>
          <a:xfrm>
            <a:off x="838200" y="1929384"/>
            <a:ext cx="10515600" cy="4251960"/>
          </a:xfrm>
        </p:spPr>
        <p:txBody>
          <a:bodyPr>
            <a:normAutofit lnSpcReduction="10000"/>
          </a:bodyPr>
          <a:lstStyle/>
          <a:p>
            <a:r>
              <a:rPr lang="tr-TR" sz="2200" dirty="0"/>
              <a:t>Yapay sinir ağları başlıca teşhis, sınıflandırma, tahmin, kontrol, veri ilişkilendirme, veri filtreleme, yorumlama gibi alanlarda kullanılmaktadır. Hangi problem için hangi ağın daha uygun olduğunu belirlemek için ağların özellikleri ile problemlerin özelliklerini karşılaştırmak gerekir.</a:t>
            </a:r>
          </a:p>
          <a:p>
            <a:pPr marL="0" indent="0">
              <a:buNone/>
            </a:pPr>
            <a:endParaRPr lang="tr-TR" sz="2200" dirty="0"/>
          </a:p>
          <a:p>
            <a:r>
              <a:rPr lang="tr-TR" sz="2200" dirty="0" err="1"/>
              <a:t>YSA'lar</a:t>
            </a:r>
            <a:r>
              <a:rPr lang="tr-TR" sz="2200" dirty="0"/>
              <a:t>, nöron adı verilen yapay birimlerden oluşur. Bu nöronlar, girdi verilerini işleyerek çıktı üretirler. </a:t>
            </a:r>
            <a:r>
              <a:rPr lang="tr-TR" sz="2200" dirty="0" err="1"/>
              <a:t>YSA'lar</a:t>
            </a:r>
            <a:r>
              <a:rPr lang="tr-TR" sz="2200" dirty="0"/>
              <a:t>, katmanlar halinde düzenlenir ve her katmanda bulunan nöronlar, bir sonraki katmana bilgi iletmek için ağırlıklarla bağlanır.</a:t>
            </a:r>
          </a:p>
          <a:p>
            <a:endParaRPr lang="tr-TR" sz="2200" dirty="0"/>
          </a:p>
          <a:p>
            <a:r>
              <a:rPr lang="tr-TR" sz="2200" dirty="0"/>
              <a:t>Eğitim süreci, </a:t>
            </a:r>
            <a:r>
              <a:rPr lang="tr-TR" sz="2200" dirty="0" err="1"/>
              <a:t>YSA'nın</a:t>
            </a:r>
            <a:r>
              <a:rPr lang="tr-TR" sz="2200" dirty="0"/>
              <a:t> ağırlıklarını ve parametrelerini optimize etmek için gerçekleştirilir. Bu süreçte, bir eğitim veri seti kullanılır ve ağırlıklar, gerçek çıktılarla karşılaştırılarak güncellenir. Bu sayede, YSA, verilen girdilere uygun çıktıları üretebilecek şekilde öğrenir.</a:t>
            </a:r>
          </a:p>
          <a:p>
            <a:endParaRPr lang="tr-TR" sz="2200" dirty="0"/>
          </a:p>
        </p:txBody>
      </p:sp>
    </p:spTree>
    <p:extLst>
      <p:ext uri="{BB962C8B-B14F-4D97-AF65-F5344CB8AC3E}">
        <p14:creationId xmlns:p14="http://schemas.microsoft.com/office/powerpoint/2010/main" val="62765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tin, harita içeren bir resimAçıklama otomatik olarak oluşturuldu">
            <a:extLst>
              <a:ext uri="{FF2B5EF4-FFF2-40B4-BE49-F238E27FC236}">
                <a16:creationId xmlns:a16="http://schemas.microsoft.com/office/drawing/2014/main" id="{23709D4B-77A8-8499-9477-458846AD26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338995"/>
            <a:ext cx="5458968" cy="4180009"/>
          </a:xfrm>
          <a:prstGeom prst="rect">
            <a:avLst/>
          </a:prstGeom>
          <a:noFill/>
          <a:extLst>
            <a:ext uri="{909E8E84-426E-40DD-AFC4-6F175D3DCCD1}">
              <a14:hiddenFill xmlns:a14="http://schemas.microsoft.com/office/drawing/2010/main">
                <a:solidFill>
                  <a:srgbClr val="FFFFFF"/>
                </a:solidFill>
              </a14:hiddenFill>
            </a:ext>
          </a:extLst>
        </p:spPr>
      </p:pic>
      <p:sp>
        <p:nvSpPr>
          <p:cNvPr id="103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8A484764-FBEF-B527-52F0-834FA337ECCC}"/>
              </a:ext>
            </a:extLst>
          </p:cNvPr>
          <p:cNvSpPr>
            <a:spLocks noGrp="1"/>
          </p:cNvSpPr>
          <p:nvPr>
            <p:ph idx="1"/>
          </p:nvPr>
        </p:nvSpPr>
        <p:spPr>
          <a:xfrm>
            <a:off x="6739128" y="2664886"/>
            <a:ext cx="4818888" cy="3550789"/>
          </a:xfrm>
        </p:spPr>
        <p:txBody>
          <a:bodyPr anchor="t">
            <a:normAutofit/>
          </a:bodyPr>
          <a:lstStyle/>
          <a:p>
            <a:endParaRPr lang="tr-TR" sz="2200" b="1" dirty="0">
              <a:latin typeface="Chromatica Light"/>
            </a:endParaRPr>
          </a:p>
          <a:p>
            <a:r>
              <a:rPr lang="tr-TR" sz="2200" b="1" i="0" dirty="0">
                <a:effectLst/>
                <a:latin typeface="Chromatica Light"/>
              </a:rPr>
              <a:t>Yapay sinir hücresi</a:t>
            </a:r>
            <a:endParaRPr lang="tr-TR" sz="2200" b="0" i="0" dirty="0">
              <a:effectLst/>
              <a:latin typeface="Chromatica Light"/>
            </a:endParaRPr>
          </a:p>
          <a:p>
            <a:r>
              <a:rPr lang="tr-TR" sz="2200" b="0" i="0" dirty="0">
                <a:effectLst/>
                <a:latin typeface="Chromatica Light"/>
              </a:rPr>
              <a:t>Yapay sinir ağları yapay sinir hücrelerinden oluşur ve bu hücrelere proses elemanı denir. Prosesler beş elemandan oluşur. Girdiler, ağırlıklar, toplama fonksiyonu, aktivasyon fonksiyonu ve çıktısıdır</a:t>
            </a:r>
          </a:p>
          <a:p>
            <a:endParaRPr lang="tr-TR" sz="2200" dirty="0">
              <a:latin typeface="Chromatica Light"/>
            </a:endParaRPr>
          </a:p>
          <a:p>
            <a:endParaRPr lang="tr-TR" sz="2200" b="0" i="0" dirty="0">
              <a:effectLst/>
              <a:latin typeface="Chromatica Light"/>
            </a:endParaRPr>
          </a:p>
          <a:p>
            <a:endParaRPr lang="tr-TR" sz="2200" dirty="0"/>
          </a:p>
        </p:txBody>
      </p:sp>
    </p:spTree>
    <p:extLst>
      <p:ext uri="{BB962C8B-B14F-4D97-AF65-F5344CB8AC3E}">
        <p14:creationId xmlns:p14="http://schemas.microsoft.com/office/powerpoint/2010/main" val="64091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29F5102-F6A9-DE8B-5D97-5EA3400D2DA6}"/>
              </a:ext>
            </a:extLst>
          </p:cNvPr>
          <p:cNvSpPr>
            <a:spLocks noGrp="1"/>
          </p:cNvSpPr>
          <p:nvPr>
            <p:ph idx="1"/>
          </p:nvPr>
        </p:nvSpPr>
        <p:spPr>
          <a:xfrm>
            <a:off x="538843" y="481693"/>
            <a:ext cx="10814957" cy="5695270"/>
          </a:xfrm>
        </p:spPr>
        <p:txBody>
          <a:bodyPr>
            <a:normAutofit/>
          </a:bodyPr>
          <a:lstStyle/>
          <a:p>
            <a:pPr algn="just"/>
            <a:r>
              <a:rPr lang="tr-TR" b="1" i="0" dirty="0">
                <a:solidFill>
                  <a:srgbClr val="212529"/>
                </a:solidFill>
                <a:effectLst/>
                <a:latin typeface="Chromatica Light"/>
              </a:rPr>
              <a:t>Yapay Sinir Ağının Yapısı</a:t>
            </a:r>
          </a:p>
          <a:p>
            <a:pPr marL="0" indent="0" algn="just">
              <a:buNone/>
            </a:pPr>
            <a:endParaRPr lang="tr-TR" b="0" i="0" dirty="0">
              <a:solidFill>
                <a:srgbClr val="212529"/>
              </a:solidFill>
              <a:effectLst/>
              <a:latin typeface="Chromatica Light"/>
            </a:endParaRPr>
          </a:p>
          <a:p>
            <a:pPr algn="just"/>
            <a:r>
              <a:rPr lang="tr-TR" b="0" i="0" dirty="0">
                <a:solidFill>
                  <a:srgbClr val="212529"/>
                </a:solidFill>
                <a:effectLst/>
                <a:latin typeface="Chromatica Light"/>
              </a:rPr>
              <a:t>Yapay sinir ağları yapay sinir hücrelerinin birbirine bağlanmasıyla oluşan yapılardır.</a:t>
            </a:r>
          </a:p>
          <a:p>
            <a:pPr algn="just"/>
            <a:r>
              <a:rPr lang="tr-TR" b="0" i="0" dirty="0">
                <a:solidFill>
                  <a:srgbClr val="212529"/>
                </a:solidFill>
                <a:effectLst/>
                <a:latin typeface="Chromatica Light"/>
              </a:rPr>
              <a:t>Yapay sinir ağları üç ana katmanda incelenir; Giriş Katmanı, Ara (Gizli) Katmanlar ve Çıkış Katmanı.</a:t>
            </a:r>
          </a:p>
          <a:p>
            <a:pPr algn="just"/>
            <a:r>
              <a:rPr lang="tr-TR" b="0" i="0" dirty="0">
                <a:solidFill>
                  <a:srgbClr val="212529"/>
                </a:solidFill>
                <a:effectLst/>
                <a:latin typeface="Chromatica Light"/>
              </a:rPr>
              <a:t>Bilgiler ağa girdi katmanından iletilir. Ara katmanlarda işlenerek oradan çıktı katmanına gönderilirler. Bilgi işlemeden kasıt ağa gelen bilgilerin ağın ağırlık değerleri kullanılarak çıktıya dönüştürülmesidir. Ağın girdiler için doğru çıktıları üretebilmesi için ağırlıkların doğru değerlerinin olması gerekmektedir.</a:t>
            </a:r>
          </a:p>
          <a:p>
            <a:endParaRPr lang="tr-TR" dirty="0"/>
          </a:p>
        </p:txBody>
      </p:sp>
    </p:spTree>
    <p:extLst>
      <p:ext uri="{BB962C8B-B14F-4D97-AF65-F5344CB8AC3E}">
        <p14:creationId xmlns:p14="http://schemas.microsoft.com/office/powerpoint/2010/main" val="149408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5894BCEC-D9F1-5883-77AF-9C85A4FBC7A4}"/>
              </a:ext>
            </a:extLst>
          </p:cNvPr>
          <p:cNvSpPr txBox="1"/>
          <p:nvPr/>
        </p:nvSpPr>
        <p:spPr>
          <a:xfrm>
            <a:off x="1255060" y="5279511"/>
            <a:ext cx="9681882" cy="7398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0" i="0" kern="1200">
                <a:solidFill>
                  <a:schemeClr val="tx1">
                    <a:lumMod val="85000"/>
                    <a:lumOff val="15000"/>
                  </a:schemeClr>
                </a:solidFill>
                <a:effectLst/>
                <a:latin typeface="+mj-lt"/>
                <a:ea typeface="+mj-ea"/>
                <a:cs typeface="+mj-cs"/>
              </a:rPr>
              <a:t>Bir Sinir Hücresinin Matematiksel Modeli</a:t>
            </a:r>
            <a:endParaRPr lang="en-US" sz="3600" kern="1200">
              <a:solidFill>
                <a:schemeClr val="tx1">
                  <a:lumMod val="85000"/>
                  <a:lumOff val="15000"/>
                </a:schemeClr>
              </a:solidFill>
              <a:latin typeface="+mj-lt"/>
              <a:ea typeface="+mj-ea"/>
              <a:cs typeface="+mj-cs"/>
            </a:endParaRPr>
          </a:p>
        </p:txBody>
      </p:sp>
      <p:pic>
        <p:nvPicPr>
          <p:cNvPr id="5" name="İçerik Yer Tutucusu 4">
            <a:extLst>
              <a:ext uri="{FF2B5EF4-FFF2-40B4-BE49-F238E27FC236}">
                <a16:creationId xmlns:a16="http://schemas.microsoft.com/office/drawing/2014/main" id="{4E3BD504-F6B3-A59D-F493-F99262E9CA48}"/>
              </a:ext>
            </a:extLst>
          </p:cNvPr>
          <p:cNvPicPr>
            <a:picLocks noGrp="1" noChangeAspect="1"/>
          </p:cNvPicPr>
          <p:nvPr>
            <p:ph idx="1"/>
          </p:nvPr>
        </p:nvPicPr>
        <p:blipFill>
          <a:blip r:embed="rId2"/>
          <a:stretch>
            <a:fillRect/>
          </a:stretch>
        </p:blipFill>
        <p:spPr>
          <a:xfrm>
            <a:off x="2166239" y="579473"/>
            <a:ext cx="7859521" cy="4224493"/>
          </a:xfrm>
          <a:prstGeom prst="rect">
            <a:avLst/>
          </a:prstGeom>
        </p:spPr>
      </p:pic>
    </p:spTree>
    <p:extLst>
      <p:ext uri="{BB962C8B-B14F-4D97-AF65-F5344CB8AC3E}">
        <p14:creationId xmlns:p14="http://schemas.microsoft.com/office/powerpoint/2010/main" val="266153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B7A3B2-5B38-9C6C-9B43-AF0AE4750EC7}"/>
              </a:ext>
            </a:extLst>
          </p:cNvPr>
          <p:cNvSpPr>
            <a:spLocks noGrp="1"/>
          </p:cNvSpPr>
          <p:nvPr>
            <p:ph idx="1"/>
          </p:nvPr>
        </p:nvSpPr>
        <p:spPr>
          <a:xfrm>
            <a:off x="767443" y="416379"/>
            <a:ext cx="10586357" cy="5760584"/>
          </a:xfrm>
        </p:spPr>
        <p:txBody>
          <a:bodyPr/>
          <a:lstStyle/>
          <a:p>
            <a:r>
              <a:rPr lang="tr-TR" dirty="0"/>
              <a:t>Yapay Sinir Ağlarında yapılan temel işlem; modelin en iyi skoru vereceği w(ağırlık parametresi) ve b(</a:t>
            </a:r>
            <a:r>
              <a:rPr lang="tr-TR" dirty="0" err="1"/>
              <a:t>bias</a:t>
            </a:r>
            <a:r>
              <a:rPr lang="tr-TR" dirty="0"/>
              <a:t> değeri) parametrelerinin hesabını yapmaktır. </a:t>
            </a:r>
          </a:p>
          <a:p>
            <a:endParaRPr lang="tr-TR" dirty="0"/>
          </a:p>
          <a:p>
            <a:r>
              <a:rPr lang="tr-TR" dirty="0"/>
              <a:t>Her bir sinir hücresi aynı şekilde hesaplanır ve bunlar birbirine seri ya da paralel şekilde bağlanır.</a:t>
            </a:r>
          </a:p>
          <a:p>
            <a:endParaRPr lang="tr-TR" dirty="0"/>
          </a:p>
          <a:p>
            <a:r>
              <a:rPr lang="tr-TR" dirty="0"/>
              <a:t>Her nöron, girdileri ağırlıklarla çarparak bir aktivasyon fonksiyonuna sokar ve çıktı üretir. Bu çıktılar, bir sonraki katmana iletilir ve işlem tekrarlanır. Bu şekilde, yapay sinir ağı, verileri işleyerek sonuç üretir.</a:t>
            </a:r>
          </a:p>
          <a:p>
            <a:endParaRPr lang="tr-TR" dirty="0"/>
          </a:p>
        </p:txBody>
      </p:sp>
    </p:spTree>
    <p:extLst>
      <p:ext uri="{BB962C8B-B14F-4D97-AF65-F5344CB8AC3E}">
        <p14:creationId xmlns:p14="http://schemas.microsoft.com/office/powerpoint/2010/main" val="427763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5134376-5CA2-8C2E-D214-BDD208BC427E}"/>
              </a:ext>
            </a:extLst>
          </p:cNvPr>
          <p:cNvSpPr>
            <a:spLocks noGrp="1"/>
          </p:cNvSpPr>
          <p:nvPr>
            <p:ph idx="1"/>
          </p:nvPr>
        </p:nvSpPr>
        <p:spPr>
          <a:xfrm>
            <a:off x="838200" y="1474561"/>
            <a:ext cx="10515600" cy="4351338"/>
          </a:xfrm>
        </p:spPr>
        <p:txBody>
          <a:bodyPr>
            <a:normAutofit fontScale="92500"/>
          </a:bodyPr>
          <a:lstStyle/>
          <a:p>
            <a:r>
              <a:rPr lang="tr-TR" dirty="0"/>
              <a:t>Yapay sinir ağlarının mimarisi, problem alanına ve veri setine bağlı olarak farklı şekillerde tasarlanabilir. Örneğin, tam bağlantılı (</a:t>
            </a:r>
            <a:r>
              <a:rPr lang="tr-TR" dirty="0" err="1"/>
              <a:t>fully</a:t>
            </a:r>
            <a:r>
              <a:rPr lang="tr-TR" dirty="0"/>
              <a:t> </a:t>
            </a:r>
            <a:r>
              <a:rPr lang="tr-TR" dirty="0" err="1"/>
              <a:t>connected</a:t>
            </a:r>
            <a:r>
              <a:rPr lang="tr-TR" dirty="0"/>
              <a:t>) ağlar, her nöronun bir önceki katmandaki tüm nöronlarla bağlantılı olduğu bir yapıya sahiptir. Diğer bir örnek ise </a:t>
            </a:r>
            <a:r>
              <a:rPr lang="tr-TR" dirty="0" err="1"/>
              <a:t>evrişimli</a:t>
            </a:r>
            <a:r>
              <a:rPr lang="tr-TR" dirty="0"/>
              <a:t> sinir ağlarıdır (</a:t>
            </a:r>
            <a:r>
              <a:rPr lang="tr-TR" dirty="0" err="1"/>
              <a:t>convolutional</a:t>
            </a:r>
            <a:r>
              <a:rPr lang="tr-TR" dirty="0"/>
              <a:t> </a:t>
            </a:r>
            <a:r>
              <a:rPr lang="tr-TR" dirty="0" err="1"/>
              <a:t>neural</a:t>
            </a:r>
            <a:r>
              <a:rPr lang="tr-TR" dirty="0"/>
              <a:t> </a:t>
            </a:r>
            <a:r>
              <a:rPr lang="tr-TR" dirty="0" err="1"/>
              <a:t>networks</a:t>
            </a:r>
            <a:r>
              <a:rPr lang="tr-TR" dirty="0"/>
              <a:t>), görüntü işleme gibi alanlarda kullanılan özel bir yapıya sahiptir.</a:t>
            </a:r>
          </a:p>
          <a:p>
            <a:endParaRPr lang="tr-TR" dirty="0"/>
          </a:p>
          <a:p>
            <a:r>
              <a:rPr lang="tr-TR" dirty="0"/>
              <a:t>Yapay sinir ağlarının mimarisi, modelin performansını etkileyen önemli bir faktördür. Doğru katman sayısı, nöron sayısı ve bağlantılar, ağın öğrenme yeteneğini ve genelleyebilme kabiliyetini belirler. Bu nedenle, mimari tasarımı dikkatli bir şekilde yapmak önemlidir.</a:t>
            </a:r>
          </a:p>
          <a:p>
            <a:endParaRPr lang="tr-TR" dirty="0"/>
          </a:p>
        </p:txBody>
      </p:sp>
    </p:spTree>
    <p:extLst>
      <p:ext uri="{BB962C8B-B14F-4D97-AF65-F5344CB8AC3E}">
        <p14:creationId xmlns:p14="http://schemas.microsoft.com/office/powerpoint/2010/main" val="419386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91AEEA-82D0-A883-284C-69D1EE8E4F22}"/>
              </a:ext>
            </a:extLst>
          </p:cNvPr>
          <p:cNvSpPr>
            <a:spLocks noGrp="1"/>
          </p:cNvSpPr>
          <p:nvPr>
            <p:ph idx="1"/>
          </p:nvPr>
        </p:nvSpPr>
        <p:spPr>
          <a:xfrm>
            <a:off x="922564" y="465364"/>
            <a:ext cx="10431236" cy="5711599"/>
          </a:xfrm>
        </p:spPr>
        <p:txBody>
          <a:bodyPr/>
          <a:lstStyle/>
          <a:p>
            <a:r>
              <a:rPr lang="tr-TR" dirty="0"/>
              <a:t>Bir yapay sinir hücresi beş bölümden oluşmaktadır;</a:t>
            </a:r>
          </a:p>
          <a:p>
            <a:endParaRPr lang="tr-TR" dirty="0"/>
          </a:p>
        </p:txBody>
      </p:sp>
      <p:sp>
        <p:nvSpPr>
          <p:cNvPr id="9" name="Metin kutusu 8">
            <a:extLst>
              <a:ext uri="{FF2B5EF4-FFF2-40B4-BE49-F238E27FC236}">
                <a16:creationId xmlns:a16="http://schemas.microsoft.com/office/drawing/2014/main" id="{A0075A5D-60E3-C56B-851D-A8D50EC8619B}"/>
              </a:ext>
            </a:extLst>
          </p:cNvPr>
          <p:cNvSpPr txBox="1"/>
          <p:nvPr/>
        </p:nvSpPr>
        <p:spPr>
          <a:xfrm>
            <a:off x="457200" y="1028343"/>
            <a:ext cx="10812236" cy="4524315"/>
          </a:xfrm>
          <a:prstGeom prst="rect">
            <a:avLst/>
          </a:prstGeom>
          <a:noFill/>
        </p:spPr>
        <p:txBody>
          <a:bodyPr wrap="square">
            <a:spAutoFit/>
          </a:bodyPr>
          <a:lstStyle/>
          <a:p>
            <a:pPr algn="l"/>
            <a:r>
              <a:rPr lang="tr-TR" b="1" i="0" dirty="0">
                <a:solidFill>
                  <a:srgbClr val="000000"/>
                </a:solidFill>
                <a:effectLst/>
                <a:latin typeface="Roboto" panose="02000000000000000000" pitchFamily="2" charset="0"/>
              </a:rPr>
              <a:t>1.Girdiler:</a:t>
            </a:r>
            <a:r>
              <a:rPr lang="tr-TR" b="0" i="0" dirty="0">
                <a:solidFill>
                  <a:srgbClr val="000000"/>
                </a:solidFill>
                <a:effectLst/>
                <a:latin typeface="Roboto" panose="02000000000000000000" pitchFamily="2" charset="0"/>
              </a:rPr>
              <a:t> Girdiler nöronlara gelen verilerdir. Bu girdilerden gelen veriler biyolojik sinir hücrelerinde olduğu gibi toplanmak üzere nöron çekirdeğine gönderilir.</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2. Ağırlıklar:</a:t>
            </a:r>
            <a:r>
              <a:rPr lang="tr-TR" b="0" i="0" dirty="0">
                <a:solidFill>
                  <a:srgbClr val="000000"/>
                </a:solidFill>
                <a:effectLst/>
                <a:latin typeface="Roboto" panose="02000000000000000000" pitchFamily="2" charset="0"/>
              </a:rPr>
              <a:t> Yapay sinir hücresine gelen bilgiler girdiler üzerinden çekirdeğe ulaşmadan önce geldikleri bağlantıların ağırlığıyla çarpılarak çekirdeğe iletilir. Bu sayede girdilerin üretilecek çıktı üzerindeki etkisi </a:t>
            </a:r>
            <a:r>
              <a:rPr lang="tr-TR" b="0" i="0" dirty="0" err="1">
                <a:solidFill>
                  <a:srgbClr val="000000"/>
                </a:solidFill>
                <a:effectLst/>
                <a:latin typeface="Roboto" panose="02000000000000000000" pitchFamily="2" charset="0"/>
              </a:rPr>
              <a:t>ayarlanabilinmektedir</a:t>
            </a:r>
            <a:r>
              <a:rPr lang="tr-TR" b="0" i="0" dirty="0">
                <a:solidFill>
                  <a:srgbClr val="000000"/>
                </a:solidFill>
                <a:effectLst/>
                <a:latin typeface="Roboto" panose="02000000000000000000" pitchFamily="2" charset="0"/>
              </a:rPr>
              <a:t>.</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3.Toplama Fonksiyonu (Birleştirme Fonksiyonu): </a:t>
            </a:r>
            <a:r>
              <a:rPr lang="tr-TR" b="0" i="0" dirty="0">
                <a:solidFill>
                  <a:srgbClr val="000000"/>
                </a:solidFill>
                <a:effectLst/>
                <a:latin typeface="Roboto" panose="02000000000000000000" pitchFamily="2" charset="0"/>
              </a:rPr>
              <a:t>Toplama fonksiyonu bir yapay sinir hücresine ağırlıklarla çarpılarak gelen girdileri toplayarak o hücrenin net girdisini hesaplayan bir fonksiyondur</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4</a:t>
            </a:r>
            <a:r>
              <a:rPr lang="tr-TR" b="0" i="0" dirty="0">
                <a:solidFill>
                  <a:srgbClr val="000000"/>
                </a:solidFill>
                <a:effectLst/>
                <a:latin typeface="Roboto" panose="02000000000000000000" pitchFamily="2" charset="0"/>
              </a:rPr>
              <a:t>.</a:t>
            </a:r>
            <a:r>
              <a:rPr lang="tr-TR" b="1" i="0" dirty="0">
                <a:solidFill>
                  <a:srgbClr val="000000"/>
                </a:solidFill>
                <a:effectLst/>
                <a:latin typeface="Roboto" panose="02000000000000000000" pitchFamily="2" charset="0"/>
              </a:rPr>
              <a:t>Aktivasyon fonksiyonu: </a:t>
            </a:r>
            <a:r>
              <a:rPr lang="tr-TR" b="0" i="0" dirty="0">
                <a:solidFill>
                  <a:srgbClr val="000000"/>
                </a:solidFill>
                <a:effectLst/>
                <a:latin typeface="Roboto" panose="02000000000000000000" pitchFamily="2" charset="0"/>
              </a:rPr>
              <a:t>Önceki katmandaki tüm girdilerin ağırlıklı toplamını alan ve daha sonra bir çıkış değeri (tipik olarak doğrusal olmayan) üreten ve bir sonraki katmana geçiren bir fonksiyondur. (örneğin, </a:t>
            </a:r>
            <a:r>
              <a:rPr lang="tr-TR" b="0" i="0" dirty="0" err="1">
                <a:solidFill>
                  <a:srgbClr val="000000"/>
                </a:solidFill>
                <a:effectLst/>
                <a:latin typeface="Roboto" panose="02000000000000000000" pitchFamily="2" charset="0"/>
              </a:rPr>
              <a:t>ReLU</a:t>
            </a:r>
            <a:r>
              <a:rPr lang="tr-TR" b="0" i="0" dirty="0">
                <a:solidFill>
                  <a:srgbClr val="000000"/>
                </a:solidFill>
                <a:effectLst/>
                <a:latin typeface="Roboto" panose="02000000000000000000" pitchFamily="2" charset="0"/>
              </a:rPr>
              <a:t> veya sigmoid ).</a:t>
            </a:r>
          </a:p>
          <a:p>
            <a:pPr algn="l"/>
            <a:endParaRPr lang="tr-TR" b="0" i="0" dirty="0">
              <a:solidFill>
                <a:srgbClr val="000000"/>
              </a:solidFill>
              <a:effectLst/>
              <a:latin typeface="Roboto" panose="02000000000000000000" pitchFamily="2" charset="0"/>
            </a:endParaRPr>
          </a:p>
          <a:p>
            <a:pPr algn="l"/>
            <a:r>
              <a:rPr lang="tr-TR" b="1" i="0" dirty="0">
                <a:solidFill>
                  <a:srgbClr val="000000"/>
                </a:solidFill>
                <a:effectLst/>
                <a:latin typeface="Roboto" panose="02000000000000000000" pitchFamily="2" charset="0"/>
              </a:rPr>
              <a:t>5.Çıktılar: </a:t>
            </a:r>
            <a:r>
              <a:rPr lang="tr-TR" b="0" i="0" dirty="0">
                <a:solidFill>
                  <a:srgbClr val="000000"/>
                </a:solidFill>
                <a:effectLst/>
                <a:latin typeface="Roboto" panose="02000000000000000000" pitchFamily="2" charset="0"/>
              </a:rPr>
              <a:t>Aktivasyon fonksiyonundan çıkan değer hücrenin çıktı değeri olmaktadır. Her hücrenin birden fazla girdisi olmasına rağmen bir tek çıktısı olmaktadır. Bu çıktı istenilen sayıda hücreye bağlanabilir</a:t>
            </a:r>
          </a:p>
        </p:txBody>
      </p:sp>
    </p:spTree>
    <p:extLst>
      <p:ext uri="{BB962C8B-B14F-4D97-AF65-F5344CB8AC3E}">
        <p14:creationId xmlns:p14="http://schemas.microsoft.com/office/powerpoint/2010/main" val="390478630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1002</Words>
  <Application>Microsoft Office PowerPoint</Application>
  <PresentationFormat>Geniş ekran</PresentationFormat>
  <Paragraphs>65</Paragraphs>
  <Slides>17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Aptos</vt:lpstr>
      <vt:lpstr>Aptos Display</vt:lpstr>
      <vt:lpstr>Arial</vt:lpstr>
      <vt:lpstr>Calibri</vt:lpstr>
      <vt:lpstr>Chromatica Light</vt:lpstr>
      <vt:lpstr>Roboto</vt:lpstr>
      <vt:lpstr>Office Teması</vt:lpstr>
      <vt:lpstr>Yapay Sinir Ağları</vt:lpstr>
      <vt:lpstr>Yapay Sinir Ağı Nedir? </vt:lpstr>
      <vt:lpstr>PowerPoint Sunusu</vt:lpstr>
      <vt:lpstr>PowerPoint Sunusu</vt:lpstr>
      <vt:lpstr>PowerPoint Sunusu</vt:lpstr>
      <vt:lpstr>PowerPoint Sunusu</vt:lpstr>
      <vt:lpstr>PowerPoint Sunusu</vt:lpstr>
      <vt:lpstr>PowerPoint Sunusu</vt:lpstr>
      <vt:lpstr>PowerPoint Sunusu</vt:lpstr>
      <vt:lpstr>Yapay Sinir Ağının Yapısı</vt:lpstr>
      <vt:lpstr>PowerPoint Sunusu</vt:lpstr>
      <vt:lpstr>PowerPoint Sunusu</vt:lpstr>
      <vt:lpstr>PowerPoint Sunusu</vt:lpstr>
      <vt:lpstr>PowerPoint Sunusu</vt:lpstr>
      <vt:lpstr>PowerPoint Sunusu</vt:lpstr>
      <vt:lpstr>PowerPoint Sunusu</vt:lpstr>
      <vt:lpstr>Kaynak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Sinir Ağları</dc:title>
  <dc:creator>özgür sütcü</dc:creator>
  <cp:lastModifiedBy>özgür sütcü</cp:lastModifiedBy>
  <cp:revision>4</cp:revision>
  <dcterms:created xsi:type="dcterms:W3CDTF">2024-03-08T19:07:04Z</dcterms:created>
  <dcterms:modified xsi:type="dcterms:W3CDTF">2024-03-08T20:14:19Z</dcterms:modified>
</cp:coreProperties>
</file>