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59" r:id="rId5"/>
    <p:sldId id="261" r:id="rId6"/>
    <p:sldId id="263" r:id="rId7"/>
    <p:sldId id="262" r:id="rId8"/>
    <p:sldId id="264" r:id="rId9"/>
    <p:sldId id="267" r:id="rId10"/>
    <p:sldId id="266"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62" y="5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7E9AF2-3C1D-194F-CA7E-ABBCDCF3F01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C2A8271-0B10-D942-FEDF-B48E27AA1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3C4903A-B310-01F0-C02B-A1013CCF1224}"/>
              </a:ext>
            </a:extLst>
          </p:cNvPr>
          <p:cNvSpPr>
            <a:spLocks noGrp="1"/>
          </p:cNvSpPr>
          <p:nvPr>
            <p:ph type="dt" sz="half" idx="10"/>
          </p:nvPr>
        </p:nvSpPr>
        <p:spPr/>
        <p:txBody>
          <a:bodyPr/>
          <a:lstStyle/>
          <a:p>
            <a:fld id="{494E19CD-8F4E-4434-BFCE-4CB312C7086E}" type="datetimeFigureOut">
              <a:rPr lang="tr-TR" smtClean="0"/>
              <a:t>8.03.2024</a:t>
            </a:fld>
            <a:endParaRPr lang="tr-TR"/>
          </a:p>
        </p:txBody>
      </p:sp>
      <p:sp>
        <p:nvSpPr>
          <p:cNvPr id="5" name="Alt Bilgi Yer Tutucusu 4">
            <a:extLst>
              <a:ext uri="{FF2B5EF4-FFF2-40B4-BE49-F238E27FC236}">
                <a16:creationId xmlns:a16="http://schemas.microsoft.com/office/drawing/2014/main" id="{DC2D1F7A-7A94-26B8-5681-83B21D76A48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A031633-DA32-16A6-28D2-4A7FCC441AF0}"/>
              </a:ext>
            </a:extLst>
          </p:cNvPr>
          <p:cNvSpPr>
            <a:spLocks noGrp="1"/>
          </p:cNvSpPr>
          <p:nvPr>
            <p:ph type="sldNum" sz="quarter" idx="12"/>
          </p:nvPr>
        </p:nvSpPr>
        <p:spPr/>
        <p:txBody>
          <a:bodyPr/>
          <a:lstStyle/>
          <a:p>
            <a:fld id="{B4D0FBE9-D8A8-454B-9A10-756A33081EDD}" type="slidenum">
              <a:rPr lang="tr-TR" smtClean="0"/>
              <a:t>‹#›</a:t>
            </a:fld>
            <a:endParaRPr lang="tr-TR"/>
          </a:p>
        </p:txBody>
      </p:sp>
    </p:spTree>
    <p:extLst>
      <p:ext uri="{BB962C8B-B14F-4D97-AF65-F5344CB8AC3E}">
        <p14:creationId xmlns:p14="http://schemas.microsoft.com/office/powerpoint/2010/main" val="384385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02CA8B-3CBF-1421-CE64-B37657A5B49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B39ED58-90EA-6689-991A-DDB27DE62AA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5EC4CC9-B919-7192-8626-300DF1D9B874}"/>
              </a:ext>
            </a:extLst>
          </p:cNvPr>
          <p:cNvSpPr>
            <a:spLocks noGrp="1"/>
          </p:cNvSpPr>
          <p:nvPr>
            <p:ph type="dt" sz="half" idx="10"/>
          </p:nvPr>
        </p:nvSpPr>
        <p:spPr/>
        <p:txBody>
          <a:bodyPr/>
          <a:lstStyle/>
          <a:p>
            <a:fld id="{494E19CD-8F4E-4434-BFCE-4CB312C7086E}" type="datetimeFigureOut">
              <a:rPr lang="tr-TR" smtClean="0"/>
              <a:t>8.03.2024</a:t>
            </a:fld>
            <a:endParaRPr lang="tr-TR"/>
          </a:p>
        </p:txBody>
      </p:sp>
      <p:sp>
        <p:nvSpPr>
          <p:cNvPr id="5" name="Alt Bilgi Yer Tutucusu 4">
            <a:extLst>
              <a:ext uri="{FF2B5EF4-FFF2-40B4-BE49-F238E27FC236}">
                <a16:creationId xmlns:a16="http://schemas.microsoft.com/office/drawing/2014/main" id="{578FDF5A-1B28-342E-97A8-069B609E329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85C0392-4B5E-8E49-A353-9B224D20E779}"/>
              </a:ext>
            </a:extLst>
          </p:cNvPr>
          <p:cNvSpPr>
            <a:spLocks noGrp="1"/>
          </p:cNvSpPr>
          <p:nvPr>
            <p:ph type="sldNum" sz="quarter" idx="12"/>
          </p:nvPr>
        </p:nvSpPr>
        <p:spPr/>
        <p:txBody>
          <a:bodyPr/>
          <a:lstStyle/>
          <a:p>
            <a:fld id="{B4D0FBE9-D8A8-454B-9A10-756A33081EDD}" type="slidenum">
              <a:rPr lang="tr-TR" smtClean="0"/>
              <a:t>‹#›</a:t>
            </a:fld>
            <a:endParaRPr lang="tr-TR"/>
          </a:p>
        </p:txBody>
      </p:sp>
    </p:spTree>
    <p:extLst>
      <p:ext uri="{BB962C8B-B14F-4D97-AF65-F5344CB8AC3E}">
        <p14:creationId xmlns:p14="http://schemas.microsoft.com/office/powerpoint/2010/main" val="231678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F1F5373-204F-12AD-32DB-E25228C05F2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45B7582-374C-F114-1F7B-4ED23458403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8A905D1-43CE-E7E7-8282-AC85165C9E1F}"/>
              </a:ext>
            </a:extLst>
          </p:cNvPr>
          <p:cNvSpPr>
            <a:spLocks noGrp="1"/>
          </p:cNvSpPr>
          <p:nvPr>
            <p:ph type="dt" sz="half" idx="10"/>
          </p:nvPr>
        </p:nvSpPr>
        <p:spPr/>
        <p:txBody>
          <a:bodyPr/>
          <a:lstStyle/>
          <a:p>
            <a:fld id="{494E19CD-8F4E-4434-BFCE-4CB312C7086E}" type="datetimeFigureOut">
              <a:rPr lang="tr-TR" smtClean="0"/>
              <a:t>8.03.2024</a:t>
            </a:fld>
            <a:endParaRPr lang="tr-TR"/>
          </a:p>
        </p:txBody>
      </p:sp>
      <p:sp>
        <p:nvSpPr>
          <p:cNvPr id="5" name="Alt Bilgi Yer Tutucusu 4">
            <a:extLst>
              <a:ext uri="{FF2B5EF4-FFF2-40B4-BE49-F238E27FC236}">
                <a16:creationId xmlns:a16="http://schemas.microsoft.com/office/drawing/2014/main" id="{7A7AA9C3-CE0E-5DC8-B833-B94E0613954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DD0272F-D40B-6382-0AD3-7F90698DCC0B}"/>
              </a:ext>
            </a:extLst>
          </p:cNvPr>
          <p:cNvSpPr>
            <a:spLocks noGrp="1"/>
          </p:cNvSpPr>
          <p:nvPr>
            <p:ph type="sldNum" sz="quarter" idx="12"/>
          </p:nvPr>
        </p:nvSpPr>
        <p:spPr/>
        <p:txBody>
          <a:bodyPr/>
          <a:lstStyle/>
          <a:p>
            <a:fld id="{B4D0FBE9-D8A8-454B-9A10-756A33081EDD}" type="slidenum">
              <a:rPr lang="tr-TR" smtClean="0"/>
              <a:t>‹#›</a:t>
            </a:fld>
            <a:endParaRPr lang="tr-TR"/>
          </a:p>
        </p:txBody>
      </p:sp>
    </p:spTree>
    <p:extLst>
      <p:ext uri="{BB962C8B-B14F-4D97-AF65-F5344CB8AC3E}">
        <p14:creationId xmlns:p14="http://schemas.microsoft.com/office/powerpoint/2010/main" val="22738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DC187B-B259-3B1F-3B5F-A2AE1D0121E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7A78A6F-88EC-A4DC-6B78-624F7CD5382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8DBD7F7-3BCE-A020-6EE0-B31C83DC284D}"/>
              </a:ext>
            </a:extLst>
          </p:cNvPr>
          <p:cNvSpPr>
            <a:spLocks noGrp="1"/>
          </p:cNvSpPr>
          <p:nvPr>
            <p:ph type="dt" sz="half" idx="10"/>
          </p:nvPr>
        </p:nvSpPr>
        <p:spPr/>
        <p:txBody>
          <a:bodyPr/>
          <a:lstStyle/>
          <a:p>
            <a:fld id="{494E19CD-8F4E-4434-BFCE-4CB312C7086E}" type="datetimeFigureOut">
              <a:rPr lang="tr-TR" smtClean="0"/>
              <a:t>8.03.2024</a:t>
            </a:fld>
            <a:endParaRPr lang="tr-TR"/>
          </a:p>
        </p:txBody>
      </p:sp>
      <p:sp>
        <p:nvSpPr>
          <p:cNvPr id="5" name="Alt Bilgi Yer Tutucusu 4">
            <a:extLst>
              <a:ext uri="{FF2B5EF4-FFF2-40B4-BE49-F238E27FC236}">
                <a16:creationId xmlns:a16="http://schemas.microsoft.com/office/drawing/2014/main" id="{16C4D67B-2F46-1085-257D-2DCDE3FF9BC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53EFB89-2D99-C33B-254D-031BFDB86EDE}"/>
              </a:ext>
            </a:extLst>
          </p:cNvPr>
          <p:cNvSpPr>
            <a:spLocks noGrp="1"/>
          </p:cNvSpPr>
          <p:nvPr>
            <p:ph type="sldNum" sz="quarter" idx="12"/>
          </p:nvPr>
        </p:nvSpPr>
        <p:spPr/>
        <p:txBody>
          <a:bodyPr/>
          <a:lstStyle/>
          <a:p>
            <a:fld id="{B4D0FBE9-D8A8-454B-9A10-756A33081EDD}" type="slidenum">
              <a:rPr lang="tr-TR" smtClean="0"/>
              <a:t>‹#›</a:t>
            </a:fld>
            <a:endParaRPr lang="tr-TR"/>
          </a:p>
        </p:txBody>
      </p:sp>
    </p:spTree>
    <p:extLst>
      <p:ext uri="{BB962C8B-B14F-4D97-AF65-F5344CB8AC3E}">
        <p14:creationId xmlns:p14="http://schemas.microsoft.com/office/powerpoint/2010/main" val="417110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1FCDB5-1725-70D2-6A05-677D0BDD1FA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A3FD56F-D765-ABAC-05D9-84D2A1D28D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2B198DB-EED8-F40E-9F76-1927CEA54103}"/>
              </a:ext>
            </a:extLst>
          </p:cNvPr>
          <p:cNvSpPr>
            <a:spLocks noGrp="1"/>
          </p:cNvSpPr>
          <p:nvPr>
            <p:ph type="dt" sz="half" idx="10"/>
          </p:nvPr>
        </p:nvSpPr>
        <p:spPr/>
        <p:txBody>
          <a:bodyPr/>
          <a:lstStyle/>
          <a:p>
            <a:fld id="{494E19CD-8F4E-4434-BFCE-4CB312C7086E}" type="datetimeFigureOut">
              <a:rPr lang="tr-TR" smtClean="0"/>
              <a:t>8.03.2024</a:t>
            </a:fld>
            <a:endParaRPr lang="tr-TR"/>
          </a:p>
        </p:txBody>
      </p:sp>
      <p:sp>
        <p:nvSpPr>
          <p:cNvPr id="5" name="Alt Bilgi Yer Tutucusu 4">
            <a:extLst>
              <a:ext uri="{FF2B5EF4-FFF2-40B4-BE49-F238E27FC236}">
                <a16:creationId xmlns:a16="http://schemas.microsoft.com/office/drawing/2014/main" id="{483AF4FB-2788-B36F-E56D-1303285435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6FE3BDE-8905-288E-33D6-8AF47697C199}"/>
              </a:ext>
            </a:extLst>
          </p:cNvPr>
          <p:cNvSpPr>
            <a:spLocks noGrp="1"/>
          </p:cNvSpPr>
          <p:nvPr>
            <p:ph type="sldNum" sz="quarter" idx="12"/>
          </p:nvPr>
        </p:nvSpPr>
        <p:spPr/>
        <p:txBody>
          <a:bodyPr/>
          <a:lstStyle/>
          <a:p>
            <a:fld id="{B4D0FBE9-D8A8-454B-9A10-756A33081EDD}" type="slidenum">
              <a:rPr lang="tr-TR" smtClean="0"/>
              <a:t>‹#›</a:t>
            </a:fld>
            <a:endParaRPr lang="tr-TR"/>
          </a:p>
        </p:txBody>
      </p:sp>
    </p:spTree>
    <p:extLst>
      <p:ext uri="{BB962C8B-B14F-4D97-AF65-F5344CB8AC3E}">
        <p14:creationId xmlns:p14="http://schemas.microsoft.com/office/powerpoint/2010/main" val="380716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330FA3-8A41-BFB3-93ED-6C566FBFF9B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0C1D854-CCF0-D9AA-2015-A38637517F9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52AB125-D25C-02AE-2ABF-E13C3298F03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2D93A0B-D5D5-F72B-D51A-9CC02F88E581}"/>
              </a:ext>
            </a:extLst>
          </p:cNvPr>
          <p:cNvSpPr>
            <a:spLocks noGrp="1"/>
          </p:cNvSpPr>
          <p:nvPr>
            <p:ph type="dt" sz="half" idx="10"/>
          </p:nvPr>
        </p:nvSpPr>
        <p:spPr/>
        <p:txBody>
          <a:bodyPr/>
          <a:lstStyle/>
          <a:p>
            <a:fld id="{494E19CD-8F4E-4434-BFCE-4CB312C7086E}" type="datetimeFigureOut">
              <a:rPr lang="tr-TR" smtClean="0"/>
              <a:t>8.03.2024</a:t>
            </a:fld>
            <a:endParaRPr lang="tr-TR"/>
          </a:p>
        </p:txBody>
      </p:sp>
      <p:sp>
        <p:nvSpPr>
          <p:cNvPr id="6" name="Alt Bilgi Yer Tutucusu 5">
            <a:extLst>
              <a:ext uri="{FF2B5EF4-FFF2-40B4-BE49-F238E27FC236}">
                <a16:creationId xmlns:a16="http://schemas.microsoft.com/office/drawing/2014/main" id="{B82B0E8C-8481-CBA2-0477-52A88376507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1C2BD1B-B970-59F7-9249-606BA474D9B7}"/>
              </a:ext>
            </a:extLst>
          </p:cNvPr>
          <p:cNvSpPr>
            <a:spLocks noGrp="1"/>
          </p:cNvSpPr>
          <p:nvPr>
            <p:ph type="sldNum" sz="quarter" idx="12"/>
          </p:nvPr>
        </p:nvSpPr>
        <p:spPr/>
        <p:txBody>
          <a:bodyPr/>
          <a:lstStyle/>
          <a:p>
            <a:fld id="{B4D0FBE9-D8A8-454B-9A10-756A33081EDD}" type="slidenum">
              <a:rPr lang="tr-TR" smtClean="0"/>
              <a:t>‹#›</a:t>
            </a:fld>
            <a:endParaRPr lang="tr-TR"/>
          </a:p>
        </p:txBody>
      </p:sp>
    </p:spTree>
    <p:extLst>
      <p:ext uri="{BB962C8B-B14F-4D97-AF65-F5344CB8AC3E}">
        <p14:creationId xmlns:p14="http://schemas.microsoft.com/office/powerpoint/2010/main" val="3936383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49B649-2043-81C2-7F59-B054F90DBA9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8285F4C-2379-CE89-CCA4-08C50C720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717E8CD-A536-107E-2DB4-2C71E5F66A2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D749238-1316-1DCB-F138-40F439303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19A2C5E-7EEC-6AA4-0200-F43FCBB620A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3C0A195-2481-8519-4B2F-F98F862225E9}"/>
              </a:ext>
            </a:extLst>
          </p:cNvPr>
          <p:cNvSpPr>
            <a:spLocks noGrp="1"/>
          </p:cNvSpPr>
          <p:nvPr>
            <p:ph type="dt" sz="half" idx="10"/>
          </p:nvPr>
        </p:nvSpPr>
        <p:spPr/>
        <p:txBody>
          <a:bodyPr/>
          <a:lstStyle/>
          <a:p>
            <a:fld id="{494E19CD-8F4E-4434-BFCE-4CB312C7086E}" type="datetimeFigureOut">
              <a:rPr lang="tr-TR" smtClean="0"/>
              <a:t>8.03.2024</a:t>
            </a:fld>
            <a:endParaRPr lang="tr-TR"/>
          </a:p>
        </p:txBody>
      </p:sp>
      <p:sp>
        <p:nvSpPr>
          <p:cNvPr id="8" name="Alt Bilgi Yer Tutucusu 7">
            <a:extLst>
              <a:ext uri="{FF2B5EF4-FFF2-40B4-BE49-F238E27FC236}">
                <a16:creationId xmlns:a16="http://schemas.microsoft.com/office/drawing/2014/main" id="{1EDCB18B-4A45-E58A-8371-5E9AF39EA79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FAA817F-7778-1C86-E069-4B823620E936}"/>
              </a:ext>
            </a:extLst>
          </p:cNvPr>
          <p:cNvSpPr>
            <a:spLocks noGrp="1"/>
          </p:cNvSpPr>
          <p:nvPr>
            <p:ph type="sldNum" sz="quarter" idx="12"/>
          </p:nvPr>
        </p:nvSpPr>
        <p:spPr/>
        <p:txBody>
          <a:bodyPr/>
          <a:lstStyle/>
          <a:p>
            <a:fld id="{B4D0FBE9-D8A8-454B-9A10-756A33081EDD}" type="slidenum">
              <a:rPr lang="tr-TR" smtClean="0"/>
              <a:t>‹#›</a:t>
            </a:fld>
            <a:endParaRPr lang="tr-TR"/>
          </a:p>
        </p:txBody>
      </p:sp>
    </p:spTree>
    <p:extLst>
      <p:ext uri="{BB962C8B-B14F-4D97-AF65-F5344CB8AC3E}">
        <p14:creationId xmlns:p14="http://schemas.microsoft.com/office/powerpoint/2010/main" val="127479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BB51A7-5267-97E5-F7AC-0BD967B59CA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A79E38A-F773-9706-318D-CE42EB004692}"/>
              </a:ext>
            </a:extLst>
          </p:cNvPr>
          <p:cNvSpPr>
            <a:spLocks noGrp="1"/>
          </p:cNvSpPr>
          <p:nvPr>
            <p:ph type="dt" sz="half" idx="10"/>
          </p:nvPr>
        </p:nvSpPr>
        <p:spPr/>
        <p:txBody>
          <a:bodyPr/>
          <a:lstStyle/>
          <a:p>
            <a:fld id="{494E19CD-8F4E-4434-BFCE-4CB312C7086E}" type="datetimeFigureOut">
              <a:rPr lang="tr-TR" smtClean="0"/>
              <a:t>8.03.2024</a:t>
            </a:fld>
            <a:endParaRPr lang="tr-TR"/>
          </a:p>
        </p:txBody>
      </p:sp>
      <p:sp>
        <p:nvSpPr>
          <p:cNvPr id="4" name="Alt Bilgi Yer Tutucusu 3">
            <a:extLst>
              <a:ext uri="{FF2B5EF4-FFF2-40B4-BE49-F238E27FC236}">
                <a16:creationId xmlns:a16="http://schemas.microsoft.com/office/drawing/2014/main" id="{7645E96B-8DC9-8FE4-2A2D-B785C5E0F99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B2F5532-763D-3478-635B-103BC78C9617}"/>
              </a:ext>
            </a:extLst>
          </p:cNvPr>
          <p:cNvSpPr>
            <a:spLocks noGrp="1"/>
          </p:cNvSpPr>
          <p:nvPr>
            <p:ph type="sldNum" sz="quarter" idx="12"/>
          </p:nvPr>
        </p:nvSpPr>
        <p:spPr/>
        <p:txBody>
          <a:bodyPr/>
          <a:lstStyle/>
          <a:p>
            <a:fld id="{B4D0FBE9-D8A8-454B-9A10-756A33081EDD}" type="slidenum">
              <a:rPr lang="tr-TR" smtClean="0"/>
              <a:t>‹#›</a:t>
            </a:fld>
            <a:endParaRPr lang="tr-TR"/>
          </a:p>
        </p:txBody>
      </p:sp>
    </p:spTree>
    <p:extLst>
      <p:ext uri="{BB962C8B-B14F-4D97-AF65-F5344CB8AC3E}">
        <p14:creationId xmlns:p14="http://schemas.microsoft.com/office/powerpoint/2010/main" val="368355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E428F26-D87F-FD93-0827-A94ABA9CB7E1}"/>
              </a:ext>
            </a:extLst>
          </p:cNvPr>
          <p:cNvSpPr>
            <a:spLocks noGrp="1"/>
          </p:cNvSpPr>
          <p:nvPr>
            <p:ph type="dt" sz="half" idx="10"/>
          </p:nvPr>
        </p:nvSpPr>
        <p:spPr/>
        <p:txBody>
          <a:bodyPr/>
          <a:lstStyle/>
          <a:p>
            <a:fld id="{494E19CD-8F4E-4434-BFCE-4CB312C7086E}" type="datetimeFigureOut">
              <a:rPr lang="tr-TR" smtClean="0"/>
              <a:t>8.03.2024</a:t>
            </a:fld>
            <a:endParaRPr lang="tr-TR"/>
          </a:p>
        </p:txBody>
      </p:sp>
      <p:sp>
        <p:nvSpPr>
          <p:cNvPr id="3" name="Alt Bilgi Yer Tutucusu 2">
            <a:extLst>
              <a:ext uri="{FF2B5EF4-FFF2-40B4-BE49-F238E27FC236}">
                <a16:creationId xmlns:a16="http://schemas.microsoft.com/office/drawing/2014/main" id="{F9587D91-C627-DB7D-DD50-1C4B623D970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568ABDA-ECCA-6200-CD67-C1B5ACCFDED1}"/>
              </a:ext>
            </a:extLst>
          </p:cNvPr>
          <p:cNvSpPr>
            <a:spLocks noGrp="1"/>
          </p:cNvSpPr>
          <p:nvPr>
            <p:ph type="sldNum" sz="quarter" idx="12"/>
          </p:nvPr>
        </p:nvSpPr>
        <p:spPr/>
        <p:txBody>
          <a:bodyPr/>
          <a:lstStyle/>
          <a:p>
            <a:fld id="{B4D0FBE9-D8A8-454B-9A10-756A33081EDD}" type="slidenum">
              <a:rPr lang="tr-TR" smtClean="0"/>
              <a:t>‹#›</a:t>
            </a:fld>
            <a:endParaRPr lang="tr-TR"/>
          </a:p>
        </p:txBody>
      </p:sp>
    </p:spTree>
    <p:extLst>
      <p:ext uri="{BB962C8B-B14F-4D97-AF65-F5344CB8AC3E}">
        <p14:creationId xmlns:p14="http://schemas.microsoft.com/office/powerpoint/2010/main" val="173315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0C1061-49D3-EC4E-E773-43559980367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D45D40B-955F-EE22-81BA-259F0164B8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5AA4867-016F-1E65-60E0-ABCD94B26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5A3FB45-EA79-55EF-8449-EF2386CD8396}"/>
              </a:ext>
            </a:extLst>
          </p:cNvPr>
          <p:cNvSpPr>
            <a:spLocks noGrp="1"/>
          </p:cNvSpPr>
          <p:nvPr>
            <p:ph type="dt" sz="half" idx="10"/>
          </p:nvPr>
        </p:nvSpPr>
        <p:spPr/>
        <p:txBody>
          <a:bodyPr/>
          <a:lstStyle/>
          <a:p>
            <a:fld id="{494E19CD-8F4E-4434-BFCE-4CB312C7086E}" type="datetimeFigureOut">
              <a:rPr lang="tr-TR" smtClean="0"/>
              <a:t>8.03.2024</a:t>
            </a:fld>
            <a:endParaRPr lang="tr-TR"/>
          </a:p>
        </p:txBody>
      </p:sp>
      <p:sp>
        <p:nvSpPr>
          <p:cNvPr id="6" name="Alt Bilgi Yer Tutucusu 5">
            <a:extLst>
              <a:ext uri="{FF2B5EF4-FFF2-40B4-BE49-F238E27FC236}">
                <a16:creationId xmlns:a16="http://schemas.microsoft.com/office/drawing/2014/main" id="{732C8C88-81D8-034A-6DA6-FD3A5BA6D44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653A107-9C80-8F21-73C7-F99C90CBEA57}"/>
              </a:ext>
            </a:extLst>
          </p:cNvPr>
          <p:cNvSpPr>
            <a:spLocks noGrp="1"/>
          </p:cNvSpPr>
          <p:nvPr>
            <p:ph type="sldNum" sz="quarter" idx="12"/>
          </p:nvPr>
        </p:nvSpPr>
        <p:spPr/>
        <p:txBody>
          <a:bodyPr/>
          <a:lstStyle/>
          <a:p>
            <a:fld id="{B4D0FBE9-D8A8-454B-9A10-756A33081EDD}" type="slidenum">
              <a:rPr lang="tr-TR" smtClean="0"/>
              <a:t>‹#›</a:t>
            </a:fld>
            <a:endParaRPr lang="tr-TR"/>
          </a:p>
        </p:txBody>
      </p:sp>
    </p:spTree>
    <p:extLst>
      <p:ext uri="{BB962C8B-B14F-4D97-AF65-F5344CB8AC3E}">
        <p14:creationId xmlns:p14="http://schemas.microsoft.com/office/powerpoint/2010/main" val="226044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37FEA0-DD45-B0F8-AB8D-6456F6768DB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208A437-A599-1F90-5F73-798F0730F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F0149CE-9550-CBCC-7DCD-00267009D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06891C5-8115-486D-3495-1C6D231B61D9}"/>
              </a:ext>
            </a:extLst>
          </p:cNvPr>
          <p:cNvSpPr>
            <a:spLocks noGrp="1"/>
          </p:cNvSpPr>
          <p:nvPr>
            <p:ph type="dt" sz="half" idx="10"/>
          </p:nvPr>
        </p:nvSpPr>
        <p:spPr/>
        <p:txBody>
          <a:bodyPr/>
          <a:lstStyle/>
          <a:p>
            <a:fld id="{494E19CD-8F4E-4434-BFCE-4CB312C7086E}" type="datetimeFigureOut">
              <a:rPr lang="tr-TR" smtClean="0"/>
              <a:t>8.03.2024</a:t>
            </a:fld>
            <a:endParaRPr lang="tr-TR"/>
          </a:p>
        </p:txBody>
      </p:sp>
      <p:sp>
        <p:nvSpPr>
          <p:cNvPr id="6" name="Alt Bilgi Yer Tutucusu 5">
            <a:extLst>
              <a:ext uri="{FF2B5EF4-FFF2-40B4-BE49-F238E27FC236}">
                <a16:creationId xmlns:a16="http://schemas.microsoft.com/office/drawing/2014/main" id="{FF5AC0DC-5836-2180-91E9-10F7A1DAC04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72904D4-3BE4-18E4-EF7E-D957303DAF18}"/>
              </a:ext>
            </a:extLst>
          </p:cNvPr>
          <p:cNvSpPr>
            <a:spLocks noGrp="1"/>
          </p:cNvSpPr>
          <p:nvPr>
            <p:ph type="sldNum" sz="quarter" idx="12"/>
          </p:nvPr>
        </p:nvSpPr>
        <p:spPr/>
        <p:txBody>
          <a:bodyPr/>
          <a:lstStyle/>
          <a:p>
            <a:fld id="{B4D0FBE9-D8A8-454B-9A10-756A33081EDD}" type="slidenum">
              <a:rPr lang="tr-TR" smtClean="0"/>
              <a:t>‹#›</a:t>
            </a:fld>
            <a:endParaRPr lang="tr-TR"/>
          </a:p>
        </p:txBody>
      </p:sp>
    </p:spTree>
    <p:extLst>
      <p:ext uri="{BB962C8B-B14F-4D97-AF65-F5344CB8AC3E}">
        <p14:creationId xmlns:p14="http://schemas.microsoft.com/office/powerpoint/2010/main" val="3523238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0C967A-9415-33E2-D9F1-8EC62CEA46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84A48CD-C791-3105-69E9-046D14E10A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C583B7A-681C-54D8-3B15-4E8DDA3FA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4E19CD-8F4E-4434-BFCE-4CB312C7086E}" type="datetimeFigureOut">
              <a:rPr lang="tr-TR" smtClean="0"/>
              <a:t>8.03.2024</a:t>
            </a:fld>
            <a:endParaRPr lang="tr-TR"/>
          </a:p>
        </p:txBody>
      </p:sp>
      <p:sp>
        <p:nvSpPr>
          <p:cNvPr id="5" name="Alt Bilgi Yer Tutucusu 4">
            <a:extLst>
              <a:ext uri="{FF2B5EF4-FFF2-40B4-BE49-F238E27FC236}">
                <a16:creationId xmlns:a16="http://schemas.microsoft.com/office/drawing/2014/main" id="{EEFBEF82-D6DC-3479-738B-29FC14A9B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F4B695D7-0EDC-2714-CFE5-4ACDD1DFD8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D0FBE9-D8A8-454B-9A10-756A33081EDD}" type="slidenum">
              <a:rPr lang="tr-TR" smtClean="0"/>
              <a:t>‹#›</a:t>
            </a:fld>
            <a:endParaRPr lang="tr-TR"/>
          </a:p>
        </p:txBody>
      </p:sp>
    </p:spTree>
    <p:extLst>
      <p:ext uri="{BB962C8B-B14F-4D97-AF65-F5344CB8AC3E}">
        <p14:creationId xmlns:p14="http://schemas.microsoft.com/office/powerpoint/2010/main" val="3273935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hyperlink" Target="https://dataspaceinsights.com/the-evolution-of-deep-learning-a-comprehensive-timeline/"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developer.nvidia.com/blog/deep-learning-nutshell-history-training/" TargetMode="External"/><Relationship Id="rId5" Type="http://schemas.openxmlformats.org/officeDocument/2006/relationships/hyperlink" Target="https://builtin.com/artificial-intelligence/deep-learning-history" TargetMode="External"/><Relationship Id="rId4" Type="http://schemas.openxmlformats.org/officeDocument/2006/relationships/hyperlink" Target="https://www.dataversity.net/brief-history-deep-learn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8FB56D-551B-7AF2-9AE4-B283983E2735}"/>
              </a:ext>
            </a:extLst>
          </p:cNvPr>
          <p:cNvSpPr>
            <a:spLocks noGrp="1"/>
          </p:cNvSpPr>
          <p:nvPr>
            <p:ph type="ctrTitle"/>
          </p:nvPr>
        </p:nvSpPr>
        <p:spPr>
          <a:xfrm>
            <a:off x="890338" y="640080"/>
            <a:ext cx="3734014" cy="3566160"/>
          </a:xfrm>
        </p:spPr>
        <p:txBody>
          <a:bodyPr anchor="b">
            <a:normAutofit/>
          </a:bodyPr>
          <a:lstStyle/>
          <a:p>
            <a:pPr algn="l"/>
            <a:r>
              <a:rPr lang="tr-TR" sz="5400"/>
              <a:t>Deep Learning</a:t>
            </a:r>
            <a:br>
              <a:rPr lang="tr-TR" sz="5400"/>
            </a:br>
            <a:endParaRPr lang="tr-TR" sz="5400"/>
          </a:p>
        </p:txBody>
      </p:sp>
      <p:sp>
        <p:nvSpPr>
          <p:cNvPr id="3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daire, ekran görüntüsü, yazı tipi içeren bir resim&#10;&#10;Açıklama otomatik olarak oluşturuldu">
            <a:extLst>
              <a:ext uri="{FF2B5EF4-FFF2-40B4-BE49-F238E27FC236}">
                <a16:creationId xmlns:a16="http://schemas.microsoft.com/office/drawing/2014/main" id="{A18E937B-AF36-6FA6-222D-80286881A5F4}"/>
              </a:ext>
            </a:extLst>
          </p:cNvPr>
          <p:cNvPicPr>
            <a:picLocks noChangeAspect="1"/>
          </p:cNvPicPr>
          <p:nvPr/>
        </p:nvPicPr>
        <p:blipFill rotWithShape="1">
          <a:blip r:embed="rId2">
            <a:extLst>
              <a:ext uri="{28A0092B-C50C-407E-A947-70E740481C1C}">
                <a14:useLocalDpi xmlns:a14="http://schemas.microsoft.com/office/drawing/2010/main" val="0"/>
              </a:ext>
            </a:extLst>
          </a:blip>
          <a:srcRect r="652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7936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18276" y="729523"/>
            <a:ext cx="6858000" cy="5398953"/>
          </a:xfrm>
          <a:prstGeom prst="rect">
            <a:avLst/>
          </a:prstGeom>
          <a:ln>
            <a:noFill/>
          </a:ln>
          <a:effectLst>
            <a:outerShdw blurRad="419100" dist="152400" sx="94000" sy="94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B896E43-435D-7A4E-4B8B-D590F9938514}"/>
              </a:ext>
            </a:extLst>
          </p:cNvPr>
          <p:cNvSpPr>
            <a:spLocks noGrp="1"/>
          </p:cNvSpPr>
          <p:nvPr>
            <p:ph type="title"/>
          </p:nvPr>
        </p:nvSpPr>
        <p:spPr>
          <a:xfrm>
            <a:off x="758952" y="785366"/>
            <a:ext cx="4069055" cy="2072853"/>
          </a:xfrm>
        </p:spPr>
        <p:txBody>
          <a:bodyPr anchor="t">
            <a:normAutofit/>
          </a:bodyPr>
          <a:lstStyle/>
          <a:p>
            <a:r>
              <a:rPr lang="tr-TR" sz="4000"/>
              <a:t>Kaynak</a:t>
            </a:r>
          </a:p>
        </p:txBody>
      </p:sp>
      <p:pic>
        <p:nvPicPr>
          <p:cNvPr id="7" name="Graphic 6" descr="İşaretleyici">
            <a:extLst>
              <a:ext uri="{FF2B5EF4-FFF2-40B4-BE49-F238E27FC236}">
                <a16:creationId xmlns:a16="http://schemas.microsoft.com/office/drawing/2014/main" id="{034FF750-E86E-CDFB-1234-B7B6EB41D5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6764" y="3429000"/>
            <a:ext cx="2666998" cy="2666998"/>
          </a:xfrm>
          <a:prstGeom prst="rect">
            <a:avLst/>
          </a:prstGeom>
        </p:spPr>
      </p:pic>
      <p:sp>
        <p:nvSpPr>
          <p:cNvPr id="22" name="İçerik Yer Tutucusu 2">
            <a:extLst>
              <a:ext uri="{FF2B5EF4-FFF2-40B4-BE49-F238E27FC236}">
                <a16:creationId xmlns:a16="http://schemas.microsoft.com/office/drawing/2014/main" id="{B2D48DA0-BBC2-933E-028F-50D1C5643C26}"/>
              </a:ext>
            </a:extLst>
          </p:cNvPr>
          <p:cNvSpPr>
            <a:spLocks noGrp="1"/>
          </p:cNvSpPr>
          <p:nvPr>
            <p:ph idx="1"/>
          </p:nvPr>
        </p:nvSpPr>
        <p:spPr>
          <a:xfrm>
            <a:off x="6096000" y="785366"/>
            <a:ext cx="5257797" cy="5310632"/>
          </a:xfrm>
        </p:spPr>
        <p:txBody>
          <a:bodyPr anchor="ctr">
            <a:normAutofit/>
          </a:bodyPr>
          <a:lstStyle/>
          <a:p>
            <a:r>
              <a:rPr lang="tr-TR" sz="2000">
                <a:hlinkClick r:id="rId4"/>
              </a:rPr>
              <a:t>https://www.dataversity.net/brief-history-deep-learning/</a:t>
            </a:r>
            <a:endParaRPr lang="tr-TR" sz="2000"/>
          </a:p>
          <a:p>
            <a:r>
              <a:rPr lang="tr-TR" sz="2000">
                <a:hlinkClick r:id="rId5"/>
              </a:rPr>
              <a:t>https://builtin.com/artificial-intelligence/deep-learning-history</a:t>
            </a:r>
            <a:endParaRPr lang="tr-TR" sz="2000"/>
          </a:p>
          <a:p>
            <a:r>
              <a:rPr lang="tr-TR" sz="2000">
                <a:hlinkClick r:id="rId6"/>
              </a:rPr>
              <a:t>https://developer.nvidia.com/blog/deep-learning-nutshell-history-training/</a:t>
            </a:r>
            <a:endParaRPr lang="tr-TR" sz="2000"/>
          </a:p>
          <a:p>
            <a:r>
              <a:rPr lang="tr-TR" sz="2000">
                <a:hlinkClick r:id="rId7"/>
              </a:rPr>
              <a:t>https://dataspaceinsights.com/the-evolution-of-deep-learning-a-comprehensive-timeline/</a:t>
            </a:r>
            <a:endParaRPr lang="tr-TR" sz="2000"/>
          </a:p>
          <a:p>
            <a:endParaRPr lang="tr-TR" sz="2000"/>
          </a:p>
        </p:txBody>
      </p:sp>
    </p:spTree>
    <p:extLst>
      <p:ext uri="{BB962C8B-B14F-4D97-AF65-F5344CB8AC3E}">
        <p14:creationId xmlns:p14="http://schemas.microsoft.com/office/powerpoint/2010/main" val="285057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erilerden oluşan soyut arka plan">
            <a:extLst>
              <a:ext uri="{FF2B5EF4-FFF2-40B4-BE49-F238E27FC236}">
                <a16:creationId xmlns:a16="http://schemas.microsoft.com/office/drawing/2014/main" id="{1D22986D-2AD8-81B7-DFD3-B8925E2A2047}"/>
              </a:ext>
            </a:extLst>
          </p:cNvPr>
          <p:cNvPicPr>
            <a:picLocks noChangeAspect="1"/>
          </p:cNvPicPr>
          <p:nvPr/>
        </p:nvPicPr>
        <p:blipFill rotWithShape="1">
          <a:blip r:embed="rId2"/>
          <a:srcRect l="23603" r="32022"/>
          <a:stretch/>
        </p:blipFill>
        <p:spPr>
          <a:xfrm>
            <a:off x="-1" y="-2"/>
            <a:ext cx="5410198" cy="6858002"/>
          </a:xfrm>
          <a:prstGeom prst="rect">
            <a:avLst/>
          </a:prstGeom>
        </p:spPr>
      </p:pic>
      <p:sp useBgFill="1">
        <p:nvSpPr>
          <p:cNvPr id="15"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015D3EA-EF72-46F7-E68E-330D4AA2CFA1}"/>
              </a:ext>
            </a:extLst>
          </p:cNvPr>
          <p:cNvSpPr>
            <a:spLocks noGrp="1"/>
          </p:cNvSpPr>
          <p:nvPr>
            <p:ph type="title"/>
          </p:nvPr>
        </p:nvSpPr>
        <p:spPr>
          <a:xfrm>
            <a:off x="6115317" y="405685"/>
            <a:ext cx="5464968" cy="1559301"/>
          </a:xfrm>
        </p:spPr>
        <p:txBody>
          <a:bodyPr>
            <a:normAutofit/>
          </a:bodyPr>
          <a:lstStyle/>
          <a:p>
            <a:r>
              <a:rPr lang="tr-TR" sz="4000"/>
              <a:t>Derin Öğrenme Nedir</a:t>
            </a:r>
          </a:p>
        </p:txBody>
      </p:sp>
      <p:sp>
        <p:nvSpPr>
          <p:cNvPr id="3" name="İçerik Yer Tutucusu 2">
            <a:extLst>
              <a:ext uri="{FF2B5EF4-FFF2-40B4-BE49-F238E27FC236}">
                <a16:creationId xmlns:a16="http://schemas.microsoft.com/office/drawing/2014/main" id="{86279CCB-0D39-1ABC-3B15-E68A0FED3785}"/>
              </a:ext>
            </a:extLst>
          </p:cNvPr>
          <p:cNvSpPr>
            <a:spLocks noGrp="1"/>
          </p:cNvSpPr>
          <p:nvPr>
            <p:ph idx="1"/>
          </p:nvPr>
        </p:nvSpPr>
        <p:spPr>
          <a:xfrm>
            <a:off x="6115317" y="2743200"/>
            <a:ext cx="5247340" cy="3496878"/>
          </a:xfrm>
        </p:spPr>
        <p:txBody>
          <a:bodyPr anchor="ctr">
            <a:normAutofit/>
          </a:bodyPr>
          <a:lstStyle/>
          <a:p>
            <a:r>
              <a:rPr lang="tr-TR" sz="2000"/>
              <a:t>Derin öğrenme, makine öğrenimi algoritmalarının bir alt kümesidir ve özellikle yapay sinir ağlarından oluşan modellerin çok katmanlı yapısını kullanarak, verilerdeki karmaşık ve soyut özellikleri öğrenme kapasitesiyle tanınır. İnsan beyninin bilgi işleme şeklinden esinlenen bu modeller, özellikle görsel ve ses tanıma, doğal dil işleme ve tahmin etme gibi alanlarda son yıllarda büyük başarılar elde etmiştir.</a:t>
            </a:r>
          </a:p>
        </p:txBody>
      </p:sp>
    </p:spTree>
    <p:extLst>
      <p:ext uri="{BB962C8B-B14F-4D97-AF65-F5344CB8AC3E}">
        <p14:creationId xmlns:p14="http://schemas.microsoft.com/office/powerpoint/2010/main" val="406462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metin, çizgi, öykü gelişim çizgisi; kumpas; grafiğini çıkarma, diyagram içeren bir resim">
            <a:extLst>
              <a:ext uri="{FF2B5EF4-FFF2-40B4-BE49-F238E27FC236}">
                <a16:creationId xmlns:a16="http://schemas.microsoft.com/office/drawing/2014/main" id="{107A2291-27AF-F4CB-F859-E60F1D3639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6534" y="643466"/>
            <a:ext cx="8738932" cy="5571067"/>
          </a:xfrm>
          <a:prstGeom prst="rect">
            <a:avLst/>
          </a:prstGeom>
        </p:spPr>
      </p:pic>
    </p:spTree>
    <p:extLst>
      <p:ext uri="{BB962C8B-B14F-4D97-AF65-F5344CB8AC3E}">
        <p14:creationId xmlns:p14="http://schemas.microsoft.com/office/powerpoint/2010/main" val="3351469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9CF4E28-E724-8D55-8FDF-47C9D7278245}"/>
              </a:ext>
            </a:extLst>
          </p:cNvPr>
          <p:cNvSpPr>
            <a:spLocks noGrp="1"/>
          </p:cNvSpPr>
          <p:nvPr>
            <p:ph idx="1"/>
          </p:nvPr>
        </p:nvSpPr>
        <p:spPr>
          <a:xfrm>
            <a:off x="572493" y="2071316"/>
            <a:ext cx="6713552" cy="4119172"/>
          </a:xfrm>
        </p:spPr>
        <p:txBody>
          <a:bodyPr anchor="t">
            <a:normAutofit/>
          </a:bodyPr>
          <a:lstStyle/>
          <a:p>
            <a:endParaRPr lang="tr-TR" sz="2000"/>
          </a:p>
          <a:p>
            <a:endParaRPr lang="tr-TR" sz="2000"/>
          </a:p>
          <a:p>
            <a:endParaRPr lang="tr-TR" sz="2000"/>
          </a:p>
          <a:p>
            <a:r>
              <a:rPr lang="tr-TR" sz="2000"/>
              <a:t>Derin öğrenme, yapay sinir ağlarına dayalı bir yapay zeka dalıdır ve birden fazla katmanın kullanılmasıyla karakterize edilir. Derin öğrenmenin kökleri, 1943 yılında McCulloch ve Pitts'in biyolojik bir nöronun matematiksel modelini önermesine dayanır. Bu erken model, yapay sinir ağlarının gelişimi için sahneyi hazırladı. 1957'de, Rosenblatt'ın Perceptron'u, derin öğrenmenin temelini oluşturdu ve ilk denetimli öğrenme algoritması olarak kabul edild</a:t>
            </a:r>
          </a:p>
        </p:txBody>
      </p:sp>
      <p:pic>
        <p:nvPicPr>
          <p:cNvPr id="22" name="Picture 13" descr="Beyaz arka plan üzerinde soyut ağ bağlantısı">
            <a:extLst>
              <a:ext uri="{FF2B5EF4-FFF2-40B4-BE49-F238E27FC236}">
                <a16:creationId xmlns:a16="http://schemas.microsoft.com/office/drawing/2014/main" id="{04E51F9D-158D-9541-E7DD-1CA6061146D5}"/>
              </a:ext>
            </a:extLst>
          </p:cNvPr>
          <p:cNvPicPr>
            <a:picLocks noChangeAspect="1"/>
          </p:cNvPicPr>
          <p:nvPr/>
        </p:nvPicPr>
        <p:blipFill rotWithShape="1">
          <a:blip r:embed="rId2"/>
          <a:srcRect r="35784" b="2"/>
          <a:stretch/>
        </p:blipFill>
        <p:spPr>
          <a:xfrm>
            <a:off x="7675658" y="2093976"/>
            <a:ext cx="3941064" cy="4096512"/>
          </a:xfrm>
          <a:prstGeom prst="rect">
            <a:avLst/>
          </a:prstGeom>
        </p:spPr>
      </p:pic>
    </p:spTree>
    <p:extLst>
      <p:ext uri="{BB962C8B-B14F-4D97-AF65-F5344CB8AC3E}">
        <p14:creationId xmlns:p14="http://schemas.microsoft.com/office/powerpoint/2010/main" val="289040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ğ ve düğümlerden oluşan küre">
            <a:extLst>
              <a:ext uri="{FF2B5EF4-FFF2-40B4-BE49-F238E27FC236}">
                <a16:creationId xmlns:a16="http://schemas.microsoft.com/office/drawing/2014/main" id="{194D0B3A-6B2A-1D49-22A9-E8DB7971A1B4}"/>
              </a:ext>
            </a:extLst>
          </p:cNvPr>
          <p:cNvPicPr>
            <a:picLocks noChangeAspect="1"/>
          </p:cNvPicPr>
          <p:nvPr/>
        </p:nvPicPr>
        <p:blipFill rotWithShape="1">
          <a:blip r:embed="rId2"/>
          <a:srcRect l="32161" r="1173"/>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8923C10B-94F1-62CA-A62C-F7208BBBC08E}"/>
              </a:ext>
            </a:extLst>
          </p:cNvPr>
          <p:cNvSpPr>
            <a:spLocks noGrp="1"/>
          </p:cNvSpPr>
          <p:nvPr>
            <p:ph idx="1"/>
          </p:nvPr>
        </p:nvSpPr>
        <p:spPr>
          <a:xfrm>
            <a:off x="6823878" y="2533476"/>
            <a:ext cx="4491820" cy="3447832"/>
          </a:xfrm>
        </p:spPr>
        <p:txBody>
          <a:bodyPr anchor="t">
            <a:normAutofit/>
          </a:bodyPr>
          <a:lstStyle/>
          <a:p>
            <a:endParaRPr lang="tr-TR" sz="1700"/>
          </a:p>
          <a:p>
            <a:endParaRPr lang="tr-TR" sz="1700"/>
          </a:p>
          <a:p>
            <a:endParaRPr lang="tr-TR" sz="1700"/>
          </a:p>
          <a:p>
            <a:r>
              <a:rPr lang="tr-TR" sz="1700"/>
              <a:t>1974'te Paul Werbos'un çok katmanlı sinir ağlarını eğitmek için backpropagation algoritmasını tanıtmasıyla, bu teknik 1986'da Rumelhart, Hinton ve Williams tarafından yaygın olarak tanınmış ve uygulanmıştır. 1989'da Yann LeCun, görüntü işleme gibi alanlarda temel bir derin öğrenme uygulaması olan Convolutional Neural Networks (CNN) geliştirdi.</a:t>
            </a:r>
          </a:p>
        </p:txBody>
      </p:sp>
    </p:spTree>
    <p:extLst>
      <p:ext uri="{BB962C8B-B14F-4D97-AF65-F5344CB8AC3E}">
        <p14:creationId xmlns:p14="http://schemas.microsoft.com/office/powerpoint/2010/main" val="149098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metin, öykü gelişim çizgisi; kumpas; grafiğini çıkarma, çizgi, diyagram içeren bir resim&#10;&#10;Açıklama otomatik olarak oluşturuldu">
            <a:extLst>
              <a:ext uri="{FF2B5EF4-FFF2-40B4-BE49-F238E27FC236}">
                <a16:creationId xmlns:a16="http://schemas.microsoft.com/office/drawing/2014/main" id="{D427E19F-8D83-814C-E57D-26F3046CCA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992" y="643466"/>
            <a:ext cx="8808015" cy="5571067"/>
          </a:xfrm>
          <a:prstGeom prst="rect">
            <a:avLst/>
          </a:prstGeom>
        </p:spPr>
      </p:pic>
    </p:spTree>
    <p:extLst>
      <p:ext uri="{BB962C8B-B14F-4D97-AF65-F5344CB8AC3E}">
        <p14:creationId xmlns:p14="http://schemas.microsoft.com/office/powerpoint/2010/main" val="126797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nt">
            <a:extLst>
              <a:ext uri="{FF2B5EF4-FFF2-40B4-BE49-F238E27FC236}">
                <a16:creationId xmlns:a16="http://schemas.microsoft.com/office/drawing/2014/main" id="{3B1FBD85-8991-2A31-6956-1A07186D5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13367" y="-2"/>
            <a:ext cx="1078633"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9">
            <a:extLst>
              <a:ext uri="{FF2B5EF4-FFF2-40B4-BE49-F238E27FC236}">
                <a16:creationId xmlns:a16="http://schemas.microsoft.com/office/drawing/2014/main" id="{D252BC7B-4F7B-6E34-71DB-D06EFE32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56" y="0"/>
            <a:ext cx="11423904"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2F97F52-C578-5AB2-B699-50008FCBA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0" y="0"/>
            <a:ext cx="11427028" cy="2284810"/>
          </a:xfrm>
          <a:prstGeom prst="rect">
            <a:avLst/>
          </a:prstGeom>
          <a:ln>
            <a:noFill/>
          </a:ln>
          <a:effectLst>
            <a:outerShdw blurRad="304800" dist="114300" dir="5460000" sx="92000" sy="92000" algn="t" rotWithShape="0">
              <a:srgbClr val="000000">
                <a:alpha val="1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886A9DF-E92A-2500-3444-6BBEC0A4488E}"/>
              </a:ext>
            </a:extLst>
          </p:cNvPr>
          <p:cNvSpPr>
            <a:spLocks noGrp="1"/>
          </p:cNvSpPr>
          <p:nvPr>
            <p:ph idx="1"/>
          </p:nvPr>
        </p:nvSpPr>
        <p:spPr>
          <a:xfrm>
            <a:off x="761800" y="2880155"/>
            <a:ext cx="9590349" cy="3382498"/>
          </a:xfrm>
        </p:spPr>
        <p:txBody>
          <a:bodyPr anchor="ctr">
            <a:normAutofit/>
          </a:bodyPr>
          <a:lstStyle/>
          <a:p>
            <a:endParaRPr lang="tr-TR" sz="2000" dirty="0"/>
          </a:p>
          <a:p>
            <a:r>
              <a:rPr lang="tr-TR" sz="2000" dirty="0"/>
              <a:t>1997'de, </a:t>
            </a:r>
            <a:r>
              <a:rPr lang="tr-TR" sz="2000" dirty="0" err="1"/>
              <a:t>Schmidhuber</a:t>
            </a:r>
            <a:r>
              <a:rPr lang="tr-TR" sz="2000" dirty="0"/>
              <a:t> ve </a:t>
            </a:r>
            <a:r>
              <a:rPr lang="tr-TR" sz="2000" dirty="0" err="1"/>
              <a:t>Hochreiter'in</a:t>
            </a:r>
            <a:r>
              <a:rPr lang="tr-TR" sz="2000" dirty="0"/>
              <a:t> </a:t>
            </a:r>
            <a:r>
              <a:rPr lang="tr-TR" sz="2000" dirty="0" err="1"/>
              <a:t>Long</a:t>
            </a:r>
            <a:r>
              <a:rPr lang="tr-TR" sz="2000" dirty="0"/>
              <a:t> </a:t>
            </a:r>
            <a:r>
              <a:rPr lang="tr-TR" sz="2000" dirty="0" err="1"/>
              <a:t>Short-Term</a:t>
            </a:r>
            <a:r>
              <a:rPr lang="tr-TR" sz="2000" dirty="0"/>
              <a:t> Memory (LSTM) ağlarını geliştirmesi, zamanla bağlı verileri işleme kapasitesini artırmıştır.</a:t>
            </a:r>
          </a:p>
          <a:p>
            <a:r>
              <a:rPr lang="tr-TR" sz="2000" dirty="0"/>
              <a:t>2006'da Geoffrey </a:t>
            </a:r>
            <a:r>
              <a:rPr lang="tr-TR" sz="2000" dirty="0" err="1"/>
              <a:t>Hinton</a:t>
            </a:r>
            <a:r>
              <a:rPr lang="tr-TR" sz="2000" dirty="0"/>
              <a:t> ve ekibinin </a:t>
            </a:r>
            <a:r>
              <a:rPr lang="tr-TR" sz="2000" dirty="0" err="1"/>
              <a:t>Deep</a:t>
            </a:r>
            <a:r>
              <a:rPr lang="tr-TR" sz="2000" dirty="0"/>
              <a:t> </a:t>
            </a:r>
            <a:r>
              <a:rPr lang="tr-TR" sz="2000" dirty="0" err="1"/>
              <a:t>Belief</a:t>
            </a:r>
            <a:r>
              <a:rPr lang="tr-TR" sz="2000" dirty="0"/>
              <a:t> Networks (DBN) oluşturması, daha karmaşık mimarilere yol açarak modern derin öğrenmenin başlangıcını işaret etti.</a:t>
            </a:r>
          </a:p>
          <a:p>
            <a:endParaRPr lang="tr-TR" sz="2000" dirty="0"/>
          </a:p>
          <a:p>
            <a:r>
              <a:rPr lang="tr-TR" sz="2000" dirty="0"/>
              <a:t>2012'de </a:t>
            </a:r>
            <a:r>
              <a:rPr lang="tr-TR" sz="2000" dirty="0" err="1"/>
              <a:t>AlexNet'in</a:t>
            </a:r>
            <a:r>
              <a:rPr lang="tr-TR" sz="2000" dirty="0"/>
              <a:t> </a:t>
            </a:r>
            <a:r>
              <a:rPr lang="tr-TR" sz="2000" dirty="0" err="1"/>
              <a:t>ImageNet</a:t>
            </a:r>
            <a:r>
              <a:rPr lang="tr-TR" sz="2000" dirty="0"/>
              <a:t> yarışmasında büyük başarı elde etmesi ve Google'ın '</a:t>
            </a:r>
            <a:r>
              <a:rPr lang="tr-TR" sz="2000" dirty="0" err="1"/>
              <a:t>The</a:t>
            </a:r>
            <a:r>
              <a:rPr lang="tr-TR" sz="2000" dirty="0"/>
              <a:t> </a:t>
            </a:r>
            <a:r>
              <a:rPr lang="tr-TR" sz="2000" dirty="0" err="1"/>
              <a:t>Cat</a:t>
            </a:r>
            <a:r>
              <a:rPr lang="tr-TR" sz="2000" dirty="0"/>
              <a:t> Experiment' ile bilgisayarların gözetimsiz öğrenme yeteneğini göstermesi gibi gelişmelerle derin öğrenme daha da ileri taşındı. Bu projeler, derin öğrenme programlarının hızla gelişmekte olduğunu ve doğruluklarını artırdığını kanıtladı.</a:t>
            </a:r>
          </a:p>
          <a:p>
            <a:endParaRPr lang="tr-TR" sz="2000" dirty="0"/>
          </a:p>
          <a:p>
            <a:endParaRPr lang="tr-TR" sz="2000" dirty="0"/>
          </a:p>
          <a:p>
            <a:endParaRPr lang="tr-TR" sz="2000" dirty="0"/>
          </a:p>
          <a:p>
            <a:endParaRPr lang="tr-TR" sz="2000" dirty="0"/>
          </a:p>
        </p:txBody>
      </p:sp>
    </p:spTree>
    <p:extLst>
      <p:ext uri="{BB962C8B-B14F-4D97-AF65-F5344CB8AC3E}">
        <p14:creationId xmlns:p14="http://schemas.microsoft.com/office/powerpoint/2010/main" val="205761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metin, çizgi, diyagram, öykü gelişim çizgisi; kumpas; grafiğini çıkarma içeren bir resim">
            <a:extLst>
              <a:ext uri="{FF2B5EF4-FFF2-40B4-BE49-F238E27FC236}">
                <a16:creationId xmlns:a16="http://schemas.microsoft.com/office/drawing/2014/main" id="{DDBB1A49-FF6D-FDBC-A47E-7C8E112DE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992" y="643466"/>
            <a:ext cx="8808015" cy="5571067"/>
          </a:xfrm>
          <a:prstGeom prst="rect">
            <a:avLst/>
          </a:prstGeom>
        </p:spPr>
      </p:pic>
    </p:spTree>
    <p:extLst>
      <p:ext uri="{BB962C8B-B14F-4D97-AF65-F5344CB8AC3E}">
        <p14:creationId xmlns:p14="http://schemas.microsoft.com/office/powerpoint/2010/main" val="230830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ekran görüntüsü, diyagram, çizgi içeren bir resim&#10;&#10;Açıklama otomatik olarak oluşturuldu">
            <a:extLst>
              <a:ext uri="{FF2B5EF4-FFF2-40B4-BE49-F238E27FC236}">
                <a16:creationId xmlns:a16="http://schemas.microsoft.com/office/drawing/2014/main" id="{74C62EFE-DC68-1AFB-92A6-34EBBBC60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205" y="281553"/>
            <a:ext cx="9639590" cy="6294893"/>
          </a:xfrm>
        </p:spPr>
      </p:pic>
    </p:spTree>
    <p:extLst>
      <p:ext uri="{BB962C8B-B14F-4D97-AF65-F5344CB8AC3E}">
        <p14:creationId xmlns:p14="http://schemas.microsoft.com/office/powerpoint/2010/main" val="53239556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310</Words>
  <Application>Microsoft Office PowerPoint</Application>
  <PresentationFormat>Geniş ekran</PresentationFormat>
  <Paragraphs>23</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Aptos</vt:lpstr>
      <vt:lpstr>Aptos Display</vt:lpstr>
      <vt:lpstr>Arial</vt:lpstr>
      <vt:lpstr>Office Teması</vt:lpstr>
      <vt:lpstr>Deep Learning </vt:lpstr>
      <vt:lpstr>Derin Öğrenme Nedir</vt:lpstr>
      <vt:lpstr>PowerPoint Sunusu</vt:lpstr>
      <vt:lpstr>PowerPoint Sunusu</vt:lpstr>
      <vt:lpstr>PowerPoint Sunusu</vt:lpstr>
      <vt:lpstr>PowerPoint Sunusu</vt:lpstr>
      <vt:lpstr>PowerPoint Sunusu</vt:lpstr>
      <vt:lpstr>PowerPoint Sunusu</vt:lpstr>
      <vt:lpstr>PowerPoint Sunusu</vt:lpstr>
      <vt:lpstr>Kaynak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dc:title>
  <dc:creator>özgür sütcü</dc:creator>
  <cp:lastModifiedBy>özgür sütcü</cp:lastModifiedBy>
  <cp:revision>2</cp:revision>
  <dcterms:created xsi:type="dcterms:W3CDTF">2024-03-07T20:35:57Z</dcterms:created>
  <dcterms:modified xsi:type="dcterms:W3CDTF">2024-03-08T18:59:33Z</dcterms:modified>
</cp:coreProperties>
</file>