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62" r:id="rId6"/>
    <p:sldId id="261" r:id="rId7"/>
    <p:sldId id="263" r:id="rId8"/>
    <p:sldId id="264" r:id="rId9"/>
    <p:sldId id="265" r:id="rId10"/>
    <p:sldId id="266" r:id="rId11"/>
    <p:sldId id="258"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5" d="100"/>
          <a:sy n="75" d="100"/>
        </p:scale>
        <p:origin x="67"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4C1EF8-D245-78F9-704D-09206DB6F517}"/>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3355834-6093-42D8-893B-D951D5167B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E1609AD3-660E-644A-49F6-223258F300D3}"/>
              </a:ext>
            </a:extLst>
          </p:cNvPr>
          <p:cNvSpPr>
            <a:spLocks noGrp="1"/>
          </p:cNvSpPr>
          <p:nvPr>
            <p:ph type="dt" sz="half" idx="10"/>
          </p:nvPr>
        </p:nvSpPr>
        <p:spPr/>
        <p:txBody>
          <a:bodyPr/>
          <a:lstStyle/>
          <a:p>
            <a:fld id="{F8E7D45B-E8A0-4825-A140-07444A955D58}" type="datetimeFigureOut">
              <a:rPr lang="tr-TR" smtClean="0"/>
              <a:t>8.03.2024</a:t>
            </a:fld>
            <a:endParaRPr lang="tr-TR"/>
          </a:p>
        </p:txBody>
      </p:sp>
      <p:sp>
        <p:nvSpPr>
          <p:cNvPr id="5" name="Alt Bilgi Yer Tutucusu 4">
            <a:extLst>
              <a:ext uri="{FF2B5EF4-FFF2-40B4-BE49-F238E27FC236}">
                <a16:creationId xmlns:a16="http://schemas.microsoft.com/office/drawing/2014/main" id="{6E47CC80-C896-9CF7-017F-A3F5BB7F15B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4D1194F-B0A0-6BA4-A00A-A15D24D325B7}"/>
              </a:ext>
            </a:extLst>
          </p:cNvPr>
          <p:cNvSpPr>
            <a:spLocks noGrp="1"/>
          </p:cNvSpPr>
          <p:nvPr>
            <p:ph type="sldNum" sz="quarter" idx="12"/>
          </p:nvPr>
        </p:nvSpPr>
        <p:spPr/>
        <p:txBody>
          <a:bodyPr/>
          <a:lstStyle/>
          <a:p>
            <a:fld id="{72F3CA2C-33AC-41D1-974C-AA037CF084FF}" type="slidenum">
              <a:rPr lang="tr-TR" smtClean="0"/>
              <a:t>‹#›</a:t>
            </a:fld>
            <a:endParaRPr lang="tr-TR"/>
          </a:p>
        </p:txBody>
      </p:sp>
    </p:spTree>
    <p:extLst>
      <p:ext uri="{BB962C8B-B14F-4D97-AF65-F5344CB8AC3E}">
        <p14:creationId xmlns:p14="http://schemas.microsoft.com/office/powerpoint/2010/main" val="352045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560716-E7A6-2726-F24B-962DC0197C84}"/>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1BEFC406-2FC2-F28F-543A-9EC52876B03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263DA48-A6BF-4CB4-FE6C-7ED11170600A}"/>
              </a:ext>
            </a:extLst>
          </p:cNvPr>
          <p:cNvSpPr>
            <a:spLocks noGrp="1"/>
          </p:cNvSpPr>
          <p:nvPr>
            <p:ph type="dt" sz="half" idx="10"/>
          </p:nvPr>
        </p:nvSpPr>
        <p:spPr/>
        <p:txBody>
          <a:bodyPr/>
          <a:lstStyle/>
          <a:p>
            <a:fld id="{F8E7D45B-E8A0-4825-A140-07444A955D58}" type="datetimeFigureOut">
              <a:rPr lang="tr-TR" smtClean="0"/>
              <a:t>8.03.2024</a:t>
            </a:fld>
            <a:endParaRPr lang="tr-TR"/>
          </a:p>
        </p:txBody>
      </p:sp>
      <p:sp>
        <p:nvSpPr>
          <p:cNvPr id="5" name="Alt Bilgi Yer Tutucusu 4">
            <a:extLst>
              <a:ext uri="{FF2B5EF4-FFF2-40B4-BE49-F238E27FC236}">
                <a16:creationId xmlns:a16="http://schemas.microsoft.com/office/drawing/2014/main" id="{C333C8D5-4ED3-7D5F-4F65-BE6B6988DF1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710DA7E-DA93-1C28-5952-D89F5331094A}"/>
              </a:ext>
            </a:extLst>
          </p:cNvPr>
          <p:cNvSpPr>
            <a:spLocks noGrp="1"/>
          </p:cNvSpPr>
          <p:nvPr>
            <p:ph type="sldNum" sz="quarter" idx="12"/>
          </p:nvPr>
        </p:nvSpPr>
        <p:spPr/>
        <p:txBody>
          <a:bodyPr/>
          <a:lstStyle/>
          <a:p>
            <a:fld id="{72F3CA2C-33AC-41D1-974C-AA037CF084FF}" type="slidenum">
              <a:rPr lang="tr-TR" smtClean="0"/>
              <a:t>‹#›</a:t>
            </a:fld>
            <a:endParaRPr lang="tr-TR"/>
          </a:p>
        </p:txBody>
      </p:sp>
    </p:spTree>
    <p:extLst>
      <p:ext uri="{BB962C8B-B14F-4D97-AF65-F5344CB8AC3E}">
        <p14:creationId xmlns:p14="http://schemas.microsoft.com/office/powerpoint/2010/main" val="239681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6F59254-437F-D121-C487-1EEB8D3DEE4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AE74EDB1-6FDD-F7FA-F8EB-B5E7A2DB6C2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CDDCF6E-98F4-7E9D-8B5C-65273B1A2BFF}"/>
              </a:ext>
            </a:extLst>
          </p:cNvPr>
          <p:cNvSpPr>
            <a:spLocks noGrp="1"/>
          </p:cNvSpPr>
          <p:nvPr>
            <p:ph type="dt" sz="half" idx="10"/>
          </p:nvPr>
        </p:nvSpPr>
        <p:spPr/>
        <p:txBody>
          <a:bodyPr/>
          <a:lstStyle/>
          <a:p>
            <a:fld id="{F8E7D45B-E8A0-4825-A140-07444A955D58}" type="datetimeFigureOut">
              <a:rPr lang="tr-TR" smtClean="0"/>
              <a:t>8.03.2024</a:t>
            </a:fld>
            <a:endParaRPr lang="tr-TR"/>
          </a:p>
        </p:txBody>
      </p:sp>
      <p:sp>
        <p:nvSpPr>
          <p:cNvPr id="5" name="Alt Bilgi Yer Tutucusu 4">
            <a:extLst>
              <a:ext uri="{FF2B5EF4-FFF2-40B4-BE49-F238E27FC236}">
                <a16:creationId xmlns:a16="http://schemas.microsoft.com/office/drawing/2014/main" id="{53C3247E-F35A-0FE2-779C-3D1F0666B45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943C8F2-0E74-A122-8818-621D85CD5E60}"/>
              </a:ext>
            </a:extLst>
          </p:cNvPr>
          <p:cNvSpPr>
            <a:spLocks noGrp="1"/>
          </p:cNvSpPr>
          <p:nvPr>
            <p:ph type="sldNum" sz="quarter" idx="12"/>
          </p:nvPr>
        </p:nvSpPr>
        <p:spPr/>
        <p:txBody>
          <a:bodyPr/>
          <a:lstStyle/>
          <a:p>
            <a:fld id="{72F3CA2C-33AC-41D1-974C-AA037CF084FF}" type="slidenum">
              <a:rPr lang="tr-TR" smtClean="0"/>
              <a:t>‹#›</a:t>
            </a:fld>
            <a:endParaRPr lang="tr-TR"/>
          </a:p>
        </p:txBody>
      </p:sp>
    </p:spTree>
    <p:extLst>
      <p:ext uri="{BB962C8B-B14F-4D97-AF65-F5344CB8AC3E}">
        <p14:creationId xmlns:p14="http://schemas.microsoft.com/office/powerpoint/2010/main" val="275858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0F3092-C4CB-1E0E-AACF-5681A143158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020EF6C-11A4-60D4-ECCD-4E88E118037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E3D6353-A6F4-18E4-3A6B-7DBDD7FAA043}"/>
              </a:ext>
            </a:extLst>
          </p:cNvPr>
          <p:cNvSpPr>
            <a:spLocks noGrp="1"/>
          </p:cNvSpPr>
          <p:nvPr>
            <p:ph type="dt" sz="half" idx="10"/>
          </p:nvPr>
        </p:nvSpPr>
        <p:spPr/>
        <p:txBody>
          <a:bodyPr/>
          <a:lstStyle/>
          <a:p>
            <a:fld id="{F8E7D45B-E8A0-4825-A140-07444A955D58}" type="datetimeFigureOut">
              <a:rPr lang="tr-TR" smtClean="0"/>
              <a:t>8.03.2024</a:t>
            </a:fld>
            <a:endParaRPr lang="tr-TR"/>
          </a:p>
        </p:txBody>
      </p:sp>
      <p:sp>
        <p:nvSpPr>
          <p:cNvPr id="5" name="Alt Bilgi Yer Tutucusu 4">
            <a:extLst>
              <a:ext uri="{FF2B5EF4-FFF2-40B4-BE49-F238E27FC236}">
                <a16:creationId xmlns:a16="http://schemas.microsoft.com/office/drawing/2014/main" id="{249AF2FF-C373-7E67-C6E7-4B294DAD08A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A0F82F9-C492-D59A-49BB-0E483614AD89}"/>
              </a:ext>
            </a:extLst>
          </p:cNvPr>
          <p:cNvSpPr>
            <a:spLocks noGrp="1"/>
          </p:cNvSpPr>
          <p:nvPr>
            <p:ph type="sldNum" sz="quarter" idx="12"/>
          </p:nvPr>
        </p:nvSpPr>
        <p:spPr/>
        <p:txBody>
          <a:bodyPr/>
          <a:lstStyle/>
          <a:p>
            <a:fld id="{72F3CA2C-33AC-41D1-974C-AA037CF084FF}" type="slidenum">
              <a:rPr lang="tr-TR" smtClean="0"/>
              <a:t>‹#›</a:t>
            </a:fld>
            <a:endParaRPr lang="tr-TR"/>
          </a:p>
        </p:txBody>
      </p:sp>
    </p:spTree>
    <p:extLst>
      <p:ext uri="{BB962C8B-B14F-4D97-AF65-F5344CB8AC3E}">
        <p14:creationId xmlns:p14="http://schemas.microsoft.com/office/powerpoint/2010/main" val="90881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22F644-E7A3-135F-F33E-1A3B38F4C8F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576D04E-FEE0-B918-C12F-C798D30B70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0FAB622-89E3-3680-BD2B-1DC30CD2EC9C}"/>
              </a:ext>
            </a:extLst>
          </p:cNvPr>
          <p:cNvSpPr>
            <a:spLocks noGrp="1"/>
          </p:cNvSpPr>
          <p:nvPr>
            <p:ph type="dt" sz="half" idx="10"/>
          </p:nvPr>
        </p:nvSpPr>
        <p:spPr/>
        <p:txBody>
          <a:bodyPr/>
          <a:lstStyle/>
          <a:p>
            <a:fld id="{F8E7D45B-E8A0-4825-A140-07444A955D58}" type="datetimeFigureOut">
              <a:rPr lang="tr-TR" smtClean="0"/>
              <a:t>8.03.2024</a:t>
            </a:fld>
            <a:endParaRPr lang="tr-TR"/>
          </a:p>
        </p:txBody>
      </p:sp>
      <p:sp>
        <p:nvSpPr>
          <p:cNvPr id="5" name="Alt Bilgi Yer Tutucusu 4">
            <a:extLst>
              <a:ext uri="{FF2B5EF4-FFF2-40B4-BE49-F238E27FC236}">
                <a16:creationId xmlns:a16="http://schemas.microsoft.com/office/drawing/2014/main" id="{15D998D5-99CD-A0CD-08ED-90DEED66EC8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3931CD7-A20D-CC9C-0840-E0A059468850}"/>
              </a:ext>
            </a:extLst>
          </p:cNvPr>
          <p:cNvSpPr>
            <a:spLocks noGrp="1"/>
          </p:cNvSpPr>
          <p:nvPr>
            <p:ph type="sldNum" sz="quarter" idx="12"/>
          </p:nvPr>
        </p:nvSpPr>
        <p:spPr/>
        <p:txBody>
          <a:bodyPr/>
          <a:lstStyle/>
          <a:p>
            <a:fld id="{72F3CA2C-33AC-41D1-974C-AA037CF084FF}" type="slidenum">
              <a:rPr lang="tr-TR" smtClean="0"/>
              <a:t>‹#›</a:t>
            </a:fld>
            <a:endParaRPr lang="tr-TR"/>
          </a:p>
        </p:txBody>
      </p:sp>
    </p:spTree>
    <p:extLst>
      <p:ext uri="{BB962C8B-B14F-4D97-AF65-F5344CB8AC3E}">
        <p14:creationId xmlns:p14="http://schemas.microsoft.com/office/powerpoint/2010/main" val="3359523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0E79CE-05F1-171B-A9A3-8E690DE7E02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A4ED848-1298-4137-122A-2EF18F8C4AF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B8D2886-D3D6-03F4-1ACB-4010A11B3BE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51C8A2E-829E-A223-C252-0BC949E983B4}"/>
              </a:ext>
            </a:extLst>
          </p:cNvPr>
          <p:cNvSpPr>
            <a:spLocks noGrp="1"/>
          </p:cNvSpPr>
          <p:nvPr>
            <p:ph type="dt" sz="half" idx="10"/>
          </p:nvPr>
        </p:nvSpPr>
        <p:spPr/>
        <p:txBody>
          <a:bodyPr/>
          <a:lstStyle/>
          <a:p>
            <a:fld id="{F8E7D45B-E8A0-4825-A140-07444A955D58}" type="datetimeFigureOut">
              <a:rPr lang="tr-TR" smtClean="0"/>
              <a:t>8.03.2024</a:t>
            </a:fld>
            <a:endParaRPr lang="tr-TR"/>
          </a:p>
        </p:txBody>
      </p:sp>
      <p:sp>
        <p:nvSpPr>
          <p:cNvPr id="6" name="Alt Bilgi Yer Tutucusu 5">
            <a:extLst>
              <a:ext uri="{FF2B5EF4-FFF2-40B4-BE49-F238E27FC236}">
                <a16:creationId xmlns:a16="http://schemas.microsoft.com/office/drawing/2014/main" id="{EFADB2C6-BEC7-794C-1166-3155C035884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2DD302C-8FC4-51F1-3EB4-25E6B0B8E2EE}"/>
              </a:ext>
            </a:extLst>
          </p:cNvPr>
          <p:cNvSpPr>
            <a:spLocks noGrp="1"/>
          </p:cNvSpPr>
          <p:nvPr>
            <p:ph type="sldNum" sz="quarter" idx="12"/>
          </p:nvPr>
        </p:nvSpPr>
        <p:spPr/>
        <p:txBody>
          <a:bodyPr/>
          <a:lstStyle/>
          <a:p>
            <a:fld id="{72F3CA2C-33AC-41D1-974C-AA037CF084FF}" type="slidenum">
              <a:rPr lang="tr-TR" smtClean="0"/>
              <a:t>‹#›</a:t>
            </a:fld>
            <a:endParaRPr lang="tr-TR"/>
          </a:p>
        </p:txBody>
      </p:sp>
    </p:spTree>
    <p:extLst>
      <p:ext uri="{BB962C8B-B14F-4D97-AF65-F5344CB8AC3E}">
        <p14:creationId xmlns:p14="http://schemas.microsoft.com/office/powerpoint/2010/main" val="310950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5EFA71-CCA8-162F-52C3-D8AD63A9B8B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70CB690-4147-124C-D96A-AD61C97E09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A551BB38-BD05-E638-D456-2A2C804AF8E6}"/>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E322F75-D339-7144-BACC-A852CC3483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62412A6-3D14-4EAF-CA9C-6DB2512DD42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59A9811-37B6-D8D6-9DE0-C327028DE501}"/>
              </a:ext>
            </a:extLst>
          </p:cNvPr>
          <p:cNvSpPr>
            <a:spLocks noGrp="1"/>
          </p:cNvSpPr>
          <p:nvPr>
            <p:ph type="dt" sz="half" idx="10"/>
          </p:nvPr>
        </p:nvSpPr>
        <p:spPr/>
        <p:txBody>
          <a:bodyPr/>
          <a:lstStyle/>
          <a:p>
            <a:fld id="{F8E7D45B-E8A0-4825-A140-07444A955D58}" type="datetimeFigureOut">
              <a:rPr lang="tr-TR" smtClean="0"/>
              <a:t>8.03.2024</a:t>
            </a:fld>
            <a:endParaRPr lang="tr-TR"/>
          </a:p>
        </p:txBody>
      </p:sp>
      <p:sp>
        <p:nvSpPr>
          <p:cNvPr id="8" name="Alt Bilgi Yer Tutucusu 7">
            <a:extLst>
              <a:ext uri="{FF2B5EF4-FFF2-40B4-BE49-F238E27FC236}">
                <a16:creationId xmlns:a16="http://schemas.microsoft.com/office/drawing/2014/main" id="{D4363E00-D515-5762-CAA0-2140EFBB4439}"/>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B0106D40-5927-5868-380C-A8371CF516EF}"/>
              </a:ext>
            </a:extLst>
          </p:cNvPr>
          <p:cNvSpPr>
            <a:spLocks noGrp="1"/>
          </p:cNvSpPr>
          <p:nvPr>
            <p:ph type="sldNum" sz="quarter" idx="12"/>
          </p:nvPr>
        </p:nvSpPr>
        <p:spPr/>
        <p:txBody>
          <a:bodyPr/>
          <a:lstStyle/>
          <a:p>
            <a:fld id="{72F3CA2C-33AC-41D1-974C-AA037CF084FF}" type="slidenum">
              <a:rPr lang="tr-TR" smtClean="0"/>
              <a:t>‹#›</a:t>
            </a:fld>
            <a:endParaRPr lang="tr-TR"/>
          </a:p>
        </p:txBody>
      </p:sp>
    </p:spTree>
    <p:extLst>
      <p:ext uri="{BB962C8B-B14F-4D97-AF65-F5344CB8AC3E}">
        <p14:creationId xmlns:p14="http://schemas.microsoft.com/office/powerpoint/2010/main" val="106198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0C1856-CD30-2E79-4B78-B3370EE7B205}"/>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0525DE00-6360-E686-09D0-3366455277D9}"/>
              </a:ext>
            </a:extLst>
          </p:cNvPr>
          <p:cNvSpPr>
            <a:spLocks noGrp="1"/>
          </p:cNvSpPr>
          <p:nvPr>
            <p:ph type="dt" sz="half" idx="10"/>
          </p:nvPr>
        </p:nvSpPr>
        <p:spPr/>
        <p:txBody>
          <a:bodyPr/>
          <a:lstStyle/>
          <a:p>
            <a:fld id="{F8E7D45B-E8A0-4825-A140-07444A955D58}" type="datetimeFigureOut">
              <a:rPr lang="tr-TR" smtClean="0"/>
              <a:t>8.03.2024</a:t>
            </a:fld>
            <a:endParaRPr lang="tr-TR"/>
          </a:p>
        </p:txBody>
      </p:sp>
      <p:sp>
        <p:nvSpPr>
          <p:cNvPr id="4" name="Alt Bilgi Yer Tutucusu 3">
            <a:extLst>
              <a:ext uri="{FF2B5EF4-FFF2-40B4-BE49-F238E27FC236}">
                <a16:creationId xmlns:a16="http://schemas.microsoft.com/office/drawing/2014/main" id="{055416BC-AE70-A843-27E7-40DF904C8A9F}"/>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B8A2BC9-8236-70FF-D1E9-7C6C305DF921}"/>
              </a:ext>
            </a:extLst>
          </p:cNvPr>
          <p:cNvSpPr>
            <a:spLocks noGrp="1"/>
          </p:cNvSpPr>
          <p:nvPr>
            <p:ph type="sldNum" sz="quarter" idx="12"/>
          </p:nvPr>
        </p:nvSpPr>
        <p:spPr/>
        <p:txBody>
          <a:bodyPr/>
          <a:lstStyle/>
          <a:p>
            <a:fld id="{72F3CA2C-33AC-41D1-974C-AA037CF084FF}" type="slidenum">
              <a:rPr lang="tr-TR" smtClean="0"/>
              <a:t>‹#›</a:t>
            </a:fld>
            <a:endParaRPr lang="tr-TR"/>
          </a:p>
        </p:txBody>
      </p:sp>
    </p:spTree>
    <p:extLst>
      <p:ext uri="{BB962C8B-B14F-4D97-AF65-F5344CB8AC3E}">
        <p14:creationId xmlns:p14="http://schemas.microsoft.com/office/powerpoint/2010/main" val="2220563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FF7003A9-E3B2-4295-28D7-B16BB681E0F5}"/>
              </a:ext>
            </a:extLst>
          </p:cNvPr>
          <p:cNvSpPr>
            <a:spLocks noGrp="1"/>
          </p:cNvSpPr>
          <p:nvPr>
            <p:ph type="dt" sz="half" idx="10"/>
          </p:nvPr>
        </p:nvSpPr>
        <p:spPr/>
        <p:txBody>
          <a:bodyPr/>
          <a:lstStyle/>
          <a:p>
            <a:fld id="{F8E7D45B-E8A0-4825-A140-07444A955D58}" type="datetimeFigureOut">
              <a:rPr lang="tr-TR" smtClean="0"/>
              <a:t>8.03.2024</a:t>
            </a:fld>
            <a:endParaRPr lang="tr-TR"/>
          </a:p>
        </p:txBody>
      </p:sp>
      <p:sp>
        <p:nvSpPr>
          <p:cNvPr id="3" name="Alt Bilgi Yer Tutucusu 2">
            <a:extLst>
              <a:ext uri="{FF2B5EF4-FFF2-40B4-BE49-F238E27FC236}">
                <a16:creationId xmlns:a16="http://schemas.microsoft.com/office/drawing/2014/main" id="{5A80BFA9-1363-38CE-CF82-173DB361FEF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7A21DB29-0186-8FB0-D80A-F4B08C2C78F8}"/>
              </a:ext>
            </a:extLst>
          </p:cNvPr>
          <p:cNvSpPr>
            <a:spLocks noGrp="1"/>
          </p:cNvSpPr>
          <p:nvPr>
            <p:ph type="sldNum" sz="quarter" idx="12"/>
          </p:nvPr>
        </p:nvSpPr>
        <p:spPr/>
        <p:txBody>
          <a:bodyPr/>
          <a:lstStyle/>
          <a:p>
            <a:fld id="{72F3CA2C-33AC-41D1-974C-AA037CF084FF}" type="slidenum">
              <a:rPr lang="tr-TR" smtClean="0"/>
              <a:t>‹#›</a:t>
            </a:fld>
            <a:endParaRPr lang="tr-TR"/>
          </a:p>
        </p:txBody>
      </p:sp>
    </p:spTree>
    <p:extLst>
      <p:ext uri="{BB962C8B-B14F-4D97-AF65-F5344CB8AC3E}">
        <p14:creationId xmlns:p14="http://schemas.microsoft.com/office/powerpoint/2010/main" val="72670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0FC7E1-5DC0-C3CE-5B8C-EDC1852CAFE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4C65E59-F336-FE13-8237-B7663CA623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89AF3A89-E9A2-8DEA-BDDB-8BDF4C3A4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8571E95-DAD5-EF91-C357-A37B1EEFFCAC}"/>
              </a:ext>
            </a:extLst>
          </p:cNvPr>
          <p:cNvSpPr>
            <a:spLocks noGrp="1"/>
          </p:cNvSpPr>
          <p:nvPr>
            <p:ph type="dt" sz="half" idx="10"/>
          </p:nvPr>
        </p:nvSpPr>
        <p:spPr/>
        <p:txBody>
          <a:bodyPr/>
          <a:lstStyle/>
          <a:p>
            <a:fld id="{F8E7D45B-E8A0-4825-A140-07444A955D58}" type="datetimeFigureOut">
              <a:rPr lang="tr-TR" smtClean="0"/>
              <a:t>8.03.2024</a:t>
            </a:fld>
            <a:endParaRPr lang="tr-TR"/>
          </a:p>
        </p:txBody>
      </p:sp>
      <p:sp>
        <p:nvSpPr>
          <p:cNvPr id="6" name="Alt Bilgi Yer Tutucusu 5">
            <a:extLst>
              <a:ext uri="{FF2B5EF4-FFF2-40B4-BE49-F238E27FC236}">
                <a16:creationId xmlns:a16="http://schemas.microsoft.com/office/drawing/2014/main" id="{000774FA-CE0F-260B-A5A1-47320900F90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8CB4746-4485-3DDE-5B4E-EC067A0E9924}"/>
              </a:ext>
            </a:extLst>
          </p:cNvPr>
          <p:cNvSpPr>
            <a:spLocks noGrp="1"/>
          </p:cNvSpPr>
          <p:nvPr>
            <p:ph type="sldNum" sz="quarter" idx="12"/>
          </p:nvPr>
        </p:nvSpPr>
        <p:spPr/>
        <p:txBody>
          <a:bodyPr/>
          <a:lstStyle/>
          <a:p>
            <a:fld id="{72F3CA2C-33AC-41D1-974C-AA037CF084FF}" type="slidenum">
              <a:rPr lang="tr-TR" smtClean="0"/>
              <a:t>‹#›</a:t>
            </a:fld>
            <a:endParaRPr lang="tr-TR"/>
          </a:p>
        </p:txBody>
      </p:sp>
    </p:spTree>
    <p:extLst>
      <p:ext uri="{BB962C8B-B14F-4D97-AF65-F5344CB8AC3E}">
        <p14:creationId xmlns:p14="http://schemas.microsoft.com/office/powerpoint/2010/main" val="3668923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64CB79-ACEC-94E0-798B-D3790C7C8AD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45AEE774-1EB1-149A-DBB3-02553914F3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6687EAA3-9295-D3CE-0812-C9BFA710A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07456CD-361E-039A-3D4D-F61D918BA8C9}"/>
              </a:ext>
            </a:extLst>
          </p:cNvPr>
          <p:cNvSpPr>
            <a:spLocks noGrp="1"/>
          </p:cNvSpPr>
          <p:nvPr>
            <p:ph type="dt" sz="half" idx="10"/>
          </p:nvPr>
        </p:nvSpPr>
        <p:spPr/>
        <p:txBody>
          <a:bodyPr/>
          <a:lstStyle/>
          <a:p>
            <a:fld id="{F8E7D45B-E8A0-4825-A140-07444A955D58}" type="datetimeFigureOut">
              <a:rPr lang="tr-TR" smtClean="0"/>
              <a:t>8.03.2024</a:t>
            </a:fld>
            <a:endParaRPr lang="tr-TR"/>
          </a:p>
        </p:txBody>
      </p:sp>
      <p:sp>
        <p:nvSpPr>
          <p:cNvPr id="6" name="Alt Bilgi Yer Tutucusu 5">
            <a:extLst>
              <a:ext uri="{FF2B5EF4-FFF2-40B4-BE49-F238E27FC236}">
                <a16:creationId xmlns:a16="http://schemas.microsoft.com/office/drawing/2014/main" id="{43B30714-52B5-9F5C-A332-13A413839DA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E3B0CFB-FEC1-4D5E-2EFC-761DBB67C57E}"/>
              </a:ext>
            </a:extLst>
          </p:cNvPr>
          <p:cNvSpPr>
            <a:spLocks noGrp="1"/>
          </p:cNvSpPr>
          <p:nvPr>
            <p:ph type="sldNum" sz="quarter" idx="12"/>
          </p:nvPr>
        </p:nvSpPr>
        <p:spPr/>
        <p:txBody>
          <a:bodyPr/>
          <a:lstStyle/>
          <a:p>
            <a:fld id="{72F3CA2C-33AC-41D1-974C-AA037CF084FF}" type="slidenum">
              <a:rPr lang="tr-TR" smtClean="0"/>
              <a:t>‹#›</a:t>
            </a:fld>
            <a:endParaRPr lang="tr-TR"/>
          </a:p>
        </p:txBody>
      </p:sp>
    </p:spTree>
    <p:extLst>
      <p:ext uri="{BB962C8B-B14F-4D97-AF65-F5344CB8AC3E}">
        <p14:creationId xmlns:p14="http://schemas.microsoft.com/office/powerpoint/2010/main" val="20166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8E2843C-DACA-84FF-8E84-63414076AA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A2FF3D3-4FB4-A6B5-C84A-7FD7BA15F4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6152F25-8BFF-E906-5211-9A9F333182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E7D45B-E8A0-4825-A140-07444A955D58}" type="datetimeFigureOut">
              <a:rPr lang="tr-TR" smtClean="0"/>
              <a:t>8.03.2024</a:t>
            </a:fld>
            <a:endParaRPr lang="tr-TR"/>
          </a:p>
        </p:txBody>
      </p:sp>
      <p:sp>
        <p:nvSpPr>
          <p:cNvPr id="5" name="Alt Bilgi Yer Tutucusu 4">
            <a:extLst>
              <a:ext uri="{FF2B5EF4-FFF2-40B4-BE49-F238E27FC236}">
                <a16:creationId xmlns:a16="http://schemas.microsoft.com/office/drawing/2014/main" id="{56491B5B-CAE4-186A-A4C1-F081BEEEAA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8A903554-B15F-71E0-6528-7C06DFAD95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F3CA2C-33AC-41D1-974C-AA037CF084FF}" type="slidenum">
              <a:rPr lang="tr-TR" smtClean="0"/>
              <a:t>‹#›</a:t>
            </a:fld>
            <a:endParaRPr lang="tr-TR"/>
          </a:p>
        </p:txBody>
      </p:sp>
    </p:spTree>
    <p:extLst>
      <p:ext uri="{BB962C8B-B14F-4D97-AF65-F5344CB8AC3E}">
        <p14:creationId xmlns:p14="http://schemas.microsoft.com/office/powerpoint/2010/main" val="2466501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owardsdatascience.com/introduction-to-genetic-algorithms-including-example-code-e396e98d8bf3?gi=066442789e95" TargetMode="External"/><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hyperlink" Target="https://medium.com/@kocelifk/genetik-algoritma-nedir-a79414e96e22" TargetMode="External"/><Relationship Id="rId4" Type="http://schemas.openxmlformats.org/officeDocument/2006/relationships/hyperlink" Target="https://www.veribilimiokulu.com/genetik-algoritma/#:~:text=Genetik%20Algoritma%2C%20do%C4%9Fada%20g%C3%B6zlemlenen%20evrimsel,bu%20algoritmay%C4%B1%20%C3%B6nemli%20hale%20getirmi%C5%9Fti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descr="diyagram, çizgi, ekran görüntüsü, öykü gelişim çizgisi; kumpas; grafiğini çıkarma içeren bir resim&#10;&#10;Açıklama otomatik olarak oluşturuldu">
            <a:extLst>
              <a:ext uri="{FF2B5EF4-FFF2-40B4-BE49-F238E27FC236}">
                <a16:creationId xmlns:a16="http://schemas.microsoft.com/office/drawing/2014/main" id="{6233694A-B84C-1C17-6338-7773EC7AA774}"/>
              </a:ext>
            </a:extLst>
          </p:cNvPr>
          <p:cNvPicPr>
            <a:picLocks noChangeAspect="1"/>
          </p:cNvPicPr>
          <p:nvPr/>
        </p:nvPicPr>
        <p:blipFill rotWithShape="1">
          <a:blip r:embed="rId2">
            <a:extLst>
              <a:ext uri="{28A0092B-C50C-407E-A947-70E740481C1C}">
                <a14:useLocalDpi xmlns:a14="http://schemas.microsoft.com/office/drawing/2010/main" val="0"/>
              </a:ext>
            </a:extLst>
          </a:blip>
          <a:srcRect b="443"/>
          <a:stretch/>
        </p:blipFill>
        <p:spPr>
          <a:xfrm>
            <a:off x="-3047" y="10"/>
            <a:ext cx="12191999" cy="6857990"/>
          </a:xfrm>
          <a:prstGeom prst="rect">
            <a:avLst/>
          </a:prstGeom>
        </p:spPr>
      </p:pic>
      <p:sp>
        <p:nvSpPr>
          <p:cNvPr id="14" name="Rectangle 1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853D08A-2CE6-42C8-18B5-A9BEE0E7845C}"/>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tr-TR" sz="5200">
                <a:solidFill>
                  <a:srgbClr val="FFFFFF"/>
                </a:solidFill>
              </a:rPr>
              <a:t>Genetik Algoritma</a:t>
            </a:r>
          </a:p>
        </p:txBody>
      </p:sp>
      <p:sp>
        <p:nvSpPr>
          <p:cNvPr id="3" name="Alt Başlık 2">
            <a:extLst>
              <a:ext uri="{FF2B5EF4-FFF2-40B4-BE49-F238E27FC236}">
                <a16:creationId xmlns:a16="http://schemas.microsoft.com/office/drawing/2014/main" id="{706A0075-A949-B317-7E63-5C8FD69C8F7E}"/>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tr-TR">
              <a:solidFill>
                <a:srgbClr val="FFFFFF"/>
              </a:solidFill>
            </a:endParaRPr>
          </a:p>
        </p:txBody>
      </p:sp>
    </p:spTree>
    <p:extLst>
      <p:ext uri="{BB962C8B-B14F-4D97-AF65-F5344CB8AC3E}">
        <p14:creationId xmlns:p14="http://schemas.microsoft.com/office/powerpoint/2010/main" val="335467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Saydam moleküler yapının gösterimi">
            <a:extLst>
              <a:ext uri="{FF2B5EF4-FFF2-40B4-BE49-F238E27FC236}">
                <a16:creationId xmlns:a16="http://schemas.microsoft.com/office/drawing/2014/main" id="{D970DF4B-62E1-DB2B-E756-6F62AE292567}"/>
              </a:ext>
            </a:extLst>
          </p:cNvPr>
          <p:cNvPicPr>
            <a:picLocks noChangeAspect="1"/>
          </p:cNvPicPr>
          <p:nvPr/>
        </p:nvPicPr>
        <p:blipFill rotWithShape="1">
          <a:blip r:embed="rId2"/>
          <a:srcRect l="18133" r="37492"/>
          <a:stretch/>
        </p:blipFill>
        <p:spPr>
          <a:xfrm>
            <a:off x="-1" y="-2"/>
            <a:ext cx="5410198" cy="6858002"/>
          </a:xfrm>
          <a:prstGeom prst="rect">
            <a:avLst/>
          </a:prstGeom>
        </p:spPr>
      </p:pic>
      <p:sp useBgFill="1">
        <p:nvSpPr>
          <p:cNvPr id="15"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1CE7A15-1061-A807-6727-219CC1FCBD8C}"/>
              </a:ext>
            </a:extLst>
          </p:cNvPr>
          <p:cNvSpPr>
            <a:spLocks noGrp="1"/>
          </p:cNvSpPr>
          <p:nvPr>
            <p:ph idx="1"/>
          </p:nvPr>
        </p:nvSpPr>
        <p:spPr>
          <a:xfrm>
            <a:off x="6115317" y="2743200"/>
            <a:ext cx="5247340" cy="3496878"/>
          </a:xfrm>
        </p:spPr>
        <p:txBody>
          <a:bodyPr anchor="ctr">
            <a:normAutofit/>
          </a:bodyPr>
          <a:lstStyle/>
          <a:p>
            <a:r>
              <a:rPr lang="tr-TR" sz="2000" dirty="0"/>
              <a:t>Genetik algoritmanın asıl amacı, karmaşık ve genellikle doğrudan çözümü olmayan optimizasyon ve arama problemlerini çözmektir. Bu algoritmalar, doğal seleksiyon ve genetik mirasın temel prensiplerini taklit ederek, bir popülasyon içindeki bireylerin evrimsel süreçler aracılığıyla zamanla iyileşmesine dayanır.</a:t>
            </a:r>
          </a:p>
        </p:txBody>
      </p:sp>
    </p:spTree>
    <p:extLst>
      <p:ext uri="{BB962C8B-B14F-4D97-AF65-F5344CB8AC3E}">
        <p14:creationId xmlns:p14="http://schemas.microsoft.com/office/powerpoint/2010/main" val="1992833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An example of a molecular structure">
            <a:extLst>
              <a:ext uri="{FF2B5EF4-FFF2-40B4-BE49-F238E27FC236}">
                <a16:creationId xmlns:a16="http://schemas.microsoft.com/office/drawing/2014/main" id="{3A8177C0-0185-5B26-A3AC-FCD774F3471D}"/>
              </a:ext>
            </a:extLst>
          </p:cNvPr>
          <p:cNvPicPr>
            <a:picLocks noChangeAspect="1"/>
          </p:cNvPicPr>
          <p:nvPr/>
        </p:nvPicPr>
        <p:blipFill rotWithShape="1">
          <a:blip r:embed="rId2"/>
          <a:srcRect l="10305" r="28584" b="-1"/>
          <a:stretch/>
        </p:blipFill>
        <p:spPr>
          <a:xfrm>
            <a:off x="-1" y="-2"/>
            <a:ext cx="6096001" cy="6858002"/>
          </a:xfrm>
          <a:prstGeom prst="rect">
            <a:avLst/>
          </a:prstGeom>
        </p:spPr>
      </p:pic>
      <p:sp>
        <p:nvSpPr>
          <p:cNvPr id="3" name="İçerik Yer Tutucusu 2">
            <a:extLst>
              <a:ext uri="{FF2B5EF4-FFF2-40B4-BE49-F238E27FC236}">
                <a16:creationId xmlns:a16="http://schemas.microsoft.com/office/drawing/2014/main" id="{FFD5CB0A-31DA-DFA7-8180-95167DAFE994}"/>
              </a:ext>
            </a:extLst>
          </p:cNvPr>
          <p:cNvSpPr>
            <a:spLocks noGrp="1"/>
          </p:cNvSpPr>
          <p:nvPr>
            <p:ph idx="1"/>
          </p:nvPr>
        </p:nvSpPr>
        <p:spPr>
          <a:xfrm>
            <a:off x="6803409" y="2470245"/>
            <a:ext cx="4156512" cy="3769835"/>
          </a:xfrm>
        </p:spPr>
        <p:txBody>
          <a:bodyPr anchor="ctr">
            <a:normAutofit/>
          </a:bodyPr>
          <a:lstStyle/>
          <a:p>
            <a:r>
              <a:rPr lang="tr-TR" sz="1600"/>
              <a:t>Kaynak</a:t>
            </a:r>
          </a:p>
          <a:p>
            <a:pPr lvl="1"/>
            <a:r>
              <a:rPr lang="tr-TR" sz="1600">
                <a:hlinkClick r:id="rId3"/>
              </a:rPr>
              <a:t>https://towardsdatascience.com/introduction-to-genetic-algorithms-including-example-code-e396e98d8bf3?gi=066442789e95</a:t>
            </a:r>
            <a:endParaRPr lang="tr-TR" sz="1600"/>
          </a:p>
          <a:p>
            <a:pPr lvl="1"/>
            <a:r>
              <a:rPr lang="tr-TR" sz="1600">
                <a:hlinkClick r:id="rId4"/>
              </a:rPr>
              <a:t>https://www.veribilimiokulu.com/genetik-algoritma/#:~:text=Genetik%20Algoritma%2C%20do%C4%9Fada%20g%C3%B6zlemlenen%20evrimsel,bu%20algoritmay%C4%B1%20%C3%B6nemli%20hale%20getirmi%C5%9Ftir</a:t>
            </a:r>
            <a:endParaRPr lang="tr-TR" sz="1600"/>
          </a:p>
          <a:p>
            <a:pPr lvl="1"/>
            <a:r>
              <a:rPr lang="tr-TR" sz="1600">
                <a:hlinkClick r:id="rId5"/>
              </a:rPr>
              <a:t>https://medium.com/@kocelifk/genetik-algoritma-nedir-a79414e96e22</a:t>
            </a:r>
            <a:endParaRPr lang="tr-TR" sz="1600"/>
          </a:p>
          <a:p>
            <a:pPr lvl="1"/>
            <a:endParaRPr lang="tr-TR" sz="1600"/>
          </a:p>
          <a:p>
            <a:pPr lvl="1"/>
            <a:endParaRPr lang="tr-TR" sz="1600"/>
          </a:p>
          <a:p>
            <a:pPr lvl="1"/>
            <a:endParaRPr lang="tr-TR" sz="1600"/>
          </a:p>
        </p:txBody>
      </p:sp>
    </p:spTree>
    <p:extLst>
      <p:ext uri="{BB962C8B-B14F-4D97-AF65-F5344CB8AC3E}">
        <p14:creationId xmlns:p14="http://schemas.microsoft.com/office/powerpoint/2010/main" val="2774438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0B09A83-492B-8AC2-8AE3-BB638BA1FFB0}"/>
              </a:ext>
            </a:extLst>
          </p:cNvPr>
          <p:cNvSpPr>
            <a:spLocks noGrp="1"/>
          </p:cNvSpPr>
          <p:nvPr>
            <p:ph type="title"/>
          </p:nvPr>
        </p:nvSpPr>
        <p:spPr>
          <a:xfrm>
            <a:off x="761800" y="762001"/>
            <a:ext cx="5334197" cy="1708242"/>
          </a:xfrm>
        </p:spPr>
        <p:txBody>
          <a:bodyPr anchor="ctr">
            <a:normAutofit/>
          </a:bodyPr>
          <a:lstStyle/>
          <a:p>
            <a:r>
              <a:rPr lang="tr-TR" sz="3700"/>
              <a:t>Algoritmik Problem çözümleme (Optimizasyon) </a:t>
            </a:r>
          </a:p>
        </p:txBody>
      </p:sp>
      <p:sp>
        <p:nvSpPr>
          <p:cNvPr id="3" name="İçerik Yer Tutucusu 2">
            <a:extLst>
              <a:ext uri="{FF2B5EF4-FFF2-40B4-BE49-F238E27FC236}">
                <a16:creationId xmlns:a16="http://schemas.microsoft.com/office/drawing/2014/main" id="{7E7AAA05-2218-D1A7-54F2-D5FF84DEE292}"/>
              </a:ext>
            </a:extLst>
          </p:cNvPr>
          <p:cNvSpPr>
            <a:spLocks noGrp="1"/>
          </p:cNvSpPr>
          <p:nvPr>
            <p:ph idx="1"/>
          </p:nvPr>
        </p:nvSpPr>
        <p:spPr>
          <a:xfrm>
            <a:off x="761800" y="2470244"/>
            <a:ext cx="5334197" cy="3769835"/>
          </a:xfrm>
        </p:spPr>
        <p:txBody>
          <a:bodyPr anchor="ctr">
            <a:normAutofit/>
          </a:bodyPr>
          <a:lstStyle/>
          <a:p>
            <a:r>
              <a:rPr lang="tr-TR" sz="1900"/>
              <a:t>Optimizasyon, problemin çözümlenmesi için olabilecek en iyi çözümü bulma işlemine denilmektedir.</a:t>
            </a:r>
          </a:p>
          <a:p>
            <a:r>
              <a:rPr lang="tr-TR" sz="1900"/>
              <a:t>Bu süreç, verilen bir problemin çeşitli yönlerini anlama, problemi matematiksel veya mantıksal bir modelle ifade etme ve bu model üzerinde çalışacak algoritmalar geliştirme işlemini kapsar.</a:t>
            </a:r>
          </a:p>
          <a:p>
            <a:r>
              <a:rPr lang="tr-TR" sz="1900"/>
              <a:t>Algoritmik optimizasyon, arama algoritmaları, dinamik programlama, karar ağaçları ve genetik algoritmalar gibi çeşitli teknikleri kullanarak en iyi veya en uygun çözüme ulaşmayı amaçlar. </a:t>
            </a:r>
          </a:p>
        </p:txBody>
      </p:sp>
      <p:pic>
        <p:nvPicPr>
          <p:cNvPr id="14" name="Picture 4" descr="Yazı tahtası üzerinde karmaşık matematik formülleri">
            <a:extLst>
              <a:ext uri="{FF2B5EF4-FFF2-40B4-BE49-F238E27FC236}">
                <a16:creationId xmlns:a16="http://schemas.microsoft.com/office/drawing/2014/main" id="{C03EA916-5027-B866-C147-377A481B8E67}"/>
              </a:ext>
            </a:extLst>
          </p:cNvPr>
          <p:cNvPicPr>
            <a:picLocks noChangeAspect="1"/>
          </p:cNvPicPr>
          <p:nvPr/>
        </p:nvPicPr>
        <p:blipFill rotWithShape="1">
          <a:blip r:embed="rId2"/>
          <a:srcRect l="28616" r="14695"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278489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çerik Yer Tutucusu 4" descr="metin, ekran görüntüsü, yazı tipi, sayı, numara içeren bir resim">
            <a:extLst>
              <a:ext uri="{FF2B5EF4-FFF2-40B4-BE49-F238E27FC236}">
                <a16:creationId xmlns:a16="http://schemas.microsoft.com/office/drawing/2014/main" id="{DFED73AF-73B9-B88A-1C6C-636C580F0E2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633" b="1477"/>
          <a:stretch/>
        </p:blipFill>
        <p:spPr>
          <a:xfrm>
            <a:off x="20" y="1282"/>
            <a:ext cx="12191980" cy="6856718"/>
          </a:xfrm>
          <a:prstGeom prst="rect">
            <a:avLst/>
          </a:prstGeom>
        </p:spPr>
      </p:pic>
    </p:spTree>
    <p:extLst>
      <p:ext uri="{BB962C8B-B14F-4D97-AF65-F5344CB8AC3E}">
        <p14:creationId xmlns:p14="http://schemas.microsoft.com/office/powerpoint/2010/main" val="83628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2"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63F7E9C-5594-3293-4D05-7D9336ACD202}"/>
              </a:ext>
            </a:extLst>
          </p:cNvPr>
          <p:cNvSpPr>
            <a:spLocks noGrp="1"/>
          </p:cNvSpPr>
          <p:nvPr>
            <p:ph type="title"/>
          </p:nvPr>
        </p:nvSpPr>
        <p:spPr>
          <a:xfrm>
            <a:off x="761803" y="350196"/>
            <a:ext cx="4646904" cy="1624520"/>
          </a:xfrm>
        </p:spPr>
        <p:txBody>
          <a:bodyPr anchor="ctr">
            <a:normAutofit/>
          </a:bodyPr>
          <a:lstStyle/>
          <a:p>
            <a:r>
              <a:rPr lang="tr-TR" sz="4000"/>
              <a:t>Genetik Algoritma</a:t>
            </a:r>
          </a:p>
        </p:txBody>
      </p:sp>
      <p:sp>
        <p:nvSpPr>
          <p:cNvPr id="23" name="İçerik Yer Tutucusu 2">
            <a:extLst>
              <a:ext uri="{FF2B5EF4-FFF2-40B4-BE49-F238E27FC236}">
                <a16:creationId xmlns:a16="http://schemas.microsoft.com/office/drawing/2014/main" id="{97D40357-DE0E-9AC0-6630-4986A7B112CB}"/>
              </a:ext>
            </a:extLst>
          </p:cNvPr>
          <p:cNvSpPr>
            <a:spLocks noGrp="1"/>
          </p:cNvSpPr>
          <p:nvPr>
            <p:ph idx="1"/>
          </p:nvPr>
        </p:nvSpPr>
        <p:spPr>
          <a:xfrm>
            <a:off x="761802" y="2743200"/>
            <a:ext cx="4646905" cy="3613149"/>
          </a:xfrm>
        </p:spPr>
        <p:txBody>
          <a:bodyPr anchor="ctr">
            <a:normAutofit/>
          </a:bodyPr>
          <a:lstStyle/>
          <a:p>
            <a:r>
              <a:rPr lang="tr-TR" sz="1400" b="0" i="0" dirty="0">
                <a:effectLst/>
                <a:latin typeface="Roboto" panose="02000000000000000000" pitchFamily="2" charset="0"/>
              </a:rPr>
              <a:t>Genetik Algoritma (GA), permütasyon tabanlı bir optimizasyon yapar ve olasılıklar üzerinden yakınsama kriterleri altında arama yapan bir fonksiyondur. Doğada gözlemlenen evrimsel sürece benzer bir şekilde çalışan, arama ve eniyileme yöntemidir</a:t>
            </a:r>
          </a:p>
          <a:p>
            <a:endParaRPr lang="tr-TR" sz="1400" b="0" i="0" dirty="0">
              <a:effectLst/>
              <a:latin typeface="Roboto" panose="02000000000000000000" pitchFamily="2" charset="0"/>
            </a:endParaRPr>
          </a:p>
          <a:p>
            <a:pPr marL="0" indent="0">
              <a:buNone/>
            </a:pPr>
            <a:endParaRPr lang="tr-TR" sz="1400" b="0" i="0" dirty="0">
              <a:effectLst/>
              <a:latin typeface="Roboto" panose="02000000000000000000" pitchFamily="2" charset="0"/>
            </a:endParaRPr>
          </a:p>
          <a:p>
            <a:r>
              <a:rPr lang="tr-TR" sz="1400" dirty="0"/>
              <a:t>Genetik algoritmaların temel bileşenleri popülasyon, seçim, çaprazlama (</a:t>
            </a:r>
            <a:r>
              <a:rPr lang="tr-TR" sz="1400" dirty="0" err="1"/>
              <a:t>recombinasyon</a:t>
            </a:r>
            <a:r>
              <a:rPr lang="tr-TR" sz="1400" dirty="0"/>
              <a:t>) ve mutasyondur. Bir problemi çözmek için, genetik algoritma çeşitli aday çözümlerden (genellikle rastgele oluşturulan bir "</a:t>
            </a:r>
            <a:r>
              <a:rPr lang="tr-TR" sz="1400" dirty="0" err="1"/>
              <a:t>popülasyon"dan</a:t>
            </a:r>
            <a:r>
              <a:rPr lang="tr-TR" sz="1400" dirty="0"/>
              <a:t>) başlar ve tekrarlanan evrimsel süreçler yoluyla bu çözümleri iteratif olarak geliştirir.</a:t>
            </a:r>
          </a:p>
        </p:txBody>
      </p:sp>
      <p:pic>
        <p:nvPicPr>
          <p:cNvPr id="24" name="Picture 4">
            <a:extLst>
              <a:ext uri="{FF2B5EF4-FFF2-40B4-BE49-F238E27FC236}">
                <a16:creationId xmlns:a16="http://schemas.microsoft.com/office/drawing/2014/main" id="{7FED3EB9-31BC-03B0-AA50-DD1E82499767}"/>
              </a:ext>
            </a:extLst>
          </p:cNvPr>
          <p:cNvPicPr>
            <a:picLocks noChangeAspect="1"/>
          </p:cNvPicPr>
          <p:nvPr/>
        </p:nvPicPr>
        <p:blipFill rotWithShape="1">
          <a:blip r:embed="rId2"/>
          <a:srcRect l="9899" r="-2" b="-2"/>
          <a:stretch/>
        </p:blipFill>
        <p:spPr>
          <a:xfrm>
            <a:off x="6096000" y="1"/>
            <a:ext cx="6102825" cy="6858000"/>
          </a:xfrm>
          <a:prstGeom prst="rect">
            <a:avLst/>
          </a:prstGeom>
        </p:spPr>
      </p:pic>
    </p:spTree>
    <p:extLst>
      <p:ext uri="{BB962C8B-B14F-4D97-AF65-F5344CB8AC3E}">
        <p14:creationId xmlns:p14="http://schemas.microsoft.com/office/powerpoint/2010/main" val="3767682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descr="ekran görüntüsü, metin, kare, diyagram içeren bir resim&#10;&#10;Açıklama otomatik olarak oluşturuldu">
            <a:extLst>
              <a:ext uri="{FF2B5EF4-FFF2-40B4-BE49-F238E27FC236}">
                <a16:creationId xmlns:a16="http://schemas.microsoft.com/office/drawing/2014/main" id="{548CC32D-DC6B-C45F-8E61-773949E4F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952716"/>
            <a:ext cx="4777381" cy="278282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İçerik Yer Tutucusu 2">
            <a:extLst>
              <a:ext uri="{FF2B5EF4-FFF2-40B4-BE49-F238E27FC236}">
                <a16:creationId xmlns:a16="http://schemas.microsoft.com/office/drawing/2014/main" id="{3AEF9E52-57E0-EC66-AD45-1AB692D29619}"/>
              </a:ext>
            </a:extLst>
          </p:cNvPr>
          <p:cNvSpPr>
            <a:spLocks noGrp="1"/>
          </p:cNvSpPr>
          <p:nvPr>
            <p:ph idx="1"/>
          </p:nvPr>
        </p:nvSpPr>
        <p:spPr>
          <a:xfrm>
            <a:off x="5894962" y="1984443"/>
            <a:ext cx="5458838" cy="4192520"/>
          </a:xfrm>
        </p:spPr>
        <p:txBody>
          <a:bodyPr>
            <a:normAutofit/>
          </a:bodyPr>
          <a:lstStyle/>
          <a:p>
            <a:r>
              <a:rPr lang="tr-TR" sz="2400" b="1" dirty="0"/>
              <a:t>DNA: </a:t>
            </a:r>
            <a:r>
              <a:rPr lang="tr-TR" sz="2400" dirty="0"/>
              <a:t>Bir botun (robot anlamında kullanılan bir terimdir ve bilgisayar işlemlerini yarı-otomatik olarak tamamlayabilmektedirler) nasıl davrandığını veya göründüğünü tanımlayan dizidir.</a:t>
            </a:r>
          </a:p>
          <a:p>
            <a:r>
              <a:rPr lang="tr-TR" sz="2400" b="1" dirty="0"/>
              <a:t>Uygunluk (</a:t>
            </a:r>
            <a:r>
              <a:rPr lang="tr-TR" sz="2400" b="1" dirty="0" err="1"/>
              <a:t>Fitness</a:t>
            </a:r>
            <a:r>
              <a:rPr lang="tr-TR" sz="2400" b="1" dirty="0"/>
              <a:t>) Fonksiyonu: </a:t>
            </a:r>
            <a:r>
              <a:rPr lang="tr-TR" sz="2400" dirty="0"/>
              <a:t>Botun ne kadar iyi iş çıkardığını anlamak için kullanılan bir ölçüttür. Botun DNA’sındaki tüm hareketleri yaptıktan sonra Şekilde görülebilen sarı kareye ulaştığını varsayalım.</a:t>
            </a:r>
          </a:p>
        </p:txBody>
      </p:sp>
    </p:spTree>
    <p:extLst>
      <p:ext uri="{BB962C8B-B14F-4D97-AF65-F5344CB8AC3E}">
        <p14:creationId xmlns:p14="http://schemas.microsoft.com/office/powerpoint/2010/main" val="316274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diyagram, çizgi, metin, öykü gelişim çizgisi; kumpas; grafiğini çıkarma içeren bir resim">
            <a:extLst>
              <a:ext uri="{FF2B5EF4-FFF2-40B4-BE49-F238E27FC236}">
                <a16:creationId xmlns:a16="http://schemas.microsoft.com/office/drawing/2014/main" id="{0073B598-B26E-CFB3-5407-5D2342540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159790"/>
            <a:ext cx="5458968" cy="2538419"/>
          </a:xfrm>
          <a:prstGeom prst="rect">
            <a:avLst/>
          </a:prstGeom>
        </p:spPr>
      </p:pic>
      <p:sp>
        <p:nvSpPr>
          <p:cNvPr id="14"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149EB499-329C-52CD-179B-7F5C29482595}"/>
              </a:ext>
            </a:extLst>
          </p:cNvPr>
          <p:cNvSpPr>
            <a:spLocks noGrp="1"/>
          </p:cNvSpPr>
          <p:nvPr>
            <p:ph idx="1"/>
          </p:nvPr>
        </p:nvSpPr>
        <p:spPr>
          <a:xfrm>
            <a:off x="6739128" y="2664886"/>
            <a:ext cx="4818888" cy="3550789"/>
          </a:xfrm>
        </p:spPr>
        <p:txBody>
          <a:bodyPr anchor="t">
            <a:normAutofit/>
          </a:bodyPr>
          <a:lstStyle/>
          <a:p>
            <a:r>
              <a:rPr lang="en-US" sz="2200" dirty="0" err="1"/>
              <a:t>Sx</a:t>
            </a:r>
            <a:r>
              <a:rPr lang="en-US" sz="2200" dirty="0"/>
              <a:t> </a:t>
            </a:r>
            <a:r>
              <a:rPr lang="en-US" sz="2200" dirty="0" err="1"/>
              <a:t>ve</a:t>
            </a:r>
            <a:r>
              <a:rPr lang="en-US" sz="2200" dirty="0"/>
              <a:t> Sy </a:t>
            </a:r>
            <a:r>
              <a:rPr lang="en-US" sz="2200" dirty="0" err="1"/>
              <a:t>bulunup</a:t>
            </a:r>
            <a:r>
              <a:rPr lang="en-US" sz="2200" dirty="0"/>
              <a:t> </a:t>
            </a:r>
            <a:r>
              <a:rPr lang="en-US" sz="2200" dirty="0" err="1"/>
              <a:t>formülde</a:t>
            </a:r>
            <a:r>
              <a:rPr lang="en-US" sz="2200" dirty="0"/>
              <a:t> </a:t>
            </a:r>
            <a:r>
              <a:rPr lang="en-US" sz="2200" dirty="0" err="1"/>
              <a:t>yerine</a:t>
            </a:r>
            <a:r>
              <a:rPr lang="en-US" sz="2200" dirty="0"/>
              <a:t> </a:t>
            </a:r>
            <a:r>
              <a:rPr lang="en-US" sz="2200" dirty="0" err="1"/>
              <a:t>konulduktan</a:t>
            </a:r>
            <a:r>
              <a:rPr lang="en-US" sz="2200" dirty="0"/>
              <a:t> </a:t>
            </a:r>
            <a:r>
              <a:rPr lang="en-US" sz="2200" dirty="0" err="1"/>
              <a:t>sonra</a:t>
            </a:r>
            <a:r>
              <a:rPr lang="en-US" sz="2200" dirty="0"/>
              <a:t> fitness </a:t>
            </a:r>
            <a:r>
              <a:rPr lang="en-US" sz="2200" dirty="0" err="1"/>
              <a:t>fonksiyonunun</a:t>
            </a:r>
            <a:r>
              <a:rPr lang="en-US" sz="2200" dirty="0"/>
              <a:t> </a:t>
            </a:r>
            <a:r>
              <a:rPr lang="en-US" sz="2200" dirty="0" err="1"/>
              <a:t>değerine</a:t>
            </a:r>
            <a:r>
              <a:rPr lang="en-US" sz="2200" dirty="0"/>
              <a:t> </a:t>
            </a:r>
            <a:r>
              <a:rPr lang="en-US" sz="2200" dirty="0" err="1"/>
              <a:t>ulaşılabilir</a:t>
            </a:r>
            <a:r>
              <a:rPr lang="en-US" sz="2200" dirty="0"/>
              <a:t>. Fitness </a:t>
            </a:r>
            <a:r>
              <a:rPr lang="en-US" sz="2200" dirty="0" err="1"/>
              <a:t>değeri</a:t>
            </a:r>
            <a:r>
              <a:rPr lang="en-US" sz="2200" dirty="0"/>
              <a:t> ne </a:t>
            </a:r>
            <a:r>
              <a:rPr lang="en-US" sz="2200" dirty="0" err="1"/>
              <a:t>kadar</a:t>
            </a:r>
            <a:r>
              <a:rPr lang="en-US" sz="2200" dirty="0"/>
              <a:t> </a:t>
            </a:r>
            <a:r>
              <a:rPr lang="en-US" sz="2200" dirty="0" err="1"/>
              <a:t>düşükse</a:t>
            </a:r>
            <a:r>
              <a:rPr lang="en-US" sz="2200" dirty="0"/>
              <a:t>, bot o </a:t>
            </a:r>
            <a:r>
              <a:rPr lang="en-US" sz="2200" dirty="0" err="1"/>
              <a:t>kadar</a:t>
            </a:r>
            <a:r>
              <a:rPr lang="en-US" sz="2200" dirty="0"/>
              <a:t> iyi </a:t>
            </a:r>
            <a:r>
              <a:rPr lang="en-US" sz="2200" dirty="0" err="1"/>
              <a:t>performans</a:t>
            </a:r>
            <a:r>
              <a:rPr lang="en-US" sz="2200" dirty="0"/>
              <a:t> </a:t>
            </a:r>
            <a:r>
              <a:rPr lang="en-US" sz="2200" dirty="0" err="1"/>
              <a:t>gösterir</a:t>
            </a:r>
            <a:r>
              <a:rPr lang="en-US" sz="2200" dirty="0"/>
              <a:t>.</a:t>
            </a:r>
          </a:p>
        </p:txBody>
      </p:sp>
    </p:spTree>
    <p:extLst>
      <p:ext uri="{BB962C8B-B14F-4D97-AF65-F5344CB8AC3E}">
        <p14:creationId xmlns:p14="http://schemas.microsoft.com/office/powerpoint/2010/main" val="3829649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alabalığın içinde tek biri">
            <a:extLst>
              <a:ext uri="{FF2B5EF4-FFF2-40B4-BE49-F238E27FC236}">
                <a16:creationId xmlns:a16="http://schemas.microsoft.com/office/drawing/2014/main" id="{BCDDEA3D-7FF7-0A14-82C4-9429B241D7D0}"/>
              </a:ext>
            </a:extLst>
          </p:cNvPr>
          <p:cNvPicPr>
            <a:picLocks noChangeAspect="1"/>
          </p:cNvPicPr>
          <p:nvPr/>
        </p:nvPicPr>
        <p:blipFill rotWithShape="1">
          <a:blip r:embed="rId2"/>
          <a:srcRect l="24512" r="16321"/>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8546DDEC-A27D-140F-0885-3356189AC784}"/>
              </a:ext>
            </a:extLst>
          </p:cNvPr>
          <p:cNvSpPr>
            <a:spLocks noGrp="1"/>
          </p:cNvSpPr>
          <p:nvPr>
            <p:ph idx="1"/>
          </p:nvPr>
        </p:nvSpPr>
        <p:spPr>
          <a:xfrm>
            <a:off x="6115317" y="2743200"/>
            <a:ext cx="5247340" cy="3496878"/>
          </a:xfrm>
        </p:spPr>
        <p:txBody>
          <a:bodyPr anchor="ctr">
            <a:normAutofit/>
          </a:bodyPr>
          <a:lstStyle/>
          <a:p>
            <a:r>
              <a:rPr lang="tr-TR" sz="1700" b="1"/>
              <a:t>Popülasyon: </a:t>
            </a:r>
            <a:r>
              <a:rPr lang="tr-TR" sz="1700"/>
              <a:t>Bir grup botu ifade etmektedir. Genetik algoritmalar yalnızca bir botu kullanmakla yetinmez, tüm popülasyonu kullanır. Algoritma her zaman tamamen rastgele DNA’lara sahip bir başlangıç popülasyonu ile başlar.</a:t>
            </a:r>
          </a:p>
          <a:p>
            <a:endParaRPr lang="tr-TR" sz="1700"/>
          </a:p>
          <a:p>
            <a:r>
              <a:rPr lang="tr-TR" sz="1700" b="1"/>
              <a:t>Seleksiyon (Selection): </a:t>
            </a:r>
            <a:r>
              <a:rPr lang="tr-TR" sz="1700"/>
              <a:t>Popülasyondan en iyi botları seçme ve yeni bir popülasyon oluşturma işlemidir. Bunun için ilk aşamada popülasyon, Fitness değerine göre küçükten büyüğe sıralanır. Ardından en iyi (fitness değeri en küçük olan) n adet bot seçilir. Seleksiyonda n sayısının seçimi için spesifik bir kural yoktur.</a:t>
            </a:r>
          </a:p>
        </p:txBody>
      </p:sp>
    </p:spTree>
    <p:extLst>
      <p:ext uri="{BB962C8B-B14F-4D97-AF65-F5344CB8AC3E}">
        <p14:creationId xmlns:p14="http://schemas.microsoft.com/office/powerpoint/2010/main" val="152618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BAED031E-E610-EBDD-BDCD-DC9821D7A681}"/>
              </a:ext>
            </a:extLst>
          </p:cNvPr>
          <p:cNvPicPr>
            <a:picLocks noChangeAspect="1"/>
          </p:cNvPicPr>
          <p:nvPr/>
        </p:nvPicPr>
        <p:blipFill>
          <a:blip r:embed="rId2"/>
          <a:stretch>
            <a:fillRect/>
          </a:stretch>
        </p:blipFill>
        <p:spPr>
          <a:xfrm>
            <a:off x="899198" y="640080"/>
            <a:ext cx="4922443" cy="5577840"/>
          </a:xfrm>
          <a:prstGeom prst="rect">
            <a:avLst/>
          </a:prstGeom>
        </p:spPr>
      </p:pic>
      <p:sp>
        <p:nvSpPr>
          <p:cNvPr id="1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83DB6670-E7A0-49DC-0705-F7B1DF483750}"/>
              </a:ext>
            </a:extLst>
          </p:cNvPr>
          <p:cNvSpPr>
            <a:spLocks noGrp="1"/>
          </p:cNvSpPr>
          <p:nvPr>
            <p:ph idx="1"/>
          </p:nvPr>
        </p:nvSpPr>
        <p:spPr>
          <a:xfrm>
            <a:off x="6739128" y="2664886"/>
            <a:ext cx="4818888" cy="3550789"/>
          </a:xfrm>
        </p:spPr>
        <p:txBody>
          <a:bodyPr anchor="t">
            <a:normAutofit/>
          </a:bodyPr>
          <a:lstStyle/>
          <a:p>
            <a:r>
              <a:rPr lang="tr-TR" sz="2200"/>
              <a:t>Çaprazlama (Crossover): Seleksiyon aşamasında seçilen en iyi botlardan iki tanesini alıp DNA’larının karıştırılmasıdır. Oluşan yeni bot, yavru (offspring) olarak adlandırılır. En iyi botların alınıp DNA’larının karıştırılması ile offspring dizisi oluşturulur.</a:t>
            </a:r>
          </a:p>
        </p:txBody>
      </p:sp>
    </p:spTree>
    <p:extLst>
      <p:ext uri="{BB962C8B-B14F-4D97-AF65-F5344CB8AC3E}">
        <p14:creationId xmlns:p14="http://schemas.microsoft.com/office/powerpoint/2010/main" val="134737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D107DF65-33C8-D80B-B665-807668A26116}"/>
              </a:ext>
            </a:extLst>
          </p:cNvPr>
          <p:cNvPicPr>
            <a:picLocks noChangeAspect="1"/>
          </p:cNvPicPr>
          <p:nvPr/>
        </p:nvPicPr>
        <p:blipFill>
          <a:blip r:embed="rId2"/>
          <a:stretch>
            <a:fillRect/>
          </a:stretch>
        </p:blipFill>
        <p:spPr>
          <a:xfrm>
            <a:off x="630936" y="1811781"/>
            <a:ext cx="5458968" cy="3234438"/>
          </a:xfrm>
          <a:prstGeom prst="rect">
            <a:avLst/>
          </a:prstGeom>
        </p:spPr>
      </p:pic>
      <p:sp>
        <p:nvSpPr>
          <p:cNvPr id="1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79F4B6E-3706-5689-C86E-BA2D5876959F}"/>
              </a:ext>
            </a:extLst>
          </p:cNvPr>
          <p:cNvSpPr>
            <a:spLocks noGrp="1"/>
          </p:cNvSpPr>
          <p:nvPr>
            <p:ph idx="1"/>
          </p:nvPr>
        </p:nvSpPr>
        <p:spPr>
          <a:xfrm>
            <a:off x="6739128" y="2664886"/>
            <a:ext cx="4818888" cy="3550789"/>
          </a:xfrm>
        </p:spPr>
        <p:txBody>
          <a:bodyPr anchor="t">
            <a:normAutofit/>
          </a:bodyPr>
          <a:lstStyle/>
          <a:p>
            <a:r>
              <a:rPr lang="tr-TR" sz="2200"/>
              <a:t>Mutasyon (Mutation): Oluşan bazı yeni yavrularda genlerden bazıları düşük olasılıkla mutasyona uğrayabilir. Bu, bit dizisindeki bazı bitlerin değişeceği anlamına gelir. Mutasyon, popülasyon içindeki çeşitliliği korumak için meydana gelir.</a:t>
            </a:r>
          </a:p>
        </p:txBody>
      </p:sp>
    </p:spTree>
    <p:extLst>
      <p:ext uri="{BB962C8B-B14F-4D97-AF65-F5344CB8AC3E}">
        <p14:creationId xmlns:p14="http://schemas.microsoft.com/office/powerpoint/2010/main" val="326539354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TotalTime>
  <Words>509</Words>
  <Application>Microsoft Office PowerPoint</Application>
  <PresentationFormat>Geniş ekran</PresentationFormat>
  <Paragraphs>24</Paragraphs>
  <Slides>11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Aptos</vt:lpstr>
      <vt:lpstr>Aptos Display</vt:lpstr>
      <vt:lpstr>Arial</vt:lpstr>
      <vt:lpstr>Calibri</vt:lpstr>
      <vt:lpstr>Roboto</vt:lpstr>
      <vt:lpstr>Office Teması</vt:lpstr>
      <vt:lpstr>Genetik Algoritma</vt:lpstr>
      <vt:lpstr>Algoritmik Problem çözümleme (Optimizasyon) </vt:lpstr>
      <vt:lpstr>PowerPoint Sunusu</vt:lpstr>
      <vt:lpstr>Genetik Algoritma</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Genetik Algoritma</dc:title>
  <dc:creator>özgür sütcü</dc:creator>
  <cp:lastModifiedBy>özgür sütcü</cp:lastModifiedBy>
  <cp:revision>2</cp:revision>
  <dcterms:created xsi:type="dcterms:W3CDTF">2024-03-07T21:16:26Z</dcterms:created>
  <dcterms:modified xsi:type="dcterms:W3CDTF">2024-03-08T18:30:21Z</dcterms:modified>
</cp:coreProperties>
</file>