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3" autoAdjust="0"/>
    <p:restoredTop sz="94660"/>
  </p:normalViewPr>
  <p:slideViewPr>
    <p:cSldViewPr snapToGrid="0">
      <p:cViewPr varScale="1">
        <p:scale>
          <a:sx n="91" d="100"/>
          <a:sy n="91" d="100"/>
        </p:scale>
        <p:origin x="53"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A4C7F0-8DDB-C446-D9CB-F998692B0BA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D55C5F7-D25C-009C-F0CD-9A547E80D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B99F0EE-8CD6-E143-504D-0E96E47103EA}"/>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5" name="Alt Bilgi Yer Tutucusu 4">
            <a:extLst>
              <a:ext uri="{FF2B5EF4-FFF2-40B4-BE49-F238E27FC236}">
                <a16:creationId xmlns:a16="http://schemas.microsoft.com/office/drawing/2014/main" id="{E05D6D69-B10D-E482-BB9F-936815E10E4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E0FB8B2-9F16-71DC-FEC6-37A0B2622939}"/>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215578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AB4F52-2EC4-8175-4ABB-B2F9912D50A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A01FBB1-BDBA-9808-0517-9F0971607DA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CDD4AE0-F80F-62D4-503D-95320611836A}"/>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5" name="Alt Bilgi Yer Tutucusu 4">
            <a:extLst>
              <a:ext uri="{FF2B5EF4-FFF2-40B4-BE49-F238E27FC236}">
                <a16:creationId xmlns:a16="http://schemas.microsoft.com/office/drawing/2014/main" id="{54118231-6F07-2138-3610-4D898393E33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38CD6BD-60F2-D14B-E55D-433978AE1396}"/>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3205699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E437C66-7919-11B7-510F-49571BA681F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A78E0F8-A63F-1B85-7CC1-B3250494DB2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9C85CC0-BBE0-A875-2409-3FC92069D888}"/>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5" name="Alt Bilgi Yer Tutucusu 4">
            <a:extLst>
              <a:ext uri="{FF2B5EF4-FFF2-40B4-BE49-F238E27FC236}">
                <a16:creationId xmlns:a16="http://schemas.microsoft.com/office/drawing/2014/main" id="{5C4AB88C-7B73-600E-19FA-8DF565BCEA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46096E2-6C27-2A87-3040-DDAD2F2F1C76}"/>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413517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2DA929-5526-E5C8-5757-419CFF0AD97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A94FB72-9534-1C71-DADE-4175F9DB02F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42741DD-92FA-6DE6-B1D5-E3A43E56DA84}"/>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5" name="Alt Bilgi Yer Tutucusu 4">
            <a:extLst>
              <a:ext uri="{FF2B5EF4-FFF2-40B4-BE49-F238E27FC236}">
                <a16:creationId xmlns:a16="http://schemas.microsoft.com/office/drawing/2014/main" id="{539ED8EC-443F-13DD-0A80-74E5240198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3C3AB9-A3BA-3B66-2072-D71F227F655B}"/>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61157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F5684B-653D-60C9-85AA-DEB7EBFC010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77DF922-0ED2-9654-FF4D-AB101B837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5A7975C-2072-21B2-7FB8-E36E72022FDE}"/>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5" name="Alt Bilgi Yer Tutucusu 4">
            <a:extLst>
              <a:ext uri="{FF2B5EF4-FFF2-40B4-BE49-F238E27FC236}">
                <a16:creationId xmlns:a16="http://schemas.microsoft.com/office/drawing/2014/main" id="{C3C4C42D-521E-1C50-A008-B4E37540BF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DF8FFE-078E-22AA-79EE-F8C2FEC9BB90}"/>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99764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BD05BF-2F9A-0DD4-BD75-AE4466DF21E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2AE6DA1-7C67-50E5-C132-6FE68A4C67F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D8BF4DE-0E8C-8CE2-4708-75B2A53FAF2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B0FC66E-0FBE-47E6-978E-F558315D0A32}"/>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6" name="Alt Bilgi Yer Tutucusu 5">
            <a:extLst>
              <a:ext uri="{FF2B5EF4-FFF2-40B4-BE49-F238E27FC236}">
                <a16:creationId xmlns:a16="http://schemas.microsoft.com/office/drawing/2014/main" id="{DC1A74EC-0004-06B9-C448-F55CFA029CC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9641732-F9D5-34A5-62C5-17DC96A979A6}"/>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62499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6A913-EE5C-4C67-4B2C-8B4CE64F25D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570B6A2-B212-0EA2-3391-F5649513C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3D0D3EB-98F0-C238-FA5E-E484CD59B6B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FD052F9-7CC3-914C-721B-BC2A55B22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B3D7BB0-33D1-9945-49DB-4B12481F893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A774751-A936-A0F2-6F7C-0FA0EFBA30E0}"/>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8" name="Alt Bilgi Yer Tutucusu 7">
            <a:extLst>
              <a:ext uri="{FF2B5EF4-FFF2-40B4-BE49-F238E27FC236}">
                <a16:creationId xmlns:a16="http://schemas.microsoft.com/office/drawing/2014/main" id="{D720DE60-F43F-1A69-1457-51D2CA725C3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D8B881C-3A8B-88F2-F8E3-7AD2633D5CA1}"/>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394410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4BFB6-9002-AB9D-D661-1EAAC718E27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4EA2F1F-74BF-B557-DD19-B75B63C1EB99}"/>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4" name="Alt Bilgi Yer Tutucusu 3">
            <a:extLst>
              <a:ext uri="{FF2B5EF4-FFF2-40B4-BE49-F238E27FC236}">
                <a16:creationId xmlns:a16="http://schemas.microsoft.com/office/drawing/2014/main" id="{0C4C9B19-CB52-799D-0713-7C5330840EF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44139EE-2019-69C7-7928-0A4EA431F6E3}"/>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274457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EE67F5C-7506-BA75-2832-A5A159E23965}"/>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3" name="Alt Bilgi Yer Tutucusu 2">
            <a:extLst>
              <a:ext uri="{FF2B5EF4-FFF2-40B4-BE49-F238E27FC236}">
                <a16:creationId xmlns:a16="http://schemas.microsoft.com/office/drawing/2014/main" id="{E8CE3E0F-F534-C114-1191-963FFA904B4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474B479-3DCE-BD8C-5F74-7EE564AC27D8}"/>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226495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29FF5B-8047-2D7B-FF4E-CDE0C7BE5A6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8AF83CE-2C19-5BE2-3B2C-B1A3B6BA5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9043EEB-0CDD-7E69-CE70-2D03C1B96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FA33DAA-6C8A-D83D-1344-111BCA1FCEEF}"/>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6" name="Alt Bilgi Yer Tutucusu 5">
            <a:extLst>
              <a:ext uri="{FF2B5EF4-FFF2-40B4-BE49-F238E27FC236}">
                <a16:creationId xmlns:a16="http://schemas.microsoft.com/office/drawing/2014/main" id="{94230721-454A-31C8-C197-02D173818C9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2725A5-5E96-DB9C-76B4-978580A6A5DF}"/>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70127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6F153-0BBB-22EA-A96F-4287B1E8FA3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77E1081-E5A6-8786-9180-4812547A4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AC80C28-F037-13AF-40A2-E90AA2F26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6789AB9-B0E5-72F3-4CD1-795AEC179773}"/>
              </a:ext>
            </a:extLst>
          </p:cNvPr>
          <p:cNvSpPr>
            <a:spLocks noGrp="1"/>
          </p:cNvSpPr>
          <p:nvPr>
            <p:ph type="dt" sz="half" idx="10"/>
          </p:nvPr>
        </p:nvSpPr>
        <p:spPr/>
        <p:txBody>
          <a:bodyPr/>
          <a:lstStyle/>
          <a:p>
            <a:fld id="{B56FA468-5CFD-4194-8B12-FF5E5D02DDA3}" type="datetimeFigureOut">
              <a:rPr lang="tr-TR" smtClean="0"/>
              <a:t>24.02.2024</a:t>
            </a:fld>
            <a:endParaRPr lang="tr-TR"/>
          </a:p>
        </p:txBody>
      </p:sp>
      <p:sp>
        <p:nvSpPr>
          <p:cNvPr id="6" name="Alt Bilgi Yer Tutucusu 5">
            <a:extLst>
              <a:ext uri="{FF2B5EF4-FFF2-40B4-BE49-F238E27FC236}">
                <a16:creationId xmlns:a16="http://schemas.microsoft.com/office/drawing/2014/main" id="{DF7A71F3-81D7-0F77-A3CB-76438A074B0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6FAC761-D364-5414-73CB-075391319A14}"/>
              </a:ext>
            </a:extLst>
          </p:cNvPr>
          <p:cNvSpPr>
            <a:spLocks noGrp="1"/>
          </p:cNvSpPr>
          <p:nvPr>
            <p:ph type="sldNum" sz="quarter" idx="12"/>
          </p:nvPr>
        </p:nvSpPr>
        <p:spPr/>
        <p:txBody>
          <a:bodyPr/>
          <a:lstStyle/>
          <a:p>
            <a:fld id="{F60EE2B7-7406-473B-9C04-C865BDAFF60B}" type="slidenum">
              <a:rPr lang="tr-TR" smtClean="0"/>
              <a:t>‹#›</a:t>
            </a:fld>
            <a:endParaRPr lang="tr-TR"/>
          </a:p>
        </p:txBody>
      </p:sp>
    </p:spTree>
    <p:extLst>
      <p:ext uri="{BB962C8B-B14F-4D97-AF65-F5344CB8AC3E}">
        <p14:creationId xmlns:p14="http://schemas.microsoft.com/office/powerpoint/2010/main" val="4030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6D68152-17FC-B5C3-B7FA-00EFAB654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3F44CC4-4735-9292-F2BE-496E97338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613ADA0-B82E-A9DF-22CB-A523C0288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FA468-5CFD-4194-8B12-FF5E5D02DDA3}" type="datetimeFigureOut">
              <a:rPr lang="tr-TR" smtClean="0"/>
              <a:t>24.02.2024</a:t>
            </a:fld>
            <a:endParaRPr lang="tr-TR"/>
          </a:p>
        </p:txBody>
      </p:sp>
      <p:sp>
        <p:nvSpPr>
          <p:cNvPr id="5" name="Alt Bilgi Yer Tutucusu 4">
            <a:extLst>
              <a:ext uri="{FF2B5EF4-FFF2-40B4-BE49-F238E27FC236}">
                <a16:creationId xmlns:a16="http://schemas.microsoft.com/office/drawing/2014/main" id="{1D061AC6-3F50-372B-2868-742E548D1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7E590D3-2BB4-0DDC-95D7-29C7053C41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EE2B7-7406-473B-9C04-C865BDAFF60B}" type="slidenum">
              <a:rPr lang="tr-TR" smtClean="0"/>
              <a:t>‹#›</a:t>
            </a:fld>
            <a:endParaRPr lang="tr-TR"/>
          </a:p>
        </p:txBody>
      </p:sp>
    </p:spTree>
    <p:extLst>
      <p:ext uri="{BB962C8B-B14F-4D97-AF65-F5344CB8AC3E}">
        <p14:creationId xmlns:p14="http://schemas.microsoft.com/office/powerpoint/2010/main" val="214564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59ADED-6557-69FF-123B-46CFA453D1CC}"/>
              </a:ext>
            </a:extLst>
          </p:cNvPr>
          <p:cNvPicPr>
            <a:picLocks noChangeAspect="1"/>
          </p:cNvPicPr>
          <p:nvPr/>
        </p:nvPicPr>
        <p:blipFill rotWithShape="1">
          <a:blip r:embed="rId2"/>
          <a:srcRect r="5177" b="-2"/>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43D63CD-54BC-B2D4-9BB3-802DDD2C7A45}"/>
              </a:ext>
            </a:extLst>
          </p:cNvPr>
          <p:cNvSpPr>
            <a:spLocks noGrp="1"/>
          </p:cNvSpPr>
          <p:nvPr>
            <p:ph type="ctrTitle"/>
          </p:nvPr>
        </p:nvSpPr>
        <p:spPr>
          <a:xfrm>
            <a:off x="952228" y="743447"/>
            <a:ext cx="3973385" cy="3692028"/>
          </a:xfrm>
          <a:noFill/>
        </p:spPr>
        <p:txBody>
          <a:bodyPr>
            <a:normAutofit/>
          </a:bodyPr>
          <a:lstStyle/>
          <a:p>
            <a:pPr algn="l"/>
            <a:r>
              <a:rPr lang="tr-TR" sz="5200"/>
              <a:t>Karar Ağaçları </a:t>
            </a:r>
          </a:p>
        </p:txBody>
      </p:sp>
    </p:spTree>
    <p:extLst>
      <p:ext uri="{BB962C8B-B14F-4D97-AF65-F5344CB8AC3E}">
        <p14:creationId xmlns:p14="http://schemas.microsoft.com/office/powerpoint/2010/main" val="329182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çerik Yer Tutucusu 4" descr="ekran görüntüsü, metin, diyagram, tasarım içeren bir resim&#10;&#10;Açıklama otomatik olarak oluşturuldu">
            <a:extLst>
              <a:ext uri="{FF2B5EF4-FFF2-40B4-BE49-F238E27FC236}">
                <a16:creationId xmlns:a16="http://schemas.microsoft.com/office/drawing/2014/main" id="{90454CBB-2146-B37F-6FDC-A97F8A157D99}"/>
              </a:ext>
            </a:extLst>
          </p:cNvPr>
          <p:cNvPicPr>
            <a:picLocks noGrp="1" noChangeAspect="1"/>
          </p:cNvPicPr>
          <p:nvPr>
            <p:ph idx="1"/>
          </p:nvPr>
        </p:nvPicPr>
        <p:blipFill rotWithShape="1">
          <a:blip r:embed="rId2"/>
          <a:srcRect t="2192"/>
          <a:stretch/>
        </p:blipFill>
        <p:spPr>
          <a:xfrm>
            <a:off x="20" y="1282"/>
            <a:ext cx="12191980" cy="6856718"/>
          </a:xfrm>
          <a:prstGeom prst="rect">
            <a:avLst/>
          </a:prstGeom>
        </p:spPr>
      </p:pic>
    </p:spTree>
    <p:extLst>
      <p:ext uri="{BB962C8B-B14F-4D97-AF65-F5344CB8AC3E}">
        <p14:creationId xmlns:p14="http://schemas.microsoft.com/office/powerpoint/2010/main" val="179556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FD44F7E-0DD9-B561-C3D4-23E2E121482B}"/>
              </a:ext>
            </a:extLst>
          </p:cNvPr>
          <p:cNvSpPr>
            <a:spLocks noGrp="1"/>
          </p:cNvSpPr>
          <p:nvPr>
            <p:ph idx="1"/>
          </p:nvPr>
        </p:nvSpPr>
        <p:spPr/>
        <p:txBody>
          <a:bodyPr/>
          <a:lstStyle/>
          <a:p>
            <a:r>
              <a:rPr lang="tr-TR" dirty="0"/>
              <a:t>Karar ağaçları, sınıfları bilinen örnek veriden karar düğümleri (</a:t>
            </a:r>
            <a:r>
              <a:rPr lang="tr-TR" dirty="0" err="1"/>
              <a:t>decision</a:t>
            </a:r>
            <a:r>
              <a:rPr lang="tr-TR" dirty="0"/>
              <a:t> </a:t>
            </a:r>
            <a:r>
              <a:rPr lang="tr-TR" dirty="0" err="1"/>
              <a:t>nodes</a:t>
            </a:r>
            <a:r>
              <a:rPr lang="tr-TR" dirty="0"/>
              <a:t>) ve yaprak düğümleri (</a:t>
            </a:r>
            <a:r>
              <a:rPr lang="tr-TR" dirty="0" err="1"/>
              <a:t>leaf</a:t>
            </a:r>
            <a:r>
              <a:rPr lang="tr-TR" dirty="0"/>
              <a:t> </a:t>
            </a:r>
            <a:r>
              <a:rPr lang="tr-TR" dirty="0" err="1"/>
              <a:t>nodes</a:t>
            </a:r>
            <a:r>
              <a:rPr lang="tr-TR" dirty="0"/>
              <a:t>) oluşturarak ağaç şekilli bir karar akışı çıktısı veren yapay zekâ algoritmasıdır (SPSS, 1999). Karar ağaçları algoritması, veri setini bölüp küçülterek geliştirilen bir yöntemdir. Karar düğümleri bir veya birden fazla daldan meydana gelebilir. İlk düğüme kök düğüm (</a:t>
            </a:r>
            <a:r>
              <a:rPr lang="tr-TR" dirty="0" err="1"/>
              <a:t>root</a:t>
            </a:r>
            <a:r>
              <a:rPr lang="tr-TR" dirty="0"/>
              <a:t> </a:t>
            </a:r>
            <a:r>
              <a:rPr lang="tr-TR" dirty="0" err="1"/>
              <a:t>node</a:t>
            </a:r>
            <a:r>
              <a:rPr lang="tr-TR" dirty="0"/>
              <a:t>) denir. Karar ağacı algoritmaları hem metinsel hem de sayısal verilerden oluşabilir </a:t>
            </a:r>
          </a:p>
        </p:txBody>
      </p:sp>
    </p:spTree>
    <p:extLst>
      <p:ext uri="{BB962C8B-B14F-4D97-AF65-F5344CB8AC3E}">
        <p14:creationId xmlns:p14="http://schemas.microsoft.com/office/powerpoint/2010/main" val="305118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194343-36B4-A1F4-2CB2-C15FB2AF3A24}"/>
              </a:ext>
            </a:extLst>
          </p:cNvPr>
          <p:cNvSpPr>
            <a:spLocks noGrp="1"/>
          </p:cNvSpPr>
          <p:nvPr>
            <p:ph idx="1"/>
          </p:nvPr>
        </p:nvSpPr>
        <p:spPr/>
        <p:txBody>
          <a:bodyPr/>
          <a:lstStyle/>
          <a:p>
            <a:r>
              <a:rPr lang="tr-TR" dirty="0"/>
              <a:t>Karar ağaçları ,önceden deneyimlenmiş ve sınıfı belirlenmiş verilerden hareketle hangi sınıfa ait bilinmeyen verilerin sınıflarının belirlenmesini sağlayan bir makine öğrenmesi modelidir.</a:t>
            </a:r>
          </a:p>
        </p:txBody>
      </p:sp>
    </p:spTree>
    <p:extLst>
      <p:ext uri="{BB962C8B-B14F-4D97-AF65-F5344CB8AC3E}">
        <p14:creationId xmlns:p14="http://schemas.microsoft.com/office/powerpoint/2010/main" val="245079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63A2402-949B-B814-E940-DDE452DF0ECF}"/>
              </a:ext>
            </a:extLst>
          </p:cNvPr>
          <p:cNvSpPr>
            <a:spLocks noGrp="1"/>
          </p:cNvSpPr>
          <p:nvPr>
            <p:ph idx="1"/>
          </p:nvPr>
        </p:nvSpPr>
        <p:spPr>
          <a:xfrm>
            <a:off x="142613" y="142613"/>
            <a:ext cx="12049387" cy="6778304"/>
          </a:xfrm>
        </p:spPr>
        <p:txBody>
          <a:bodyPr>
            <a:normAutofit/>
          </a:bodyPr>
          <a:lstStyle/>
          <a:p>
            <a:r>
              <a:rPr lang="tr-TR" sz="2400" dirty="0"/>
              <a:t>Karar Ağaçları ile karar verme aşamasında hangi durumların birbirini takip edeceğine Entropi adı verilen bilgi kazancı hesabıyla karar verilir. Bizi karara ulaştırabilen her durumdan hangisinin Entropi değeri yüksek çıkarsa ağaçta sıradaki düğüme o eklenir.  Entropi formülü şu şekildedir</a:t>
            </a:r>
          </a:p>
          <a:p>
            <a:endParaRPr lang="tr-TR" sz="2400" dirty="0"/>
          </a:p>
          <a:p>
            <a:endParaRPr lang="tr-TR" sz="2400" dirty="0"/>
          </a:p>
          <a:p>
            <a:endParaRPr lang="tr-TR" sz="2400" dirty="0"/>
          </a:p>
          <a:p>
            <a:endParaRPr lang="tr-TR" sz="2400" dirty="0"/>
          </a:p>
          <a:p>
            <a:r>
              <a:rPr lang="tr-TR" sz="2400" dirty="0"/>
              <a:t>P ile gösterilen değerimiz, örneğin spor oynama kararını belirleyen sıcaklık, nem ve hava tahmini adlı giriş durumlarından her biri için yerine konularak ayrı ayrı I(x) değerleri bulunur. Hangi durumun değeri yüksek çıkarsa ağaç düğümüne o durum eklenir. Ardından eklenen durumun herhangi bir alt değeri/sınıfı (örneğin sıcaklık durumu için düşük, orta ve yüksek şeklindeki sınıflardan biri) için veri seti filtrelenerek, elimizde kalan alt veri kümesi için Entropi hesabı tekrarlanır. İşlemler ve algoritma süreci, değerlerini hesaplayacağımız durum ve sınıflar kalmayıncaya kadar devam eder. </a:t>
            </a:r>
          </a:p>
          <a:p>
            <a:endParaRPr lang="tr-TR" dirty="0"/>
          </a:p>
        </p:txBody>
      </p:sp>
      <p:pic>
        <p:nvPicPr>
          <p:cNvPr id="5" name="Resim 4">
            <a:extLst>
              <a:ext uri="{FF2B5EF4-FFF2-40B4-BE49-F238E27FC236}">
                <a16:creationId xmlns:a16="http://schemas.microsoft.com/office/drawing/2014/main" id="{2D69B05E-9DBE-229E-E550-B408FEF637E8}"/>
              </a:ext>
            </a:extLst>
          </p:cNvPr>
          <p:cNvPicPr>
            <a:picLocks noChangeAspect="1"/>
          </p:cNvPicPr>
          <p:nvPr/>
        </p:nvPicPr>
        <p:blipFill>
          <a:blip r:embed="rId2"/>
          <a:stretch>
            <a:fillRect/>
          </a:stretch>
        </p:blipFill>
        <p:spPr>
          <a:xfrm>
            <a:off x="4254539" y="1917571"/>
            <a:ext cx="4023017" cy="1058689"/>
          </a:xfrm>
          <a:prstGeom prst="rect">
            <a:avLst/>
          </a:prstGeom>
        </p:spPr>
      </p:pic>
    </p:spTree>
    <p:extLst>
      <p:ext uri="{BB962C8B-B14F-4D97-AF65-F5344CB8AC3E}">
        <p14:creationId xmlns:p14="http://schemas.microsoft.com/office/powerpoint/2010/main" val="247413502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240</Words>
  <Application>Microsoft Office PowerPoint</Application>
  <PresentationFormat>Geniş ekran</PresentationFormat>
  <Paragraphs>9</Paragraphs>
  <Slides>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vt:i4>
      </vt:variant>
    </vt:vector>
  </HeadingPairs>
  <TitlesOfParts>
    <vt:vector size="9" baseType="lpstr">
      <vt:lpstr>Arial</vt:lpstr>
      <vt:lpstr>Calibri</vt:lpstr>
      <vt:lpstr>Calibri Light</vt:lpstr>
      <vt:lpstr>Office Teması</vt:lpstr>
      <vt:lpstr>Karar Ağaçları </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özgür sütcü</dc:creator>
  <cp:lastModifiedBy>özgür sütcü</cp:lastModifiedBy>
  <cp:revision>3</cp:revision>
  <dcterms:created xsi:type="dcterms:W3CDTF">2024-02-23T20:52:44Z</dcterms:created>
  <dcterms:modified xsi:type="dcterms:W3CDTF">2024-02-24T05:29:00Z</dcterms:modified>
</cp:coreProperties>
</file>