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5" r:id="rId7"/>
    <p:sldId id="258" r:id="rId8"/>
    <p:sldId id="259" r:id="rId9"/>
    <p:sldId id="260" r:id="rId10"/>
    <p:sldId id="262"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3" autoAdjust="0"/>
    <p:restoredTop sz="94660"/>
  </p:normalViewPr>
  <p:slideViewPr>
    <p:cSldViewPr snapToGrid="0">
      <p:cViewPr varScale="1">
        <p:scale>
          <a:sx n="91" d="100"/>
          <a:sy n="91" d="100"/>
        </p:scale>
        <p:origin x="7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BA5D8E-B103-65F0-4989-CD884DE9C4E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586AC24-3892-A0E7-9517-7AADA0827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43FB962-7FB4-2C14-2F6F-9F7DE143D15E}"/>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5" name="Alt Bilgi Yer Tutucusu 4">
            <a:extLst>
              <a:ext uri="{FF2B5EF4-FFF2-40B4-BE49-F238E27FC236}">
                <a16:creationId xmlns:a16="http://schemas.microsoft.com/office/drawing/2014/main" id="{66DAECE0-C9CA-3BD3-F025-2CC7469C80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CF1ED9-3105-3397-935B-74B2574F2E01}"/>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212663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D2E3AC-8426-EEEC-90BF-322F1D31D4A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9389B95-CF3E-5331-1298-13043B88860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8EECE25-5155-A1AD-C6F4-8C19BDD70D76}"/>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5" name="Alt Bilgi Yer Tutucusu 4">
            <a:extLst>
              <a:ext uri="{FF2B5EF4-FFF2-40B4-BE49-F238E27FC236}">
                <a16:creationId xmlns:a16="http://schemas.microsoft.com/office/drawing/2014/main" id="{FC32BA16-D215-4335-10B5-279A5A2F99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8C19516-D6FA-BBEE-4993-15D0E21E638E}"/>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34830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53A30A7-B747-6A55-E897-CF3C553F0F9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BB998EB-FBF8-3085-0037-088159E6CB1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E0EC195-9532-18C9-F6F9-E9FE86531856}"/>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5" name="Alt Bilgi Yer Tutucusu 4">
            <a:extLst>
              <a:ext uri="{FF2B5EF4-FFF2-40B4-BE49-F238E27FC236}">
                <a16:creationId xmlns:a16="http://schemas.microsoft.com/office/drawing/2014/main" id="{6DE42B23-1C5E-6A0F-80EC-AE8A31D2E9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65D90AA-7364-558F-28FB-F2B5BEF147EA}"/>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110560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B4EB99-DAC2-A74F-E24A-D27AC41CA99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6EDBAB7-9F7C-91CA-C165-22C989C2267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125EA7-7FAC-3D03-9FB0-B92E2DAD3A0F}"/>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5" name="Alt Bilgi Yer Tutucusu 4">
            <a:extLst>
              <a:ext uri="{FF2B5EF4-FFF2-40B4-BE49-F238E27FC236}">
                <a16:creationId xmlns:a16="http://schemas.microsoft.com/office/drawing/2014/main" id="{1238E37D-0078-90FA-8E9C-BE6C03605F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2868AC-1E62-D842-3C25-B5978092177D}"/>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170115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935CE-E2B1-4339-AB8B-F0305067112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A426647-FD7B-1E35-EE1C-C849C24FAD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DF07512-F5F3-7A09-B1F7-ACA86BA0667F}"/>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5" name="Alt Bilgi Yer Tutucusu 4">
            <a:extLst>
              <a:ext uri="{FF2B5EF4-FFF2-40B4-BE49-F238E27FC236}">
                <a16:creationId xmlns:a16="http://schemas.microsoft.com/office/drawing/2014/main" id="{56A8922A-3D50-D5C8-2A7F-AED2D098BC8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9A31326-B33B-892F-335F-4471C7E9B987}"/>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128549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97A8BA-1D64-005D-2EE8-6AEEED58D73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EFA5554-1D7B-2901-5E3D-05E87C963C9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B8E1587-609C-74D0-ECF0-53410B51A0A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E2405C2-9B3F-7366-2C91-92D883DE4B74}"/>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6" name="Alt Bilgi Yer Tutucusu 5">
            <a:extLst>
              <a:ext uri="{FF2B5EF4-FFF2-40B4-BE49-F238E27FC236}">
                <a16:creationId xmlns:a16="http://schemas.microsoft.com/office/drawing/2014/main" id="{F45654D6-38EA-B6A5-73A5-7E98D37F24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BECC327-49B1-A3D3-A1EB-96F6859F4707}"/>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301761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1D48A-A14B-4515-E592-814A56C8C19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7322E00-C6C4-41E8-8651-CFE0708BF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9781DE1-0A43-A7E1-9ED4-7474005F495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5611694-CA9F-E30B-8029-52FEA329F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5E7AE19-C13D-FBC2-DB04-4A533B1AA05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191ADB5-B45A-4DE1-EEA6-94CB0BB3F209}"/>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8" name="Alt Bilgi Yer Tutucusu 7">
            <a:extLst>
              <a:ext uri="{FF2B5EF4-FFF2-40B4-BE49-F238E27FC236}">
                <a16:creationId xmlns:a16="http://schemas.microsoft.com/office/drawing/2014/main" id="{C4CC5756-F37D-6E17-F195-F5B127E5AC9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E69049B-A99A-C2D2-BCDD-56743FFE1B6A}"/>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109398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691E9-D18F-EC56-6080-7D516D62C9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3B9353D-0F10-F4F2-9037-0F1CA76D1AC6}"/>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4" name="Alt Bilgi Yer Tutucusu 3">
            <a:extLst>
              <a:ext uri="{FF2B5EF4-FFF2-40B4-BE49-F238E27FC236}">
                <a16:creationId xmlns:a16="http://schemas.microsoft.com/office/drawing/2014/main" id="{B51D13DB-178E-DE35-8B6A-6E19D04594F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8C83379-4A1C-26F7-1E0E-B114B643ED76}"/>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51205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2587CD2-AC34-29F7-BD88-3EE050ABE721}"/>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3" name="Alt Bilgi Yer Tutucusu 2">
            <a:extLst>
              <a:ext uri="{FF2B5EF4-FFF2-40B4-BE49-F238E27FC236}">
                <a16:creationId xmlns:a16="http://schemas.microsoft.com/office/drawing/2014/main" id="{806D5CC2-747A-8E86-F721-0EA00C81DD1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95B2059-5D37-539B-2F72-D720C8597A48}"/>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137478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2AF15D-5F99-2C0D-4B49-1955F563D80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A930D82-0118-A0DD-31D2-4789291B0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3D38B47-7CFD-ED35-60F1-5D90DE928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6593C2B-8181-CB1F-9717-7E0BDBA24659}"/>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6" name="Alt Bilgi Yer Tutucusu 5">
            <a:extLst>
              <a:ext uri="{FF2B5EF4-FFF2-40B4-BE49-F238E27FC236}">
                <a16:creationId xmlns:a16="http://schemas.microsoft.com/office/drawing/2014/main" id="{18924031-6D2A-8B5F-071D-C17CD4A37BE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98EEB5-C020-44EB-E180-F5F9767AA998}"/>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243795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154F76-BAC2-27B3-C375-3812E116023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5B704D3-24DA-CE52-AB69-BA00DDA2A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4767C6A-C1AB-23F3-C3CE-FD9792BB9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F9145E1-0A13-4B40-E7CB-E4C4FF42D4D1}"/>
              </a:ext>
            </a:extLst>
          </p:cNvPr>
          <p:cNvSpPr>
            <a:spLocks noGrp="1"/>
          </p:cNvSpPr>
          <p:nvPr>
            <p:ph type="dt" sz="half" idx="10"/>
          </p:nvPr>
        </p:nvSpPr>
        <p:spPr/>
        <p:txBody>
          <a:bodyPr/>
          <a:lstStyle/>
          <a:p>
            <a:fld id="{9422CCD3-BABA-4AC5-9F36-F92A9315C1C4}" type="datetimeFigureOut">
              <a:rPr lang="tr-TR" smtClean="0"/>
              <a:t>24.02.2024</a:t>
            </a:fld>
            <a:endParaRPr lang="tr-TR"/>
          </a:p>
        </p:txBody>
      </p:sp>
      <p:sp>
        <p:nvSpPr>
          <p:cNvPr id="6" name="Alt Bilgi Yer Tutucusu 5">
            <a:extLst>
              <a:ext uri="{FF2B5EF4-FFF2-40B4-BE49-F238E27FC236}">
                <a16:creationId xmlns:a16="http://schemas.microsoft.com/office/drawing/2014/main" id="{E5499B4B-5311-0568-E243-A3DADF66FD6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3FBA833-E59B-6A43-13E7-442B6429AEA8}"/>
              </a:ext>
            </a:extLst>
          </p:cNvPr>
          <p:cNvSpPr>
            <a:spLocks noGrp="1"/>
          </p:cNvSpPr>
          <p:nvPr>
            <p:ph type="sldNum" sz="quarter" idx="12"/>
          </p:nvPr>
        </p:nvSpPr>
        <p:spPr/>
        <p:txBody>
          <a:bodyPr/>
          <a:lstStyle/>
          <a:p>
            <a:fld id="{9680AB43-C60D-4F51-9649-960459536844}" type="slidenum">
              <a:rPr lang="tr-TR" smtClean="0"/>
              <a:t>‹#›</a:t>
            </a:fld>
            <a:endParaRPr lang="tr-TR"/>
          </a:p>
        </p:txBody>
      </p:sp>
    </p:spTree>
    <p:extLst>
      <p:ext uri="{BB962C8B-B14F-4D97-AF65-F5344CB8AC3E}">
        <p14:creationId xmlns:p14="http://schemas.microsoft.com/office/powerpoint/2010/main" val="303078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4BCEE0F-8AE4-98DF-698D-480D65DAD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CD533C2-9722-9818-19D3-05B6782DF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C39513-63AE-D2B5-9189-67C9C86A9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2CCD3-BABA-4AC5-9F36-F92A9315C1C4}" type="datetimeFigureOut">
              <a:rPr lang="tr-TR" smtClean="0"/>
              <a:t>24.02.2024</a:t>
            </a:fld>
            <a:endParaRPr lang="tr-TR"/>
          </a:p>
        </p:txBody>
      </p:sp>
      <p:sp>
        <p:nvSpPr>
          <p:cNvPr id="5" name="Alt Bilgi Yer Tutucusu 4">
            <a:extLst>
              <a:ext uri="{FF2B5EF4-FFF2-40B4-BE49-F238E27FC236}">
                <a16:creationId xmlns:a16="http://schemas.microsoft.com/office/drawing/2014/main" id="{20F20770-CF4A-9623-E98F-FEB000ADD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2390590-2952-0FD3-1873-E0274D0D6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0AB43-C60D-4F51-9649-960459536844}" type="slidenum">
              <a:rPr lang="tr-TR" smtClean="0"/>
              <a:t>‹#›</a:t>
            </a:fld>
            <a:endParaRPr lang="tr-TR"/>
          </a:p>
        </p:txBody>
      </p:sp>
    </p:spTree>
    <p:extLst>
      <p:ext uri="{BB962C8B-B14F-4D97-AF65-F5344CB8AC3E}">
        <p14:creationId xmlns:p14="http://schemas.microsoft.com/office/powerpoint/2010/main" val="511007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FF74F7-8F67-C0E6-DF13-6A1DDC45BF68}"/>
              </a:ext>
            </a:extLst>
          </p:cNvPr>
          <p:cNvSpPr>
            <a:spLocks noGrp="1"/>
          </p:cNvSpPr>
          <p:nvPr>
            <p:ph type="ctrTitle"/>
          </p:nvPr>
        </p:nvSpPr>
        <p:spPr/>
        <p:txBody>
          <a:bodyPr/>
          <a:lstStyle/>
          <a:p>
            <a:r>
              <a:rPr lang="tr-TR" dirty="0"/>
              <a:t>Bulanık Mantık</a:t>
            </a:r>
          </a:p>
        </p:txBody>
      </p:sp>
      <p:sp>
        <p:nvSpPr>
          <p:cNvPr id="3" name="Alt Başlık 2">
            <a:extLst>
              <a:ext uri="{FF2B5EF4-FFF2-40B4-BE49-F238E27FC236}">
                <a16:creationId xmlns:a16="http://schemas.microsoft.com/office/drawing/2014/main" id="{22D5A6DB-289C-8B87-C98C-7D001C55B113}"/>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45650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5390DC-67F3-9593-A4A7-330C3D15C3A6}"/>
              </a:ext>
            </a:extLst>
          </p:cNvPr>
          <p:cNvSpPr>
            <a:spLocks noGrp="1"/>
          </p:cNvSpPr>
          <p:nvPr>
            <p:ph idx="1"/>
          </p:nvPr>
        </p:nvSpPr>
        <p:spPr>
          <a:xfrm>
            <a:off x="628476" y="684722"/>
            <a:ext cx="10515600" cy="4351338"/>
          </a:xfrm>
        </p:spPr>
        <p:txBody>
          <a:bodyPr>
            <a:normAutofit fontScale="25000" lnSpcReduction="20000"/>
          </a:bodyPr>
          <a:lstStyle/>
          <a:p>
            <a:endParaRPr lang="tr-TR" sz="7200" dirty="0"/>
          </a:p>
          <a:p>
            <a:r>
              <a:rPr lang="tr-TR" sz="7200" dirty="0"/>
              <a:t>kural1 = </a:t>
            </a:r>
            <a:r>
              <a:rPr lang="tr-TR" sz="7200" dirty="0" err="1"/>
              <a:t>kontrol.Rule</a:t>
            </a:r>
            <a:r>
              <a:rPr lang="tr-TR" sz="7200" dirty="0"/>
              <a:t>(</a:t>
            </a:r>
            <a:r>
              <a:rPr lang="tr-TR" sz="7200" dirty="0" err="1"/>
              <a:t>bulasik_miktari</a:t>
            </a:r>
            <a:r>
              <a:rPr lang="tr-TR" sz="7200" dirty="0"/>
              <a:t>['az'] &amp; kirlilik['az'], </a:t>
            </a:r>
            <a:r>
              <a:rPr lang="tr-TR" sz="7200" dirty="0" err="1"/>
              <a:t>yikama</a:t>
            </a:r>
            <a:r>
              <a:rPr lang="tr-TR" sz="7200" dirty="0"/>
              <a:t>['</a:t>
            </a:r>
            <a:r>
              <a:rPr lang="tr-TR" sz="7200" dirty="0" err="1"/>
              <a:t>kisa</a:t>
            </a:r>
            <a:r>
              <a:rPr lang="tr-TR" sz="7200" dirty="0"/>
              <a:t>'])</a:t>
            </a:r>
          </a:p>
          <a:p>
            <a:r>
              <a:rPr lang="tr-TR" sz="7200" dirty="0"/>
              <a:t>kural2 = </a:t>
            </a:r>
            <a:r>
              <a:rPr lang="tr-TR" sz="7200" dirty="0" err="1"/>
              <a:t>kontrol.Rule</a:t>
            </a:r>
            <a:r>
              <a:rPr lang="tr-TR" sz="7200" dirty="0"/>
              <a:t>(</a:t>
            </a:r>
            <a:r>
              <a:rPr lang="tr-TR" sz="7200" dirty="0" err="1"/>
              <a:t>bulasik_miktari</a:t>
            </a:r>
            <a:r>
              <a:rPr lang="tr-TR" sz="7200" dirty="0"/>
              <a:t>['normal'] &amp; kirlilik['az'], </a:t>
            </a:r>
            <a:r>
              <a:rPr lang="tr-TR" sz="7200" dirty="0" err="1"/>
              <a:t>yikama</a:t>
            </a:r>
            <a:r>
              <a:rPr lang="tr-TR" sz="7200" dirty="0"/>
              <a:t>['normal'])</a:t>
            </a:r>
          </a:p>
          <a:p>
            <a:r>
              <a:rPr lang="tr-TR" sz="7200" dirty="0"/>
              <a:t>kural3 = </a:t>
            </a:r>
            <a:r>
              <a:rPr lang="tr-TR" sz="7200" dirty="0" err="1"/>
              <a:t>kontrol.Rule</a:t>
            </a:r>
            <a:r>
              <a:rPr lang="tr-TR" sz="7200" dirty="0"/>
              <a:t>(</a:t>
            </a:r>
            <a:r>
              <a:rPr lang="tr-TR" sz="7200" dirty="0" err="1"/>
              <a:t>bulasik_miktari</a:t>
            </a:r>
            <a:r>
              <a:rPr lang="tr-TR" sz="7200" dirty="0"/>
              <a:t>['çok'] &amp; kirlilik['az'], </a:t>
            </a:r>
            <a:r>
              <a:rPr lang="tr-TR" sz="7200" dirty="0" err="1"/>
              <a:t>yikama</a:t>
            </a:r>
            <a:r>
              <a:rPr lang="tr-TR" sz="7200" dirty="0"/>
              <a:t>['normal'])</a:t>
            </a:r>
          </a:p>
          <a:p>
            <a:r>
              <a:rPr lang="tr-TR" sz="7200" dirty="0"/>
              <a:t>kural4 = </a:t>
            </a:r>
            <a:r>
              <a:rPr lang="tr-TR" sz="7200" dirty="0" err="1"/>
              <a:t>kontrol.Rule</a:t>
            </a:r>
            <a:r>
              <a:rPr lang="tr-TR" sz="7200" dirty="0"/>
              <a:t>(</a:t>
            </a:r>
            <a:r>
              <a:rPr lang="tr-TR" sz="7200" dirty="0" err="1"/>
              <a:t>bulasik_miktari</a:t>
            </a:r>
            <a:r>
              <a:rPr lang="tr-TR" sz="7200" dirty="0"/>
              <a:t>['az'] &amp; kirlilik['normal'], </a:t>
            </a:r>
            <a:r>
              <a:rPr lang="tr-TR" sz="7200" dirty="0" err="1"/>
              <a:t>yikama</a:t>
            </a:r>
            <a:r>
              <a:rPr lang="tr-TR" sz="7200" dirty="0"/>
              <a:t>['normal'])</a:t>
            </a:r>
          </a:p>
          <a:p>
            <a:r>
              <a:rPr lang="tr-TR" sz="7200" dirty="0"/>
              <a:t>kural5 = </a:t>
            </a:r>
            <a:r>
              <a:rPr lang="tr-TR" sz="7200" dirty="0" err="1"/>
              <a:t>kontrol.Rule</a:t>
            </a:r>
            <a:r>
              <a:rPr lang="tr-TR" sz="7200" dirty="0"/>
              <a:t>(</a:t>
            </a:r>
            <a:r>
              <a:rPr lang="tr-TR" sz="7200" dirty="0" err="1"/>
              <a:t>bulasik_miktari</a:t>
            </a:r>
            <a:r>
              <a:rPr lang="tr-TR" sz="7200" dirty="0"/>
              <a:t>['normal'] &amp; kirlilik['normal'], </a:t>
            </a:r>
            <a:r>
              <a:rPr lang="tr-TR" sz="7200" dirty="0" err="1"/>
              <a:t>yikama</a:t>
            </a:r>
            <a:r>
              <a:rPr lang="tr-TR" sz="7200" dirty="0"/>
              <a:t>['uzun'])</a:t>
            </a:r>
          </a:p>
          <a:p>
            <a:r>
              <a:rPr lang="tr-TR" sz="7200" dirty="0"/>
              <a:t>kural6 = </a:t>
            </a:r>
            <a:r>
              <a:rPr lang="tr-TR" sz="7200" dirty="0" err="1"/>
              <a:t>kontrol.Rule</a:t>
            </a:r>
            <a:r>
              <a:rPr lang="tr-TR" sz="7200" dirty="0"/>
              <a:t>(</a:t>
            </a:r>
            <a:r>
              <a:rPr lang="tr-TR" sz="7200" dirty="0" err="1"/>
              <a:t>bulasik_miktari</a:t>
            </a:r>
            <a:r>
              <a:rPr lang="tr-TR" sz="7200" dirty="0"/>
              <a:t>['çok'] &amp; kirlilik['normal'], </a:t>
            </a:r>
            <a:r>
              <a:rPr lang="tr-TR" sz="7200" dirty="0" err="1"/>
              <a:t>yikama</a:t>
            </a:r>
            <a:r>
              <a:rPr lang="tr-TR" sz="7200" dirty="0"/>
              <a:t>['uzun'])</a:t>
            </a:r>
          </a:p>
          <a:p>
            <a:r>
              <a:rPr lang="tr-TR" sz="7200" dirty="0"/>
              <a:t>kural7 = </a:t>
            </a:r>
            <a:r>
              <a:rPr lang="tr-TR" sz="7200" dirty="0" err="1"/>
              <a:t>kontrol.Rule</a:t>
            </a:r>
            <a:r>
              <a:rPr lang="tr-TR" sz="7200" dirty="0"/>
              <a:t>(</a:t>
            </a:r>
            <a:r>
              <a:rPr lang="tr-TR" sz="7200" dirty="0" err="1"/>
              <a:t>bulasik_miktari</a:t>
            </a:r>
            <a:r>
              <a:rPr lang="tr-TR" sz="7200" dirty="0"/>
              <a:t>['az'] &amp; kirlilik['çok'], </a:t>
            </a:r>
            <a:r>
              <a:rPr lang="tr-TR" sz="7200" dirty="0" err="1"/>
              <a:t>yikama</a:t>
            </a:r>
            <a:r>
              <a:rPr lang="tr-TR" sz="7200" dirty="0"/>
              <a:t>['normal'])</a:t>
            </a:r>
          </a:p>
          <a:p>
            <a:r>
              <a:rPr lang="tr-TR" sz="7200" dirty="0"/>
              <a:t>kural8 = </a:t>
            </a:r>
            <a:r>
              <a:rPr lang="tr-TR" sz="7200" dirty="0" err="1"/>
              <a:t>kontrol.Rule</a:t>
            </a:r>
            <a:r>
              <a:rPr lang="tr-TR" sz="7200" dirty="0"/>
              <a:t>(</a:t>
            </a:r>
            <a:r>
              <a:rPr lang="tr-TR" sz="7200" dirty="0" err="1"/>
              <a:t>bulasik_miktari</a:t>
            </a:r>
            <a:r>
              <a:rPr lang="tr-TR" sz="7200" dirty="0"/>
              <a:t>['normal'] &amp; kirlilik['çok'], </a:t>
            </a:r>
            <a:r>
              <a:rPr lang="tr-TR" sz="7200" dirty="0" err="1"/>
              <a:t>yikama</a:t>
            </a:r>
            <a:r>
              <a:rPr lang="tr-TR" sz="7200" dirty="0"/>
              <a:t>['uzun'])</a:t>
            </a:r>
          </a:p>
          <a:p>
            <a:r>
              <a:rPr lang="tr-TR" sz="7200" dirty="0"/>
              <a:t>kural9 = </a:t>
            </a:r>
            <a:r>
              <a:rPr lang="tr-TR" sz="7200" dirty="0" err="1"/>
              <a:t>kontrol.Rule</a:t>
            </a:r>
            <a:r>
              <a:rPr lang="tr-TR" sz="7200" dirty="0"/>
              <a:t>(</a:t>
            </a:r>
            <a:r>
              <a:rPr lang="tr-TR" sz="7200" dirty="0" err="1"/>
              <a:t>bulasik_miktari</a:t>
            </a:r>
            <a:r>
              <a:rPr lang="tr-TR" sz="7200" dirty="0"/>
              <a:t>['çok'] &amp; kirlilik['çok'], </a:t>
            </a:r>
            <a:r>
              <a:rPr lang="tr-TR" sz="7200" dirty="0" err="1"/>
              <a:t>yikama</a:t>
            </a:r>
            <a:r>
              <a:rPr lang="tr-TR" sz="7200" dirty="0"/>
              <a:t>['uzun'])</a:t>
            </a:r>
          </a:p>
          <a:p>
            <a:endParaRPr lang="tr-TR" sz="7200" dirty="0"/>
          </a:p>
          <a:p>
            <a:r>
              <a:rPr lang="tr-TR" sz="7200" dirty="0" err="1"/>
              <a:t>sonuc</a:t>
            </a:r>
            <a:r>
              <a:rPr lang="tr-TR" sz="7200" dirty="0"/>
              <a:t> = </a:t>
            </a:r>
            <a:r>
              <a:rPr lang="tr-TR" sz="7200" dirty="0" err="1"/>
              <a:t>kontrol.ControlSystem</a:t>
            </a:r>
            <a:r>
              <a:rPr lang="tr-TR" sz="7200" dirty="0"/>
              <a:t>([kural1, kural2, kural3, kural4, kural5, kural6, kural7, kural8, kural9])</a:t>
            </a:r>
          </a:p>
          <a:p>
            <a:r>
              <a:rPr lang="tr-TR" sz="7200" dirty="0" err="1"/>
              <a:t>model_sonuc</a:t>
            </a:r>
            <a:r>
              <a:rPr lang="tr-TR" sz="7200" dirty="0"/>
              <a:t> = </a:t>
            </a:r>
            <a:r>
              <a:rPr lang="tr-TR" sz="7200" dirty="0" err="1"/>
              <a:t>kontrol.ControlSystemSimulation</a:t>
            </a:r>
            <a:r>
              <a:rPr lang="tr-TR" sz="7200" dirty="0"/>
              <a:t>(</a:t>
            </a:r>
            <a:r>
              <a:rPr lang="tr-TR" sz="7200" dirty="0" err="1"/>
              <a:t>sonuc</a:t>
            </a:r>
            <a:r>
              <a:rPr lang="tr-TR" sz="7200" dirty="0"/>
              <a:t>) </a:t>
            </a:r>
          </a:p>
          <a:p>
            <a:endParaRPr lang="tr-TR" sz="7200" dirty="0"/>
          </a:p>
          <a:p>
            <a:r>
              <a:rPr lang="tr-TR" sz="7200" dirty="0" err="1"/>
              <a:t>model_sonuc.input</a:t>
            </a:r>
            <a:r>
              <a:rPr lang="tr-TR" sz="7200" dirty="0"/>
              <a:t>['bulaşık miktarı'] = 50</a:t>
            </a:r>
          </a:p>
          <a:p>
            <a:r>
              <a:rPr lang="tr-TR" sz="7200" dirty="0" err="1"/>
              <a:t>model_sonuc.input</a:t>
            </a:r>
            <a:r>
              <a:rPr lang="tr-TR" sz="7200" dirty="0"/>
              <a:t>['kirlilik seviyesi']=80</a:t>
            </a:r>
          </a:p>
          <a:p>
            <a:r>
              <a:rPr lang="tr-TR" sz="7200" dirty="0" err="1"/>
              <a:t>model_sonuc.compute</a:t>
            </a:r>
            <a:r>
              <a:rPr lang="tr-TR" sz="7200" dirty="0"/>
              <a:t>()</a:t>
            </a:r>
          </a:p>
          <a:p>
            <a:r>
              <a:rPr lang="tr-TR" sz="7200" dirty="0" err="1"/>
              <a:t>print</a:t>
            </a:r>
            <a:r>
              <a:rPr lang="tr-TR" sz="7200" dirty="0"/>
              <a:t> (</a:t>
            </a:r>
            <a:r>
              <a:rPr lang="tr-TR" sz="7200" dirty="0" err="1"/>
              <a:t>model_sonuc.output</a:t>
            </a:r>
            <a:r>
              <a:rPr lang="tr-TR" sz="7200" dirty="0"/>
              <a:t>['yıkama süresi'])</a:t>
            </a:r>
          </a:p>
          <a:p>
            <a:endParaRPr lang="tr-TR" dirty="0"/>
          </a:p>
        </p:txBody>
      </p:sp>
    </p:spTree>
    <p:extLst>
      <p:ext uri="{BB962C8B-B14F-4D97-AF65-F5344CB8AC3E}">
        <p14:creationId xmlns:p14="http://schemas.microsoft.com/office/powerpoint/2010/main" val="428202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25D0F5-F888-F546-954D-F035AFD04116}"/>
              </a:ext>
            </a:extLst>
          </p:cNvPr>
          <p:cNvSpPr>
            <a:spLocks noGrp="1"/>
          </p:cNvSpPr>
          <p:nvPr>
            <p:ph idx="1"/>
          </p:nvPr>
        </p:nvSpPr>
        <p:spPr>
          <a:xfrm>
            <a:off x="150303" y="264763"/>
            <a:ext cx="11711730" cy="6328474"/>
          </a:xfrm>
        </p:spPr>
        <p:txBody>
          <a:bodyPr>
            <a:normAutofit/>
          </a:bodyPr>
          <a:lstStyle/>
          <a:p>
            <a:endParaRPr lang="tr-TR" dirty="0"/>
          </a:p>
          <a:p>
            <a:r>
              <a:rPr lang="tr-TR" dirty="0"/>
              <a:t>Bulanık mantık, geleneksel ikili mantık sistemlerinin kesin doğru veya yanlış değerlerine alternatif olarak geliştirilmiş, daha esnek bir mantık sistemidir. Gündelik hayatta sıkça karşılaştığımız belirsizlik ve kısmi doğruluk durumlarını modellemek için idealdir. </a:t>
            </a:r>
          </a:p>
          <a:p>
            <a:endParaRPr lang="tr-TR" dirty="0"/>
          </a:p>
          <a:p>
            <a:endParaRPr lang="tr-TR" dirty="0"/>
          </a:p>
          <a:p>
            <a:r>
              <a:rPr lang="tr-TR" dirty="0"/>
              <a:t>Örneğin, bir günün "sıcak" veya "soğuk" olması gibi kavramlar kesin sınırlarla ifade edilemez; bunun yerine, bu tür kavramlar bir spektrum üzerinde yer alır ve bulanık mantık bu durumları işleyebilir.</a:t>
            </a:r>
          </a:p>
        </p:txBody>
      </p:sp>
    </p:spTree>
    <p:extLst>
      <p:ext uri="{BB962C8B-B14F-4D97-AF65-F5344CB8AC3E}">
        <p14:creationId xmlns:p14="http://schemas.microsoft.com/office/powerpoint/2010/main" val="365728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diyagram, çizgi, metin, plan içeren bir resim">
            <a:extLst>
              <a:ext uri="{FF2B5EF4-FFF2-40B4-BE49-F238E27FC236}">
                <a16:creationId xmlns:a16="http://schemas.microsoft.com/office/drawing/2014/main" id="{70CB1262-0638-407D-784D-1FBE25BCC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14" y="797038"/>
            <a:ext cx="10872172" cy="277240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C11BD52F-7F01-F79B-3139-EBA4233A3443}"/>
              </a:ext>
            </a:extLst>
          </p:cNvPr>
          <p:cNvSpPr>
            <a:spLocks noGrp="1"/>
          </p:cNvSpPr>
          <p:nvPr>
            <p:ph idx="1"/>
          </p:nvPr>
        </p:nvSpPr>
        <p:spPr>
          <a:xfrm>
            <a:off x="4970835" y="3998019"/>
            <a:ext cx="6382966" cy="2216512"/>
          </a:xfrm>
        </p:spPr>
        <p:txBody>
          <a:bodyPr>
            <a:normAutofit/>
          </a:bodyPr>
          <a:lstStyle/>
          <a:p>
            <a:endParaRPr lang="tr-TR" sz="2000"/>
          </a:p>
          <a:p>
            <a:r>
              <a:rPr lang="tr-TR" sz="2000"/>
              <a:t>Bulanık mantık sistemi, gerçek dünya durumlarını ve insan mantığını matematiksel olarak modellemek için kullanılır. İşleyişi, girdileri bulanıklaştırma, bir kural tabanı üzerinden çıkarım yapma ve son olarak çıktıları durulaştırma aşamalarından oluşur. Şimdi bu aşamaları ve kavramları detaylıca inceleyelim:</a:t>
            </a:r>
          </a:p>
          <a:p>
            <a:endParaRPr lang="tr-TR" sz="2000"/>
          </a:p>
        </p:txBody>
      </p:sp>
    </p:spTree>
    <p:extLst>
      <p:ext uri="{BB962C8B-B14F-4D97-AF65-F5344CB8AC3E}">
        <p14:creationId xmlns:p14="http://schemas.microsoft.com/office/powerpoint/2010/main" val="337600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8CD8D2-DC3A-869A-C876-87E697F8EF00}"/>
              </a:ext>
            </a:extLst>
          </p:cNvPr>
          <p:cNvSpPr>
            <a:spLocks noGrp="1"/>
          </p:cNvSpPr>
          <p:nvPr>
            <p:ph idx="1"/>
          </p:nvPr>
        </p:nvSpPr>
        <p:spPr>
          <a:xfrm>
            <a:off x="633845" y="997527"/>
            <a:ext cx="10719955" cy="5179436"/>
          </a:xfrm>
        </p:spPr>
        <p:txBody>
          <a:bodyPr>
            <a:normAutofit/>
          </a:bodyPr>
          <a:lstStyle/>
          <a:p>
            <a:r>
              <a:rPr lang="tr-TR" dirty="0"/>
              <a:t>Bulanıklaştırma: Bu aşamada, kesin olmayan (bulanık) girdiler, bulanık mantık sisteminin anlayabileceği şekilde, yani belirli bir değer aralığına dönüştürülür. Örneğin, sıcaklıkla ilgili bir kontrol sistemine "biraz sıcak" gibi kesin olmayan bir girdi verildiğinde, bulanıklaştırma işlemi bu girdiyi belirli bir sayısal değere veya aralığa çevirir.</a:t>
            </a:r>
          </a:p>
          <a:p>
            <a:endParaRPr lang="tr-TR" dirty="0"/>
          </a:p>
          <a:p>
            <a:r>
              <a:rPr lang="tr-TR" dirty="0"/>
              <a:t>Kural Tabanı: Kural tabanı, sistemin nasıl hareket edeceğini belirleyen </a:t>
            </a:r>
            <a:r>
              <a:rPr lang="tr-TR" dirty="0" err="1"/>
              <a:t>if-then</a:t>
            </a:r>
            <a:r>
              <a:rPr lang="tr-TR" dirty="0"/>
              <a:t> kuralları topluluğudur. Bu kurallar, bulanıklaştırma aşamasından gelen girdilere göre çıkarım yapılmasını sağlar. Örneğin, bir ev otomasyon sistemi için kural tabanında "Eğer sıcaklık yüksekse, klimayı aç" gibi bir kural bulunabilir.</a:t>
            </a:r>
          </a:p>
          <a:p>
            <a:endParaRPr lang="tr-TR" dirty="0"/>
          </a:p>
        </p:txBody>
      </p:sp>
    </p:spTree>
    <p:extLst>
      <p:ext uri="{BB962C8B-B14F-4D97-AF65-F5344CB8AC3E}">
        <p14:creationId xmlns:p14="http://schemas.microsoft.com/office/powerpoint/2010/main" val="69703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C08C76EC-130B-9D92-004F-DE8BE52D29E9}"/>
              </a:ext>
            </a:extLst>
          </p:cNvPr>
          <p:cNvSpPr txBox="1"/>
          <p:nvPr/>
        </p:nvSpPr>
        <p:spPr>
          <a:xfrm>
            <a:off x="342899" y="571500"/>
            <a:ext cx="11575473" cy="5770215"/>
          </a:xfrm>
          <a:prstGeom prst="rect">
            <a:avLst/>
          </a:prstGeom>
          <a:noFill/>
        </p:spPr>
        <p:txBody>
          <a:bodyPr wrap="square">
            <a:spAutoFit/>
          </a:bodyPr>
          <a:lstStyle/>
          <a:p>
            <a:pPr marL="457200" indent="-457200">
              <a:buFont typeface="Arial" panose="020B0604020202020204" pitchFamily="34" charset="0"/>
              <a:buChar char="•"/>
            </a:pPr>
            <a:endParaRPr lang="tr-TR" sz="2800" dirty="0"/>
          </a:p>
          <a:p>
            <a:pPr marL="457200" indent="-457200">
              <a:buFont typeface="Arial" panose="020B0604020202020204" pitchFamily="34" charset="0"/>
              <a:buChar char="•"/>
            </a:pPr>
            <a:r>
              <a:rPr lang="tr-TR" sz="2800" dirty="0"/>
              <a:t>Çıkarım Mekanizması: Çıkarım mekanizması, kural tabanındaki kuralları kullanarak girdilerden çıktılara geçiş yapar. Bu aşamada, girdi değerleri ile kural tabanındaki koşullar eşleştirilir ve hangi kuralların uygulanacağına karar verilir. Çıkarım mekanizması, çeşitli bulanık mantık operatörlerini (ve, veya, değil) kullanarak bu işlemi gerçekleştirir.</a:t>
            </a:r>
          </a:p>
          <a:p>
            <a:pPr marL="457200" indent="-457200">
              <a:buFont typeface="Arial" panose="020B0604020202020204" pitchFamily="34" charset="0"/>
              <a:buChar char="•"/>
            </a:pPr>
            <a:endParaRPr lang="tr-TR" sz="2800" dirty="0"/>
          </a:p>
          <a:p>
            <a:pPr marL="457200" indent="-457200">
              <a:buFont typeface="Arial" panose="020B0604020202020204" pitchFamily="34" charset="0"/>
              <a:buChar char="•"/>
            </a:pPr>
            <a:r>
              <a:rPr lang="tr-TR" sz="2800" dirty="0"/>
              <a:t>Durulaştırma: Son aşama olan durulaştırma, bulanık çıkarım sonuçlarını kesin çıktılara dönüştürme işlemidir. Bu, genellikle bir çıktıyı kontrol etmek veya bir karar vermek için gereklidir. Örneğin, ev otomasyon sisteminden klimanın ne kadar süre çalıştırılacağına karar vermek için durulaştırma kullanılır. Çıkarım sonucunda elde edilen bulanık değerler, belirli bir eylem veya sayısal değere dönüştürülür.</a:t>
            </a:r>
          </a:p>
        </p:txBody>
      </p:sp>
    </p:spTree>
    <p:extLst>
      <p:ext uri="{BB962C8B-B14F-4D97-AF65-F5344CB8AC3E}">
        <p14:creationId xmlns:p14="http://schemas.microsoft.com/office/powerpoint/2010/main" val="180942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93443CF-BFF4-B32C-0137-12B57EA6BCDD}"/>
              </a:ext>
            </a:extLst>
          </p:cNvPr>
          <p:cNvSpPr>
            <a:spLocks noGrp="1"/>
          </p:cNvSpPr>
          <p:nvPr>
            <p:ph idx="1"/>
          </p:nvPr>
        </p:nvSpPr>
        <p:spPr/>
        <p:txBody>
          <a:bodyPr/>
          <a:lstStyle/>
          <a:p>
            <a:r>
              <a:rPr lang="tr-TR" dirty="0"/>
              <a:t>Örnek: Bir klima kontrol sistemi düşünelim. Oda sıcaklığı (girdi) "biraz sıcak" olarak tanımlanabilir. Bulanıklaştırma işlemi bu girdiyi sayısal bir değere çevirir. Kural tabanı, örneğin "Eğer oda sıcaklığı yüksekse, klimayı orta seviyede çalıştır" gibi kuralları içerir. Çıkarım mekanizması, oda sıcaklığının bulanık değerine bakarak klimanın ne kadar güçte çalışması gerektiğine karar verir. Son olarak, durulaştırma işlemi, bu bulanık çıktıyı klimanın açık kalma süresi veya gücü gibi kesin bir eyleme dönüştürür.</a:t>
            </a:r>
          </a:p>
        </p:txBody>
      </p:sp>
    </p:spTree>
    <p:extLst>
      <p:ext uri="{BB962C8B-B14F-4D97-AF65-F5344CB8AC3E}">
        <p14:creationId xmlns:p14="http://schemas.microsoft.com/office/powerpoint/2010/main" val="309408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ekran görüntüsü, metin, tasarım içeren bir resim&#10;&#10;Açıklama otomatik olarak oluşturuldu">
            <a:extLst>
              <a:ext uri="{FF2B5EF4-FFF2-40B4-BE49-F238E27FC236}">
                <a16:creationId xmlns:a16="http://schemas.microsoft.com/office/drawing/2014/main" id="{B3BB9F00-7167-F701-9357-8C2E4DC7F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71800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İçerik Yer Tutucusu 4">
            <a:extLst>
              <a:ext uri="{FF2B5EF4-FFF2-40B4-BE49-F238E27FC236}">
                <a16:creationId xmlns:a16="http://schemas.microsoft.com/office/drawing/2014/main" id="{3D08993D-A552-FFA1-E41A-D64D30796CDE}"/>
              </a:ext>
            </a:extLst>
          </p:cNvPr>
          <p:cNvPicPr>
            <a:picLocks noGrp="1" noChangeAspect="1"/>
          </p:cNvPicPr>
          <p:nvPr>
            <p:ph idx="1"/>
          </p:nvPr>
        </p:nvPicPr>
        <p:blipFill>
          <a:blip r:embed="rId2"/>
          <a:stretch>
            <a:fillRect/>
          </a:stretch>
        </p:blipFill>
        <p:spPr>
          <a:xfrm>
            <a:off x="1263578" y="1853938"/>
            <a:ext cx="9664846" cy="2971941"/>
          </a:xfrm>
          <a:prstGeom prst="rect">
            <a:avLst/>
          </a:prstGeom>
        </p:spPr>
      </p:pic>
    </p:spTree>
    <p:extLst>
      <p:ext uri="{BB962C8B-B14F-4D97-AF65-F5344CB8AC3E}">
        <p14:creationId xmlns:p14="http://schemas.microsoft.com/office/powerpoint/2010/main" val="47488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DEBEFD-E2A0-33CB-CE9F-00A2E130964A}"/>
              </a:ext>
            </a:extLst>
          </p:cNvPr>
          <p:cNvSpPr>
            <a:spLocks noGrp="1"/>
          </p:cNvSpPr>
          <p:nvPr>
            <p:ph idx="1"/>
          </p:nvPr>
        </p:nvSpPr>
        <p:spPr>
          <a:xfrm>
            <a:off x="737532" y="156216"/>
            <a:ext cx="10515600" cy="4351338"/>
          </a:xfrm>
        </p:spPr>
        <p:txBody>
          <a:bodyPr>
            <a:normAutofit fontScale="25000" lnSpcReduction="20000"/>
          </a:bodyPr>
          <a:lstStyle/>
          <a:p>
            <a:r>
              <a:rPr lang="tr-TR" sz="7200" dirty="0" err="1"/>
              <a:t>import</a:t>
            </a:r>
            <a:r>
              <a:rPr lang="tr-TR" sz="7200" dirty="0"/>
              <a:t> </a:t>
            </a:r>
            <a:r>
              <a:rPr lang="tr-TR" sz="7200" dirty="0" err="1"/>
              <a:t>numpy</a:t>
            </a:r>
            <a:r>
              <a:rPr lang="tr-TR" sz="7200" dirty="0"/>
              <a:t> as mat</a:t>
            </a:r>
          </a:p>
          <a:p>
            <a:r>
              <a:rPr lang="tr-TR" sz="7200" dirty="0" err="1"/>
              <a:t>import</a:t>
            </a:r>
            <a:r>
              <a:rPr lang="tr-TR" sz="7200" dirty="0"/>
              <a:t> </a:t>
            </a:r>
            <a:r>
              <a:rPr lang="tr-TR" sz="7200" dirty="0" err="1"/>
              <a:t>skfuzzy</a:t>
            </a:r>
            <a:r>
              <a:rPr lang="tr-TR" sz="7200" dirty="0"/>
              <a:t> as </a:t>
            </a:r>
            <a:r>
              <a:rPr lang="tr-TR" sz="7200" dirty="0" err="1"/>
              <a:t>bulanik</a:t>
            </a:r>
            <a:endParaRPr lang="tr-TR" sz="7200" dirty="0"/>
          </a:p>
          <a:p>
            <a:r>
              <a:rPr lang="tr-TR" sz="7200" dirty="0" err="1"/>
              <a:t>from</a:t>
            </a:r>
            <a:r>
              <a:rPr lang="tr-TR" sz="7200" dirty="0"/>
              <a:t> </a:t>
            </a:r>
            <a:r>
              <a:rPr lang="tr-TR" sz="7200" dirty="0" err="1"/>
              <a:t>skfuzzy</a:t>
            </a:r>
            <a:r>
              <a:rPr lang="tr-TR" sz="7200" dirty="0"/>
              <a:t> </a:t>
            </a:r>
            <a:r>
              <a:rPr lang="tr-TR" sz="7200" dirty="0" err="1"/>
              <a:t>import</a:t>
            </a:r>
            <a:r>
              <a:rPr lang="tr-TR" sz="7200" dirty="0"/>
              <a:t> </a:t>
            </a:r>
            <a:r>
              <a:rPr lang="tr-TR" sz="7200" dirty="0" err="1"/>
              <a:t>control</a:t>
            </a:r>
            <a:r>
              <a:rPr lang="tr-TR" sz="7200" dirty="0"/>
              <a:t> as kontrol</a:t>
            </a:r>
          </a:p>
          <a:p>
            <a:endParaRPr lang="tr-TR" sz="7200" dirty="0"/>
          </a:p>
          <a:p>
            <a:r>
              <a:rPr lang="tr-TR" sz="7200" dirty="0" err="1"/>
              <a:t>bulasik_miktari</a:t>
            </a:r>
            <a:r>
              <a:rPr lang="tr-TR" sz="7200" dirty="0"/>
              <a:t> = </a:t>
            </a:r>
            <a:r>
              <a:rPr lang="tr-TR" sz="7200" dirty="0" err="1"/>
              <a:t>kontrol.Antecedent</a:t>
            </a:r>
            <a:r>
              <a:rPr lang="tr-TR" sz="7200" dirty="0"/>
              <a:t>(</a:t>
            </a:r>
            <a:r>
              <a:rPr lang="tr-TR" sz="7200" dirty="0" err="1"/>
              <a:t>mat.arange</a:t>
            </a:r>
            <a:r>
              <a:rPr lang="tr-TR" sz="7200" dirty="0"/>
              <a:t>(0, 100, 1), 'bulaşık miktarı')</a:t>
            </a:r>
          </a:p>
          <a:p>
            <a:r>
              <a:rPr lang="tr-TR" sz="7200" dirty="0"/>
              <a:t>kirlilik = </a:t>
            </a:r>
            <a:r>
              <a:rPr lang="tr-TR" sz="7200" dirty="0" err="1"/>
              <a:t>kontrol.Antecedent</a:t>
            </a:r>
            <a:r>
              <a:rPr lang="tr-TR" sz="7200" dirty="0"/>
              <a:t>( </a:t>
            </a:r>
            <a:r>
              <a:rPr lang="tr-TR" sz="7200" dirty="0" err="1"/>
              <a:t>mat.arange</a:t>
            </a:r>
            <a:r>
              <a:rPr lang="tr-TR" sz="7200" dirty="0"/>
              <a:t>(0, 100, 1), 'kirlilik seviyesi')</a:t>
            </a:r>
          </a:p>
          <a:p>
            <a:endParaRPr lang="tr-TR" sz="7200" dirty="0"/>
          </a:p>
          <a:p>
            <a:r>
              <a:rPr lang="tr-TR" sz="7200" dirty="0" err="1"/>
              <a:t>yikama</a:t>
            </a:r>
            <a:r>
              <a:rPr lang="tr-TR" sz="7200" dirty="0"/>
              <a:t> = </a:t>
            </a:r>
            <a:r>
              <a:rPr lang="tr-TR" sz="7200" dirty="0" err="1"/>
              <a:t>kontrol.Consequent</a:t>
            </a:r>
            <a:r>
              <a:rPr lang="tr-TR" sz="7200" dirty="0"/>
              <a:t>(</a:t>
            </a:r>
            <a:r>
              <a:rPr lang="tr-TR" sz="7200" dirty="0" err="1"/>
              <a:t>mat.arange</a:t>
            </a:r>
            <a:r>
              <a:rPr lang="tr-TR" sz="7200" dirty="0"/>
              <a:t>(0, 180, 1),'yıkama süresi')</a:t>
            </a:r>
          </a:p>
          <a:p>
            <a:endParaRPr lang="tr-TR" sz="7200" dirty="0"/>
          </a:p>
          <a:p>
            <a:endParaRPr lang="tr-TR" sz="7200" dirty="0"/>
          </a:p>
          <a:p>
            <a:r>
              <a:rPr lang="tr-TR" sz="7200" dirty="0" err="1"/>
              <a:t>bulasik_miktari</a:t>
            </a:r>
            <a:r>
              <a:rPr lang="tr-TR" sz="7200" dirty="0"/>
              <a:t>['az'] = </a:t>
            </a:r>
            <a:r>
              <a:rPr lang="tr-TR" sz="7200" dirty="0" err="1"/>
              <a:t>bulanik.trimf</a:t>
            </a:r>
            <a:r>
              <a:rPr lang="tr-TR" sz="7200" dirty="0"/>
              <a:t>(</a:t>
            </a:r>
            <a:r>
              <a:rPr lang="tr-TR" sz="7200" dirty="0" err="1"/>
              <a:t>bulasik_miktari.universe</a:t>
            </a:r>
            <a:r>
              <a:rPr lang="tr-TR" sz="7200" dirty="0"/>
              <a:t>, [0, 0, 30])</a:t>
            </a:r>
          </a:p>
          <a:p>
            <a:r>
              <a:rPr lang="tr-TR" sz="7200" dirty="0" err="1"/>
              <a:t>bulasik_miktari</a:t>
            </a:r>
            <a:r>
              <a:rPr lang="tr-TR" sz="7200" dirty="0"/>
              <a:t>['normal'] = </a:t>
            </a:r>
            <a:r>
              <a:rPr lang="tr-TR" sz="7200" dirty="0" err="1"/>
              <a:t>bulanik.trimf</a:t>
            </a:r>
            <a:r>
              <a:rPr lang="tr-TR" sz="7200" dirty="0"/>
              <a:t>(</a:t>
            </a:r>
            <a:r>
              <a:rPr lang="tr-TR" sz="7200" dirty="0" err="1"/>
              <a:t>bulasik_miktari.universe</a:t>
            </a:r>
            <a:r>
              <a:rPr lang="tr-TR" sz="7200" dirty="0"/>
              <a:t>, [10, 30, 60])</a:t>
            </a:r>
          </a:p>
          <a:p>
            <a:r>
              <a:rPr lang="tr-TR" sz="7200" dirty="0" err="1"/>
              <a:t>bulasik_miktari</a:t>
            </a:r>
            <a:r>
              <a:rPr lang="tr-TR" sz="7200" dirty="0"/>
              <a:t>['çok'] = </a:t>
            </a:r>
            <a:r>
              <a:rPr lang="tr-TR" sz="7200" dirty="0" err="1"/>
              <a:t>bulanik.trimf</a:t>
            </a:r>
            <a:r>
              <a:rPr lang="tr-TR" sz="7200" dirty="0"/>
              <a:t>(</a:t>
            </a:r>
            <a:r>
              <a:rPr lang="tr-TR" sz="7200" dirty="0" err="1"/>
              <a:t>bulasik_miktari.universe</a:t>
            </a:r>
            <a:r>
              <a:rPr lang="tr-TR" sz="7200" dirty="0"/>
              <a:t>, [50, 60, 100])</a:t>
            </a:r>
          </a:p>
          <a:p>
            <a:r>
              <a:rPr lang="tr-TR" sz="7200" dirty="0"/>
              <a:t>kirlilik['az'] = </a:t>
            </a:r>
            <a:r>
              <a:rPr lang="tr-TR" sz="7200" dirty="0" err="1"/>
              <a:t>bulanik.trimf</a:t>
            </a:r>
            <a:r>
              <a:rPr lang="tr-TR" sz="7200" dirty="0"/>
              <a:t>(</a:t>
            </a:r>
            <a:r>
              <a:rPr lang="tr-TR" sz="7200" dirty="0" err="1"/>
              <a:t>kirlilik.universe</a:t>
            </a:r>
            <a:r>
              <a:rPr lang="tr-TR" sz="7200" dirty="0"/>
              <a:t>, [0, 0, 30])</a:t>
            </a:r>
          </a:p>
          <a:p>
            <a:r>
              <a:rPr lang="tr-TR" sz="7200" dirty="0"/>
              <a:t>kirlilik['normal'] = </a:t>
            </a:r>
            <a:r>
              <a:rPr lang="tr-TR" sz="7200" dirty="0" err="1"/>
              <a:t>bulanik.trimf</a:t>
            </a:r>
            <a:r>
              <a:rPr lang="tr-TR" sz="7200" dirty="0"/>
              <a:t>(</a:t>
            </a:r>
            <a:r>
              <a:rPr lang="tr-TR" sz="7200" dirty="0" err="1"/>
              <a:t>kirlilik.universe</a:t>
            </a:r>
            <a:r>
              <a:rPr lang="tr-TR" sz="7200" dirty="0"/>
              <a:t>, [10, 30, 60])</a:t>
            </a:r>
          </a:p>
          <a:p>
            <a:r>
              <a:rPr lang="tr-TR" sz="7200" dirty="0"/>
              <a:t>kirlilik['çok'] = </a:t>
            </a:r>
            <a:r>
              <a:rPr lang="tr-TR" sz="7200" dirty="0" err="1"/>
              <a:t>bulanik.trimf</a:t>
            </a:r>
            <a:r>
              <a:rPr lang="tr-TR" sz="7200" dirty="0"/>
              <a:t>(</a:t>
            </a:r>
            <a:r>
              <a:rPr lang="tr-TR" sz="7200" dirty="0" err="1"/>
              <a:t>kirlilik.universe</a:t>
            </a:r>
            <a:r>
              <a:rPr lang="tr-TR" sz="7200" dirty="0"/>
              <a:t>, [50, 60, 100])</a:t>
            </a:r>
          </a:p>
          <a:p>
            <a:endParaRPr lang="tr-TR" sz="7200" dirty="0"/>
          </a:p>
          <a:p>
            <a:r>
              <a:rPr lang="tr-TR" sz="7200" dirty="0" err="1"/>
              <a:t>yikama</a:t>
            </a:r>
            <a:r>
              <a:rPr lang="tr-TR" sz="7200" dirty="0"/>
              <a:t>['</a:t>
            </a:r>
            <a:r>
              <a:rPr lang="tr-TR" sz="7200" dirty="0" err="1"/>
              <a:t>kisa</a:t>
            </a:r>
            <a:r>
              <a:rPr lang="tr-TR" sz="7200" dirty="0"/>
              <a:t>'] = </a:t>
            </a:r>
            <a:r>
              <a:rPr lang="tr-TR" sz="7200" dirty="0" err="1"/>
              <a:t>bulanik.trimf</a:t>
            </a:r>
            <a:r>
              <a:rPr lang="tr-TR" sz="7200" dirty="0"/>
              <a:t>(</a:t>
            </a:r>
            <a:r>
              <a:rPr lang="tr-TR" sz="7200" dirty="0" err="1"/>
              <a:t>yikama.universe</a:t>
            </a:r>
            <a:r>
              <a:rPr lang="tr-TR" sz="7200" dirty="0"/>
              <a:t>, [0, 0, 50])</a:t>
            </a:r>
          </a:p>
          <a:p>
            <a:r>
              <a:rPr lang="tr-TR" sz="7200" dirty="0" err="1"/>
              <a:t>yikama</a:t>
            </a:r>
            <a:r>
              <a:rPr lang="tr-TR" sz="7200" dirty="0"/>
              <a:t>['normal'] = </a:t>
            </a:r>
            <a:r>
              <a:rPr lang="tr-TR" sz="7200" dirty="0" err="1"/>
              <a:t>bulanik.trimf</a:t>
            </a:r>
            <a:r>
              <a:rPr lang="tr-TR" sz="7200" dirty="0"/>
              <a:t>(</a:t>
            </a:r>
            <a:r>
              <a:rPr lang="tr-TR" sz="7200" dirty="0" err="1"/>
              <a:t>yikama.universe</a:t>
            </a:r>
            <a:r>
              <a:rPr lang="tr-TR" sz="7200" dirty="0"/>
              <a:t>, [40, 50, 100])</a:t>
            </a:r>
          </a:p>
          <a:p>
            <a:r>
              <a:rPr lang="tr-TR" sz="7200" dirty="0" err="1"/>
              <a:t>yikama</a:t>
            </a:r>
            <a:r>
              <a:rPr lang="tr-TR" sz="7200" dirty="0"/>
              <a:t>['uzun'] = </a:t>
            </a:r>
            <a:r>
              <a:rPr lang="tr-TR" sz="7200" dirty="0" err="1"/>
              <a:t>bulanik.trimf</a:t>
            </a:r>
            <a:r>
              <a:rPr lang="tr-TR" sz="7200" dirty="0"/>
              <a:t>(</a:t>
            </a:r>
            <a:r>
              <a:rPr lang="tr-TR" sz="7200" dirty="0" err="1"/>
              <a:t>yikama.universe</a:t>
            </a:r>
            <a:r>
              <a:rPr lang="tr-TR" sz="7200" dirty="0"/>
              <a:t>, [60, 80, 180])</a:t>
            </a:r>
          </a:p>
          <a:p>
            <a:endParaRPr lang="tr-TR" dirty="0"/>
          </a:p>
        </p:txBody>
      </p:sp>
    </p:spTree>
    <p:extLst>
      <p:ext uri="{BB962C8B-B14F-4D97-AF65-F5344CB8AC3E}">
        <p14:creationId xmlns:p14="http://schemas.microsoft.com/office/powerpoint/2010/main" val="172059110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944</Words>
  <Application>Microsoft Office PowerPoint</Application>
  <PresentationFormat>Geniş ekran</PresentationFormat>
  <Paragraphs>54</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Bulanık Mantık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Bulanık Mantık</dc:title>
  <dc:creator>özgür sütcü</dc:creator>
  <cp:lastModifiedBy>özgür sütcü</cp:lastModifiedBy>
  <cp:revision>1</cp:revision>
  <dcterms:created xsi:type="dcterms:W3CDTF">2024-02-23T19:37:14Z</dcterms:created>
  <dcterms:modified xsi:type="dcterms:W3CDTF">2024-02-23T21:23:19Z</dcterms:modified>
</cp:coreProperties>
</file>