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6" r:id="rId4"/>
    <p:sldId id="267" r:id="rId5"/>
    <p:sldId id="265" r:id="rId6"/>
    <p:sldId id="268" r:id="rId7"/>
    <p:sldId id="270" r:id="rId8"/>
    <p:sldId id="264" r:id="rId9"/>
    <p:sldId id="269" r:id="rId10"/>
    <p:sldId id="257" r:id="rId11"/>
    <p:sldId id="258" r:id="rId12"/>
    <p:sldId id="259" r:id="rId13"/>
    <p:sldId id="261" r:id="rId14"/>
    <p:sldId id="271" r:id="rId15"/>
    <p:sldId id="260" r:id="rId16"/>
    <p:sldId id="275" r:id="rId17"/>
    <p:sldId id="272" r:id="rId18"/>
    <p:sldId id="273" r:id="rId19"/>
    <p:sldId id="279" r:id="rId20"/>
    <p:sldId id="278" r:id="rId21"/>
    <p:sldId id="274" r:id="rId22"/>
    <p:sldId id="276" r:id="rId23"/>
    <p:sldId id="277" r:id="rId24"/>
    <p:sldId id="280" r:id="rId25"/>
    <p:sldId id="281" r:id="rId26"/>
    <p:sldId id="282" r:id="rId27"/>
    <p:sldId id="283" r:id="rId28"/>
    <p:sldId id="262" r:id="rId2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3" autoAdjust="0"/>
    <p:restoredTop sz="94660"/>
  </p:normalViewPr>
  <p:slideViewPr>
    <p:cSldViewPr snapToGrid="0">
      <p:cViewPr varScale="1">
        <p:scale>
          <a:sx n="74" d="100"/>
          <a:sy n="74" d="100"/>
        </p:scale>
        <p:origin x="106" y="7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3B46AB-C4C8-56EE-1D3D-D6A0BBD276A4}"/>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0E085BF-A8F3-7253-9291-34BB75216E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859D5BC-34D9-6117-5B1B-F184F7740B09}"/>
              </a:ext>
            </a:extLst>
          </p:cNvPr>
          <p:cNvSpPr>
            <a:spLocks noGrp="1"/>
          </p:cNvSpPr>
          <p:nvPr>
            <p:ph type="dt" sz="half" idx="10"/>
          </p:nvPr>
        </p:nvSpPr>
        <p:spPr/>
        <p:txBody>
          <a:bodyPr/>
          <a:lstStyle/>
          <a:p>
            <a:fld id="{FE9F0D5A-1B83-45F7-90CD-8BB51DAE0370}" type="datetimeFigureOut">
              <a:rPr lang="tr-TR" smtClean="0"/>
              <a:t>1.03.2024</a:t>
            </a:fld>
            <a:endParaRPr lang="tr-TR"/>
          </a:p>
        </p:txBody>
      </p:sp>
      <p:sp>
        <p:nvSpPr>
          <p:cNvPr id="5" name="Alt Bilgi Yer Tutucusu 4">
            <a:extLst>
              <a:ext uri="{FF2B5EF4-FFF2-40B4-BE49-F238E27FC236}">
                <a16:creationId xmlns:a16="http://schemas.microsoft.com/office/drawing/2014/main" id="{6542DAD7-5451-F6E2-F9F2-8517F50E414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F354D1A-CD2E-D01D-0679-8A8D973B839B}"/>
              </a:ext>
            </a:extLst>
          </p:cNvPr>
          <p:cNvSpPr>
            <a:spLocks noGrp="1"/>
          </p:cNvSpPr>
          <p:nvPr>
            <p:ph type="sldNum" sz="quarter" idx="12"/>
          </p:nvPr>
        </p:nvSpPr>
        <p:spPr/>
        <p:txBody>
          <a:bodyPr/>
          <a:lstStyle/>
          <a:p>
            <a:fld id="{0C8EB1D9-D04B-476A-9F10-2A749A8DE6C1}" type="slidenum">
              <a:rPr lang="tr-TR" smtClean="0"/>
              <a:t>‹#›</a:t>
            </a:fld>
            <a:endParaRPr lang="tr-TR"/>
          </a:p>
        </p:txBody>
      </p:sp>
    </p:spTree>
    <p:extLst>
      <p:ext uri="{BB962C8B-B14F-4D97-AF65-F5344CB8AC3E}">
        <p14:creationId xmlns:p14="http://schemas.microsoft.com/office/powerpoint/2010/main" val="331468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ED2FD8-D08B-AFAE-A670-3855D3B8828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964D2DB-05C7-4A95-5B59-204EA1DBC33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8F2D01D-6417-4C77-946E-F9002261B4CF}"/>
              </a:ext>
            </a:extLst>
          </p:cNvPr>
          <p:cNvSpPr>
            <a:spLocks noGrp="1"/>
          </p:cNvSpPr>
          <p:nvPr>
            <p:ph type="dt" sz="half" idx="10"/>
          </p:nvPr>
        </p:nvSpPr>
        <p:spPr/>
        <p:txBody>
          <a:bodyPr/>
          <a:lstStyle/>
          <a:p>
            <a:fld id="{FE9F0D5A-1B83-45F7-90CD-8BB51DAE0370}" type="datetimeFigureOut">
              <a:rPr lang="tr-TR" smtClean="0"/>
              <a:t>1.03.2024</a:t>
            </a:fld>
            <a:endParaRPr lang="tr-TR"/>
          </a:p>
        </p:txBody>
      </p:sp>
      <p:sp>
        <p:nvSpPr>
          <p:cNvPr id="5" name="Alt Bilgi Yer Tutucusu 4">
            <a:extLst>
              <a:ext uri="{FF2B5EF4-FFF2-40B4-BE49-F238E27FC236}">
                <a16:creationId xmlns:a16="http://schemas.microsoft.com/office/drawing/2014/main" id="{AFB13E51-3EED-2BF4-D453-101EDCE0A64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5A977B3-DAC4-56F2-87C1-A0D74A69C5C7}"/>
              </a:ext>
            </a:extLst>
          </p:cNvPr>
          <p:cNvSpPr>
            <a:spLocks noGrp="1"/>
          </p:cNvSpPr>
          <p:nvPr>
            <p:ph type="sldNum" sz="quarter" idx="12"/>
          </p:nvPr>
        </p:nvSpPr>
        <p:spPr/>
        <p:txBody>
          <a:bodyPr/>
          <a:lstStyle/>
          <a:p>
            <a:fld id="{0C8EB1D9-D04B-476A-9F10-2A749A8DE6C1}" type="slidenum">
              <a:rPr lang="tr-TR" smtClean="0"/>
              <a:t>‹#›</a:t>
            </a:fld>
            <a:endParaRPr lang="tr-TR"/>
          </a:p>
        </p:txBody>
      </p:sp>
    </p:spTree>
    <p:extLst>
      <p:ext uri="{BB962C8B-B14F-4D97-AF65-F5344CB8AC3E}">
        <p14:creationId xmlns:p14="http://schemas.microsoft.com/office/powerpoint/2010/main" val="2405815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5D1D504-A707-D5EF-9521-C306FB4B9F7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604DC575-91B4-6550-556F-C33CB009A83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8515577-22E6-D994-8D16-A204D144274B}"/>
              </a:ext>
            </a:extLst>
          </p:cNvPr>
          <p:cNvSpPr>
            <a:spLocks noGrp="1"/>
          </p:cNvSpPr>
          <p:nvPr>
            <p:ph type="dt" sz="half" idx="10"/>
          </p:nvPr>
        </p:nvSpPr>
        <p:spPr/>
        <p:txBody>
          <a:bodyPr/>
          <a:lstStyle/>
          <a:p>
            <a:fld id="{FE9F0D5A-1B83-45F7-90CD-8BB51DAE0370}" type="datetimeFigureOut">
              <a:rPr lang="tr-TR" smtClean="0"/>
              <a:t>1.03.2024</a:t>
            </a:fld>
            <a:endParaRPr lang="tr-TR"/>
          </a:p>
        </p:txBody>
      </p:sp>
      <p:sp>
        <p:nvSpPr>
          <p:cNvPr id="5" name="Alt Bilgi Yer Tutucusu 4">
            <a:extLst>
              <a:ext uri="{FF2B5EF4-FFF2-40B4-BE49-F238E27FC236}">
                <a16:creationId xmlns:a16="http://schemas.microsoft.com/office/drawing/2014/main" id="{780D8454-A910-C76F-773E-C53253CD281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EBBCA69-4729-DC79-34FE-C93FCD837F44}"/>
              </a:ext>
            </a:extLst>
          </p:cNvPr>
          <p:cNvSpPr>
            <a:spLocks noGrp="1"/>
          </p:cNvSpPr>
          <p:nvPr>
            <p:ph type="sldNum" sz="quarter" idx="12"/>
          </p:nvPr>
        </p:nvSpPr>
        <p:spPr/>
        <p:txBody>
          <a:bodyPr/>
          <a:lstStyle/>
          <a:p>
            <a:fld id="{0C8EB1D9-D04B-476A-9F10-2A749A8DE6C1}" type="slidenum">
              <a:rPr lang="tr-TR" smtClean="0"/>
              <a:t>‹#›</a:t>
            </a:fld>
            <a:endParaRPr lang="tr-TR"/>
          </a:p>
        </p:txBody>
      </p:sp>
    </p:spTree>
    <p:extLst>
      <p:ext uri="{BB962C8B-B14F-4D97-AF65-F5344CB8AC3E}">
        <p14:creationId xmlns:p14="http://schemas.microsoft.com/office/powerpoint/2010/main" val="193172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1912D0-2B94-4C5A-93A6-104D6DE675C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06C4F37-4FC3-0335-AFE6-88D17FB79AB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AD495DD-9A10-3EBE-BA6F-7890E38DBE51}"/>
              </a:ext>
            </a:extLst>
          </p:cNvPr>
          <p:cNvSpPr>
            <a:spLocks noGrp="1"/>
          </p:cNvSpPr>
          <p:nvPr>
            <p:ph type="dt" sz="half" idx="10"/>
          </p:nvPr>
        </p:nvSpPr>
        <p:spPr/>
        <p:txBody>
          <a:bodyPr/>
          <a:lstStyle/>
          <a:p>
            <a:fld id="{FE9F0D5A-1B83-45F7-90CD-8BB51DAE0370}" type="datetimeFigureOut">
              <a:rPr lang="tr-TR" smtClean="0"/>
              <a:t>1.03.2024</a:t>
            </a:fld>
            <a:endParaRPr lang="tr-TR"/>
          </a:p>
        </p:txBody>
      </p:sp>
      <p:sp>
        <p:nvSpPr>
          <p:cNvPr id="5" name="Alt Bilgi Yer Tutucusu 4">
            <a:extLst>
              <a:ext uri="{FF2B5EF4-FFF2-40B4-BE49-F238E27FC236}">
                <a16:creationId xmlns:a16="http://schemas.microsoft.com/office/drawing/2014/main" id="{22AB401D-A287-5A49-7E51-08F05D64974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066E474-F541-F04C-B662-5FEBA93F0A54}"/>
              </a:ext>
            </a:extLst>
          </p:cNvPr>
          <p:cNvSpPr>
            <a:spLocks noGrp="1"/>
          </p:cNvSpPr>
          <p:nvPr>
            <p:ph type="sldNum" sz="quarter" idx="12"/>
          </p:nvPr>
        </p:nvSpPr>
        <p:spPr/>
        <p:txBody>
          <a:bodyPr/>
          <a:lstStyle/>
          <a:p>
            <a:fld id="{0C8EB1D9-D04B-476A-9F10-2A749A8DE6C1}" type="slidenum">
              <a:rPr lang="tr-TR" smtClean="0"/>
              <a:t>‹#›</a:t>
            </a:fld>
            <a:endParaRPr lang="tr-TR"/>
          </a:p>
        </p:txBody>
      </p:sp>
    </p:spTree>
    <p:extLst>
      <p:ext uri="{BB962C8B-B14F-4D97-AF65-F5344CB8AC3E}">
        <p14:creationId xmlns:p14="http://schemas.microsoft.com/office/powerpoint/2010/main" val="381571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7D7FC1-615D-8307-C446-9A2DAFC2866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C79823F5-4BBA-1C7A-D047-D96DD76A0C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F1A85B4-6FBF-B3DA-511C-4FEB83CC9FD6}"/>
              </a:ext>
            </a:extLst>
          </p:cNvPr>
          <p:cNvSpPr>
            <a:spLocks noGrp="1"/>
          </p:cNvSpPr>
          <p:nvPr>
            <p:ph type="dt" sz="half" idx="10"/>
          </p:nvPr>
        </p:nvSpPr>
        <p:spPr/>
        <p:txBody>
          <a:bodyPr/>
          <a:lstStyle/>
          <a:p>
            <a:fld id="{FE9F0D5A-1B83-45F7-90CD-8BB51DAE0370}" type="datetimeFigureOut">
              <a:rPr lang="tr-TR" smtClean="0"/>
              <a:t>1.03.2024</a:t>
            </a:fld>
            <a:endParaRPr lang="tr-TR"/>
          </a:p>
        </p:txBody>
      </p:sp>
      <p:sp>
        <p:nvSpPr>
          <p:cNvPr id="5" name="Alt Bilgi Yer Tutucusu 4">
            <a:extLst>
              <a:ext uri="{FF2B5EF4-FFF2-40B4-BE49-F238E27FC236}">
                <a16:creationId xmlns:a16="http://schemas.microsoft.com/office/drawing/2014/main" id="{2118F78F-68D7-A632-63D6-3618601F26B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AFA85F7-2EE9-0243-6B08-3509269456D7}"/>
              </a:ext>
            </a:extLst>
          </p:cNvPr>
          <p:cNvSpPr>
            <a:spLocks noGrp="1"/>
          </p:cNvSpPr>
          <p:nvPr>
            <p:ph type="sldNum" sz="quarter" idx="12"/>
          </p:nvPr>
        </p:nvSpPr>
        <p:spPr/>
        <p:txBody>
          <a:bodyPr/>
          <a:lstStyle/>
          <a:p>
            <a:fld id="{0C8EB1D9-D04B-476A-9F10-2A749A8DE6C1}" type="slidenum">
              <a:rPr lang="tr-TR" smtClean="0"/>
              <a:t>‹#›</a:t>
            </a:fld>
            <a:endParaRPr lang="tr-TR"/>
          </a:p>
        </p:txBody>
      </p:sp>
    </p:spTree>
    <p:extLst>
      <p:ext uri="{BB962C8B-B14F-4D97-AF65-F5344CB8AC3E}">
        <p14:creationId xmlns:p14="http://schemas.microsoft.com/office/powerpoint/2010/main" val="2997015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4C6C51-C5A7-9E05-C20C-E089C5DDF39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CB7FD17-C71B-DEA5-764C-DC3B151DB824}"/>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0646A6B-0DE8-47AD-2ECF-C2CCD55C399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D380EB6-FFBB-DF91-8AE0-0EAD42908B30}"/>
              </a:ext>
            </a:extLst>
          </p:cNvPr>
          <p:cNvSpPr>
            <a:spLocks noGrp="1"/>
          </p:cNvSpPr>
          <p:nvPr>
            <p:ph type="dt" sz="half" idx="10"/>
          </p:nvPr>
        </p:nvSpPr>
        <p:spPr/>
        <p:txBody>
          <a:bodyPr/>
          <a:lstStyle/>
          <a:p>
            <a:fld id="{FE9F0D5A-1B83-45F7-90CD-8BB51DAE0370}" type="datetimeFigureOut">
              <a:rPr lang="tr-TR" smtClean="0"/>
              <a:t>1.03.2024</a:t>
            </a:fld>
            <a:endParaRPr lang="tr-TR"/>
          </a:p>
        </p:txBody>
      </p:sp>
      <p:sp>
        <p:nvSpPr>
          <p:cNvPr id="6" name="Alt Bilgi Yer Tutucusu 5">
            <a:extLst>
              <a:ext uri="{FF2B5EF4-FFF2-40B4-BE49-F238E27FC236}">
                <a16:creationId xmlns:a16="http://schemas.microsoft.com/office/drawing/2014/main" id="{360C844A-8535-FD35-7312-6FE2DA407B3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4992F3C-5914-A574-CE1D-3A59C10DE86A}"/>
              </a:ext>
            </a:extLst>
          </p:cNvPr>
          <p:cNvSpPr>
            <a:spLocks noGrp="1"/>
          </p:cNvSpPr>
          <p:nvPr>
            <p:ph type="sldNum" sz="quarter" idx="12"/>
          </p:nvPr>
        </p:nvSpPr>
        <p:spPr/>
        <p:txBody>
          <a:bodyPr/>
          <a:lstStyle/>
          <a:p>
            <a:fld id="{0C8EB1D9-D04B-476A-9F10-2A749A8DE6C1}" type="slidenum">
              <a:rPr lang="tr-TR" smtClean="0"/>
              <a:t>‹#›</a:t>
            </a:fld>
            <a:endParaRPr lang="tr-TR"/>
          </a:p>
        </p:txBody>
      </p:sp>
    </p:spTree>
    <p:extLst>
      <p:ext uri="{BB962C8B-B14F-4D97-AF65-F5344CB8AC3E}">
        <p14:creationId xmlns:p14="http://schemas.microsoft.com/office/powerpoint/2010/main" val="4240135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A64CBF-F72B-EC21-AE60-2A1BA2120ED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0E3A7EB-4D81-B549-D40C-569EDB7444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5F06BFC-E9CB-BCC3-C1AF-BA0241396EE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C893828-FE2A-483E-8742-5334662423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E2BD315A-CA54-5995-0BD9-F5E8F31E924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1056539-9569-D71D-F052-BD98212909B6}"/>
              </a:ext>
            </a:extLst>
          </p:cNvPr>
          <p:cNvSpPr>
            <a:spLocks noGrp="1"/>
          </p:cNvSpPr>
          <p:nvPr>
            <p:ph type="dt" sz="half" idx="10"/>
          </p:nvPr>
        </p:nvSpPr>
        <p:spPr/>
        <p:txBody>
          <a:bodyPr/>
          <a:lstStyle/>
          <a:p>
            <a:fld id="{FE9F0D5A-1B83-45F7-90CD-8BB51DAE0370}" type="datetimeFigureOut">
              <a:rPr lang="tr-TR" smtClean="0"/>
              <a:t>1.03.2024</a:t>
            </a:fld>
            <a:endParaRPr lang="tr-TR"/>
          </a:p>
        </p:txBody>
      </p:sp>
      <p:sp>
        <p:nvSpPr>
          <p:cNvPr id="8" name="Alt Bilgi Yer Tutucusu 7">
            <a:extLst>
              <a:ext uri="{FF2B5EF4-FFF2-40B4-BE49-F238E27FC236}">
                <a16:creationId xmlns:a16="http://schemas.microsoft.com/office/drawing/2014/main" id="{AF970FF0-CAD6-B689-CC90-F65D4B3E9CE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824FAED-8D9B-222B-C2A3-9D4E7C4AF699}"/>
              </a:ext>
            </a:extLst>
          </p:cNvPr>
          <p:cNvSpPr>
            <a:spLocks noGrp="1"/>
          </p:cNvSpPr>
          <p:nvPr>
            <p:ph type="sldNum" sz="quarter" idx="12"/>
          </p:nvPr>
        </p:nvSpPr>
        <p:spPr/>
        <p:txBody>
          <a:bodyPr/>
          <a:lstStyle/>
          <a:p>
            <a:fld id="{0C8EB1D9-D04B-476A-9F10-2A749A8DE6C1}" type="slidenum">
              <a:rPr lang="tr-TR" smtClean="0"/>
              <a:t>‹#›</a:t>
            </a:fld>
            <a:endParaRPr lang="tr-TR"/>
          </a:p>
        </p:txBody>
      </p:sp>
    </p:spTree>
    <p:extLst>
      <p:ext uri="{BB962C8B-B14F-4D97-AF65-F5344CB8AC3E}">
        <p14:creationId xmlns:p14="http://schemas.microsoft.com/office/powerpoint/2010/main" val="1581134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AB7BE5-0FCA-A9B3-DDFD-FF4C2B41142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69FCC807-A31C-833D-CAF1-F86E32661EAF}"/>
              </a:ext>
            </a:extLst>
          </p:cNvPr>
          <p:cNvSpPr>
            <a:spLocks noGrp="1"/>
          </p:cNvSpPr>
          <p:nvPr>
            <p:ph type="dt" sz="half" idx="10"/>
          </p:nvPr>
        </p:nvSpPr>
        <p:spPr/>
        <p:txBody>
          <a:bodyPr/>
          <a:lstStyle/>
          <a:p>
            <a:fld id="{FE9F0D5A-1B83-45F7-90CD-8BB51DAE0370}" type="datetimeFigureOut">
              <a:rPr lang="tr-TR" smtClean="0"/>
              <a:t>1.03.2024</a:t>
            </a:fld>
            <a:endParaRPr lang="tr-TR"/>
          </a:p>
        </p:txBody>
      </p:sp>
      <p:sp>
        <p:nvSpPr>
          <p:cNvPr id="4" name="Alt Bilgi Yer Tutucusu 3">
            <a:extLst>
              <a:ext uri="{FF2B5EF4-FFF2-40B4-BE49-F238E27FC236}">
                <a16:creationId xmlns:a16="http://schemas.microsoft.com/office/drawing/2014/main" id="{1F370B96-8F6B-53C2-7718-56EB30043F28}"/>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386A8BA4-FA9C-1FE4-3B14-414C80319961}"/>
              </a:ext>
            </a:extLst>
          </p:cNvPr>
          <p:cNvSpPr>
            <a:spLocks noGrp="1"/>
          </p:cNvSpPr>
          <p:nvPr>
            <p:ph type="sldNum" sz="quarter" idx="12"/>
          </p:nvPr>
        </p:nvSpPr>
        <p:spPr/>
        <p:txBody>
          <a:bodyPr/>
          <a:lstStyle/>
          <a:p>
            <a:fld id="{0C8EB1D9-D04B-476A-9F10-2A749A8DE6C1}" type="slidenum">
              <a:rPr lang="tr-TR" smtClean="0"/>
              <a:t>‹#›</a:t>
            </a:fld>
            <a:endParaRPr lang="tr-TR"/>
          </a:p>
        </p:txBody>
      </p:sp>
    </p:spTree>
    <p:extLst>
      <p:ext uri="{BB962C8B-B14F-4D97-AF65-F5344CB8AC3E}">
        <p14:creationId xmlns:p14="http://schemas.microsoft.com/office/powerpoint/2010/main" val="2774368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472CD7D-B360-ECD1-4BB1-1D1707A61AE9}"/>
              </a:ext>
            </a:extLst>
          </p:cNvPr>
          <p:cNvSpPr>
            <a:spLocks noGrp="1"/>
          </p:cNvSpPr>
          <p:nvPr>
            <p:ph type="dt" sz="half" idx="10"/>
          </p:nvPr>
        </p:nvSpPr>
        <p:spPr/>
        <p:txBody>
          <a:bodyPr/>
          <a:lstStyle/>
          <a:p>
            <a:fld id="{FE9F0D5A-1B83-45F7-90CD-8BB51DAE0370}" type="datetimeFigureOut">
              <a:rPr lang="tr-TR" smtClean="0"/>
              <a:t>1.03.2024</a:t>
            </a:fld>
            <a:endParaRPr lang="tr-TR"/>
          </a:p>
        </p:txBody>
      </p:sp>
      <p:sp>
        <p:nvSpPr>
          <p:cNvPr id="3" name="Alt Bilgi Yer Tutucusu 2">
            <a:extLst>
              <a:ext uri="{FF2B5EF4-FFF2-40B4-BE49-F238E27FC236}">
                <a16:creationId xmlns:a16="http://schemas.microsoft.com/office/drawing/2014/main" id="{2F98CFDB-DF47-D4C3-CB4E-9A813672F90B}"/>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232E942-8E89-19FC-6A25-4E2161C7765F}"/>
              </a:ext>
            </a:extLst>
          </p:cNvPr>
          <p:cNvSpPr>
            <a:spLocks noGrp="1"/>
          </p:cNvSpPr>
          <p:nvPr>
            <p:ph type="sldNum" sz="quarter" idx="12"/>
          </p:nvPr>
        </p:nvSpPr>
        <p:spPr/>
        <p:txBody>
          <a:bodyPr/>
          <a:lstStyle/>
          <a:p>
            <a:fld id="{0C8EB1D9-D04B-476A-9F10-2A749A8DE6C1}" type="slidenum">
              <a:rPr lang="tr-TR" smtClean="0"/>
              <a:t>‹#›</a:t>
            </a:fld>
            <a:endParaRPr lang="tr-TR"/>
          </a:p>
        </p:txBody>
      </p:sp>
    </p:spTree>
    <p:extLst>
      <p:ext uri="{BB962C8B-B14F-4D97-AF65-F5344CB8AC3E}">
        <p14:creationId xmlns:p14="http://schemas.microsoft.com/office/powerpoint/2010/main" val="1180988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DEF453-E9CC-4379-4AEB-255781F66ED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23CE95C3-0E5C-FF48-2DB2-E76A996885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FA631938-F5FD-78C4-D003-C8CB63EF6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1510814-2262-BF6D-5986-3CFE617CB818}"/>
              </a:ext>
            </a:extLst>
          </p:cNvPr>
          <p:cNvSpPr>
            <a:spLocks noGrp="1"/>
          </p:cNvSpPr>
          <p:nvPr>
            <p:ph type="dt" sz="half" idx="10"/>
          </p:nvPr>
        </p:nvSpPr>
        <p:spPr/>
        <p:txBody>
          <a:bodyPr/>
          <a:lstStyle/>
          <a:p>
            <a:fld id="{FE9F0D5A-1B83-45F7-90CD-8BB51DAE0370}" type="datetimeFigureOut">
              <a:rPr lang="tr-TR" smtClean="0"/>
              <a:t>1.03.2024</a:t>
            </a:fld>
            <a:endParaRPr lang="tr-TR"/>
          </a:p>
        </p:txBody>
      </p:sp>
      <p:sp>
        <p:nvSpPr>
          <p:cNvPr id="6" name="Alt Bilgi Yer Tutucusu 5">
            <a:extLst>
              <a:ext uri="{FF2B5EF4-FFF2-40B4-BE49-F238E27FC236}">
                <a16:creationId xmlns:a16="http://schemas.microsoft.com/office/drawing/2014/main" id="{04D4847D-5D95-B7F9-282E-205B98FA8A9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9C91819-B6F5-17C0-008D-D1677397365B}"/>
              </a:ext>
            </a:extLst>
          </p:cNvPr>
          <p:cNvSpPr>
            <a:spLocks noGrp="1"/>
          </p:cNvSpPr>
          <p:nvPr>
            <p:ph type="sldNum" sz="quarter" idx="12"/>
          </p:nvPr>
        </p:nvSpPr>
        <p:spPr/>
        <p:txBody>
          <a:bodyPr/>
          <a:lstStyle/>
          <a:p>
            <a:fld id="{0C8EB1D9-D04B-476A-9F10-2A749A8DE6C1}" type="slidenum">
              <a:rPr lang="tr-TR" smtClean="0"/>
              <a:t>‹#›</a:t>
            </a:fld>
            <a:endParaRPr lang="tr-TR"/>
          </a:p>
        </p:txBody>
      </p:sp>
    </p:spTree>
    <p:extLst>
      <p:ext uri="{BB962C8B-B14F-4D97-AF65-F5344CB8AC3E}">
        <p14:creationId xmlns:p14="http://schemas.microsoft.com/office/powerpoint/2010/main" val="186287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E6C28B-F21F-ABA6-7467-E82BA41542B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4C0775E-D536-291F-B399-54CC9E36C0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073A1FCB-7A12-3096-C839-AA389BCA8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41FFAE2-345D-E33F-9ED4-F2F24D009A10}"/>
              </a:ext>
            </a:extLst>
          </p:cNvPr>
          <p:cNvSpPr>
            <a:spLocks noGrp="1"/>
          </p:cNvSpPr>
          <p:nvPr>
            <p:ph type="dt" sz="half" idx="10"/>
          </p:nvPr>
        </p:nvSpPr>
        <p:spPr/>
        <p:txBody>
          <a:bodyPr/>
          <a:lstStyle/>
          <a:p>
            <a:fld id="{FE9F0D5A-1B83-45F7-90CD-8BB51DAE0370}" type="datetimeFigureOut">
              <a:rPr lang="tr-TR" smtClean="0"/>
              <a:t>1.03.2024</a:t>
            </a:fld>
            <a:endParaRPr lang="tr-TR"/>
          </a:p>
        </p:txBody>
      </p:sp>
      <p:sp>
        <p:nvSpPr>
          <p:cNvPr id="6" name="Alt Bilgi Yer Tutucusu 5">
            <a:extLst>
              <a:ext uri="{FF2B5EF4-FFF2-40B4-BE49-F238E27FC236}">
                <a16:creationId xmlns:a16="http://schemas.microsoft.com/office/drawing/2014/main" id="{C4BA5BDA-1B71-C652-4BF4-CBA3D058C26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8E7C172-CC7F-D264-250C-42A7FD5B0B15}"/>
              </a:ext>
            </a:extLst>
          </p:cNvPr>
          <p:cNvSpPr>
            <a:spLocks noGrp="1"/>
          </p:cNvSpPr>
          <p:nvPr>
            <p:ph type="sldNum" sz="quarter" idx="12"/>
          </p:nvPr>
        </p:nvSpPr>
        <p:spPr/>
        <p:txBody>
          <a:bodyPr/>
          <a:lstStyle/>
          <a:p>
            <a:fld id="{0C8EB1D9-D04B-476A-9F10-2A749A8DE6C1}" type="slidenum">
              <a:rPr lang="tr-TR" smtClean="0"/>
              <a:t>‹#›</a:t>
            </a:fld>
            <a:endParaRPr lang="tr-TR"/>
          </a:p>
        </p:txBody>
      </p:sp>
    </p:spTree>
    <p:extLst>
      <p:ext uri="{BB962C8B-B14F-4D97-AF65-F5344CB8AC3E}">
        <p14:creationId xmlns:p14="http://schemas.microsoft.com/office/powerpoint/2010/main" val="3693343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B4A6D0C5-04C0-4167-98E0-3C246C7682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78B9E71-EE6B-9EF0-39FE-4F0609900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5CE09F2-29E3-6711-718E-17A48B3258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F0D5A-1B83-45F7-90CD-8BB51DAE0370}" type="datetimeFigureOut">
              <a:rPr lang="tr-TR" smtClean="0"/>
              <a:t>1.03.2024</a:t>
            </a:fld>
            <a:endParaRPr lang="tr-TR"/>
          </a:p>
        </p:txBody>
      </p:sp>
      <p:sp>
        <p:nvSpPr>
          <p:cNvPr id="5" name="Alt Bilgi Yer Tutucusu 4">
            <a:extLst>
              <a:ext uri="{FF2B5EF4-FFF2-40B4-BE49-F238E27FC236}">
                <a16:creationId xmlns:a16="http://schemas.microsoft.com/office/drawing/2014/main" id="{DD1951B5-DF26-EAA9-7C50-5482B24335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36C246EF-3FA6-E2B0-E1B1-8C3E501422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EB1D9-D04B-476A-9F10-2A749A8DE6C1}" type="slidenum">
              <a:rPr lang="tr-TR" smtClean="0"/>
              <a:t>‹#›</a:t>
            </a:fld>
            <a:endParaRPr lang="tr-TR"/>
          </a:p>
        </p:txBody>
      </p:sp>
    </p:spTree>
    <p:extLst>
      <p:ext uri="{BB962C8B-B14F-4D97-AF65-F5344CB8AC3E}">
        <p14:creationId xmlns:p14="http://schemas.microsoft.com/office/powerpoint/2010/main" val="3317162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ibm.com/topics/supervised-learning" TargetMode="External"/><Relationship Id="rId3" Type="http://schemas.openxmlformats.org/officeDocument/2006/relationships/hyperlink" Target="https://medium.com/@m.burakimre/denetimli-ve-denetimsiz-makine-%C3%B6%C4%9Frenmesi-nedir-92ae7ac05fee" TargetMode="External"/><Relationship Id="rId7" Type="http://schemas.openxmlformats.org/officeDocument/2006/relationships/hyperlink" Target="https://www.ibm.com/topics/unsupervised-learning" TargetMode="External"/><Relationship Id="rId2" Type="http://schemas.openxmlformats.org/officeDocument/2006/relationships/hyperlink" Target="https://www.veribilimiokulu.com/makineler-nasil-ogrenir/" TargetMode="External"/><Relationship Id="rId1" Type="http://schemas.openxmlformats.org/officeDocument/2006/relationships/slideLayout" Target="../slideLayouts/slideLayout2.xml"/><Relationship Id="rId6" Type="http://schemas.openxmlformats.org/officeDocument/2006/relationships/hyperlink" Target="https://cloud.google.com/discover/what-is-supervised-learning#section-1" TargetMode="External"/><Relationship Id="rId5" Type="http://schemas.openxmlformats.org/officeDocument/2006/relationships/hyperlink" Target="https://www.geeksforgeeks.org/supervised-unsupervised-learning/" TargetMode="External"/><Relationship Id="rId4" Type="http://schemas.openxmlformats.org/officeDocument/2006/relationships/hyperlink" Target="https://www.veribilimiokulu.com/basit-dogrusal-regresyon/" TargetMode="External"/><Relationship Id="rId9" Type="http://schemas.openxmlformats.org/officeDocument/2006/relationships/hyperlink" Target="https://miuul.com/not-defteri/gozetimsiz-ogrenme-yontemler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ekran görüntüsü, grafik, sanat, hafif içeren bir resim&#10;&#10;Açıklama otomatik olarak oluşturuldu">
            <a:extLst>
              <a:ext uri="{FF2B5EF4-FFF2-40B4-BE49-F238E27FC236}">
                <a16:creationId xmlns:a16="http://schemas.microsoft.com/office/drawing/2014/main" id="{3CC3491E-C8D9-BE30-10FE-F99E954CAA4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25"/>
          <a:stretch/>
        </p:blipFill>
        <p:spPr>
          <a:xfrm>
            <a:off x="1886" y="0"/>
            <a:ext cx="12188228" cy="6858000"/>
          </a:xfrm>
          <a:prstGeom prst="rect">
            <a:avLst/>
          </a:prstGeom>
        </p:spPr>
      </p:pic>
      <p:sp>
        <p:nvSpPr>
          <p:cNvPr id="2" name="Başlık 1">
            <a:extLst>
              <a:ext uri="{FF2B5EF4-FFF2-40B4-BE49-F238E27FC236}">
                <a16:creationId xmlns:a16="http://schemas.microsoft.com/office/drawing/2014/main" id="{742FC0F1-BD3E-D730-219C-40266DB8F9F5}"/>
              </a:ext>
            </a:extLst>
          </p:cNvPr>
          <p:cNvSpPr>
            <a:spLocks noGrp="1"/>
          </p:cNvSpPr>
          <p:nvPr>
            <p:ph type="ctrTitle"/>
          </p:nvPr>
        </p:nvSpPr>
        <p:spPr>
          <a:xfrm>
            <a:off x="1524000" y="1122363"/>
            <a:ext cx="9144000" cy="3063240"/>
          </a:xfrm>
        </p:spPr>
        <p:txBody>
          <a:bodyPr>
            <a:normAutofit/>
          </a:bodyPr>
          <a:lstStyle/>
          <a:p>
            <a:r>
              <a:rPr lang="tr-TR" sz="6600">
                <a:solidFill>
                  <a:schemeClr val="bg1"/>
                </a:solidFill>
              </a:rPr>
              <a:t>Makine Öğrenmesi</a:t>
            </a:r>
            <a:endParaRPr lang="tr-TR" sz="6600" dirty="0">
              <a:solidFill>
                <a:schemeClr val="bg1"/>
              </a:solidFill>
            </a:endParaRPr>
          </a:p>
        </p:txBody>
      </p:sp>
      <p:sp>
        <p:nvSpPr>
          <p:cNvPr id="2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0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55FAC11-6AF0-D6A6-91D7-9ED7F361C158}"/>
              </a:ext>
            </a:extLst>
          </p:cNvPr>
          <p:cNvSpPr>
            <a:spLocks noGrp="1"/>
          </p:cNvSpPr>
          <p:nvPr>
            <p:ph idx="1"/>
          </p:nvPr>
        </p:nvSpPr>
        <p:spPr>
          <a:xfrm>
            <a:off x="838200" y="1518407"/>
            <a:ext cx="10285602" cy="4658556"/>
          </a:xfrm>
        </p:spPr>
        <p:txBody>
          <a:bodyPr/>
          <a:lstStyle/>
          <a:p>
            <a:r>
              <a:rPr lang="tr-TR" b="1" dirty="0"/>
              <a:t>Regresyon</a:t>
            </a:r>
            <a:r>
              <a:rPr lang="tr-TR" dirty="0"/>
              <a:t> ,bağımsız bir değişkenin ,bağımlı değişkenle sayısal olarak nasıl ilişkili olduğunu açıklar.</a:t>
            </a:r>
          </a:p>
          <a:p>
            <a:r>
              <a:rPr lang="tr-TR" b="1" dirty="0"/>
              <a:t>Korelasyon</a:t>
            </a:r>
            <a:r>
              <a:rPr lang="tr-TR" dirty="0"/>
              <a:t>, iki değişken arasındaki ilişkiyi ölçmeye yarayan  ve bunu derecelendiren bir veri bilimi yöntemidir.</a:t>
            </a:r>
          </a:p>
          <a:p>
            <a:r>
              <a:rPr lang="tr-TR" dirty="0"/>
              <a:t>Dolayısıyla iki veya daha çok değişken arasındaki ilişkinin matematiksel ifadesine regresyon ; bu ilişkinin yönü ve derecesine ise korelasyon denir.</a:t>
            </a:r>
          </a:p>
        </p:txBody>
      </p:sp>
      <p:sp>
        <p:nvSpPr>
          <p:cNvPr id="4" name="Başlık 1">
            <a:extLst>
              <a:ext uri="{FF2B5EF4-FFF2-40B4-BE49-F238E27FC236}">
                <a16:creationId xmlns:a16="http://schemas.microsoft.com/office/drawing/2014/main" id="{B44EFB82-70FE-4CAD-33D2-72FA4F26DA58}"/>
              </a:ext>
            </a:extLst>
          </p:cNvPr>
          <p:cNvSpPr>
            <a:spLocks noGrp="1"/>
          </p:cNvSpPr>
          <p:nvPr>
            <p:ph type="title"/>
          </p:nvPr>
        </p:nvSpPr>
        <p:spPr>
          <a:xfrm>
            <a:off x="838200" y="365125"/>
            <a:ext cx="10515600" cy="1325563"/>
          </a:xfrm>
        </p:spPr>
        <p:txBody>
          <a:bodyPr/>
          <a:lstStyle/>
          <a:p>
            <a:r>
              <a:rPr lang="tr-TR" dirty="0" err="1"/>
              <a:t>Regrasyon</a:t>
            </a:r>
            <a:r>
              <a:rPr lang="tr-TR" dirty="0"/>
              <a:t> -Korelasyon</a:t>
            </a:r>
          </a:p>
        </p:txBody>
      </p:sp>
    </p:spTree>
    <p:extLst>
      <p:ext uri="{BB962C8B-B14F-4D97-AF65-F5344CB8AC3E}">
        <p14:creationId xmlns:p14="http://schemas.microsoft.com/office/powerpoint/2010/main" val="29866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5CB2561-1354-C5D8-41DB-4C18D65CE230}"/>
              </a:ext>
            </a:extLst>
          </p:cNvPr>
          <p:cNvSpPr>
            <a:spLocks noGrp="1"/>
          </p:cNvSpPr>
          <p:nvPr>
            <p:ph type="title"/>
          </p:nvPr>
        </p:nvSpPr>
        <p:spPr>
          <a:xfrm>
            <a:off x="761800" y="762001"/>
            <a:ext cx="5334197" cy="1708242"/>
          </a:xfrm>
        </p:spPr>
        <p:txBody>
          <a:bodyPr anchor="ctr">
            <a:normAutofit/>
          </a:bodyPr>
          <a:lstStyle/>
          <a:p>
            <a:r>
              <a:rPr lang="tr-TR" sz="4000"/>
              <a:t>Linear Regrasyon </a:t>
            </a:r>
          </a:p>
        </p:txBody>
      </p:sp>
      <p:sp>
        <p:nvSpPr>
          <p:cNvPr id="3" name="İçerik Yer Tutucusu 2">
            <a:extLst>
              <a:ext uri="{FF2B5EF4-FFF2-40B4-BE49-F238E27FC236}">
                <a16:creationId xmlns:a16="http://schemas.microsoft.com/office/drawing/2014/main" id="{407FB1BC-2390-B33E-4DD1-3B6E1D0223BB}"/>
              </a:ext>
            </a:extLst>
          </p:cNvPr>
          <p:cNvSpPr>
            <a:spLocks noGrp="1"/>
          </p:cNvSpPr>
          <p:nvPr>
            <p:ph idx="1"/>
          </p:nvPr>
        </p:nvSpPr>
        <p:spPr>
          <a:xfrm>
            <a:off x="761800" y="2470244"/>
            <a:ext cx="5334197" cy="3769835"/>
          </a:xfrm>
        </p:spPr>
        <p:txBody>
          <a:bodyPr anchor="ctr">
            <a:normAutofit/>
          </a:bodyPr>
          <a:lstStyle/>
          <a:p>
            <a:r>
              <a:rPr lang="tr-TR" sz="2000"/>
              <a:t>Linear regresyon ,en temel makine öğrenmesi algoritmasıdır.</a:t>
            </a:r>
          </a:p>
          <a:p>
            <a:r>
              <a:rPr lang="tr-TR" sz="2000"/>
              <a:t>Lineer regresyon, bağımlı değişkenin sürekli olduğu durumlarda tercih edilir. Değişkenler arasındaki ilişki lineer bir çıktı verir. Lineer regresyon modeli aykırı değerlere çok hassastır. Veri havuzu içerisinde ortalamadan fazlaca sapan değerler lineer regresyon eğrisinin görünümünü bütünüyle değiştirebilir. Bu yüksek hassasiyet incelenen duruma göre istenen veya istenmeyen bir özellik olabilir.</a:t>
            </a:r>
          </a:p>
        </p:txBody>
      </p:sp>
      <p:pic>
        <p:nvPicPr>
          <p:cNvPr id="5" name="Resim 4">
            <a:extLst>
              <a:ext uri="{FF2B5EF4-FFF2-40B4-BE49-F238E27FC236}">
                <a16:creationId xmlns:a16="http://schemas.microsoft.com/office/drawing/2014/main" id="{5458E1C0-F15F-9CE2-7F76-ACE6BC7C416F}"/>
              </a:ext>
            </a:extLst>
          </p:cNvPr>
          <p:cNvPicPr>
            <a:picLocks noChangeAspect="1"/>
          </p:cNvPicPr>
          <p:nvPr/>
        </p:nvPicPr>
        <p:blipFill rotWithShape="1">
          <a:blip r:embed="rId2"/>
          <a:srcRect t="1458" r="1" b="454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269807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5AB410-7793-4106-77B5-94764C87A6F9}"/>
              </a:ext>
            </a:extLst>
          </p:cNvPr>
          <p:cNvSpPr>
            <a:spLocks noGrp="1"/>
          </p:cNvSpPr>
          <p:nvPr>
            <p:ph type="title"/>
          </p:nvPr>
        </p:nvSpPr>
        <p:spPr/>
        <p:txBody>
          <a:bodyPr/>
          <a:lstStyle/>
          <a:p>
            <a:r>
              <a:rPr lang="tr-TR" dirty="0"/>
              <a:t>Lojistik Regresyon</a:t>
            </a:r>
          </a:p>
        </p:txBody>
      </p:sp>
      <p:sp>
        <p:nvSpPr>
          <p:cNvPr id="3" name="İçerik Yer Tutucusu 2">
            <a:extLst>
              <a:ext uri="{FF2B5EF4-FFF2-40B4-BE49-F238E27FC236}">
                <a16:creationId xmlns:a16="http://schemas.microsoft.com/office/drawing/2014/main" id="{E81A114E-F34C-7349-5015-19D10A0992CF}"/>
              </a:ext>
            </a:extLst>
          </p:cNvPr>
          <p:cNvSpPr>
            <a:spLocks noGrp="1"/>
          </p:cNvSpPr>
          <p:nvPr>
            <p:ph idx="1"/>
          </p:nvPr>
        </p:nvSpPr>
        <p:spPr>
          <a:xfrm>
            <a:off x="838200" y="1465118"/>
            <a:ext cx="10768446" cy="5027757"/>
          </a:xfrm>
        </p:spPr>
        <p:txBody>
          <a:bodyPr>
            <a:normAutofit lnSpcReduction="10000"/>
          </a:bodyPr>
          <a:lstStyle/>
          <a:p>
            <a:r>
              <a:rPr lang="tr-TR" dirty="0"/>
              <a:t>Lojistik regresyon makine öğrenmesi uygulamalarında sıklıkla tercih edilen denetimli bir sınıflandırma algoritmasıdır.</a:t>
            </a:r>
          </a:p>
          <a:p>
            <a:r>
              <a:rPr lang="tr-TR" dirty="0"/>
              <a:t>Lojistik regresyon bağımlı değişkenin kesikli (evet/hayır, 0/1, doğru/yanlış) olduğu  durumlarda kullanılır.</a:t>
            </a:r>
          </a:p>
          <a:p>
            <a:r>
              <a:rPr lang="tr-TR" dirty="0"/>
              <a:t>Bir sınıflandırma algoritması olduğundan doğrudan tahmin işleminde kullanılmaz.</a:t>
            </a:r>
          </a:p>
          <a:p>
            <a:r>
              <a:rPr lang="tr-TR" dirty="0"/>
              <a:t>Örneğin; makine öğrenmesini kullanan CRM yazılımları müşterilerin ilgi duydukları ürünler ile alım tercihleri arasındaki ilişkiyi kurarken lojistik regresyona başvurur. Güvenilirlik oranının yükseltilmesi için geniş bir veri örneği ile çalışmak lojistik regresyonda önemlidir. Modelin uygulandığı veri aralığının dar olması çıktının genellemeden uzak olmasına dolayısıyla kesinlikten uzaklaşmasına sebep olur.</a:t>
            </a:r>
          </a:p>
          <a:p>
            <a:endParaRPr lang="tr-TR" dirty="0"/>
          </a:p>
        </p:txBody>
      </p:sp>
    </p:spTree>
    <p:extLst>
      <p:ext uri="{BB962C8B-B14F-4D97-AF65-F5344CB8AC3E}">
        <p14:creationId xmlns:p14="http://schemas.microsoft.com/office/powerpoint/2010/main" val="472325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628353-2B52-367B-4911-ACAA85D7F792}"/>
              </a:ext>
            </a:extLst>
          </p:cNvPr>
          <p:cNvSpPr>
            <a:spLocks noGrp="1"/>
          </p:cNvSpPr>
          <p:nvPr>
            <p:ph type="title"/>
          </p:nvPr>
        </p:nvSpPr>
        <p:spPr/>
        <p:txBody>
          <a:bodyPr/>
          <a:lstStyle/>
          <a:p>
            <a:r>
              <a:rPr lang="tr-TR"/>
              <a:t>K-Nearest Neighbor Algoritması</a:t>
            </a:r>
            <a:endParaRPr lang="tr-TR" dirty="0"/>
          </a:p>
        </p:txBody>
      </p:sp>
      <p:sp>
        <p:nvSpPr>
          <p:cNvPr id="3" name="İçerik Yer Tutucusu 2">
            <a:extLst>
              <a:ext uri="{FF2B5EF4-FFF2-40B4-BE49-F238E27FC236}">
                <a16:creationId xmlns:a16="http://schemas.microsoft.com/office/drawing/2014/main" id="{52CDF4FA-CFA6-9A3D-6CC4-4B34F3AA1F2E}"/>
              </a:ext>
            </a:extLst>
          </p:cNvPr>
          <p:cNvSpPr>
            <a:spLocks noGrp="1"/>
          </p:cNvSpPr>
          <p:nvPr>
            <p:ph idx="1"/>
          </p:nvPr>
        </p:nvSpPr>
        <p:spPr/>
        <p:txBody>
          <a:bodyPr>
            <a:normAutofit fontScale="92500" lnSpcReduction="10000"/>
          </a:bodyPr>
          <a:lstStyle/>
          <a:p>
            <a:r>
              <a:rPr lang="tr-TR"/>
              <a:t>Bu algoritma, sınıflandırma modeli problemlerini çözmek için kullanılır. K-en yakın komşu veya temel olarak verileri sınıflandırmak için hayali bir sınır oluşturur. Yeni veri noktaları geldiğinde, algoritma bunu sınır çizgisinin en yakınına kadar tahmin etmeye çalışacaktır.</a:t>
            </a:r>
          </a:p>
          <a:p>
            <a:endParaRPr lang="tr-TR"/>
          </a:p>
          <a:p>
            <a:r>
              <a:rPr lang="tr-TR"/>
              <a:t>Bu nedenle, daha büyük k değeri, daha az karmaşık modellerle sonuçlanan daha boğuk ayrılma eğrileri anlamına gelir. Oysa daha küçük k değeri, verilere fazla uyma ve karmaşık modellerle sonuçlanma eğilimindedir.</a:t>
            </a:r>
          </a:p>
          <a:p>
            <a:endParaRPr lang="tr-TR"/>
          </a:p>
          <a:p>
            <a:r>
              <a:rPr lang="tr-TR"/>
              <a:t>Not: Veri kümesinin gereğinden fazla ve eksik takılmasını önlemek için veri kümesini analiz ederken doğru k-değerine sahip olmak çok önemlidir.</a:t>
            </a:r>
            <a:endParaRPr lang="tr-TR" dirty="0"/>
          </a:p>
        </p:txBody>
      </p:sp>
    </p:spTree>
    <p:extLst>
      <p:ext uri="{BB962C8B-B14F-4D97-AF65-F5344CB8AC3E}">
        <p14:creationId xmlns:p14="http://schemas.microsoft.com/office/powerpoint/2010/main" val="3889774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çerik Yer Tutucusu 4" descr="metin, yazı tipi, ekran görüntüsü, diyagram içeren bir resim&#10;&#10;Açıklama otomatik olarak oluşturuldu">
            <a:extLst>
              <a:ext uri="{FF2B5EF4-FFF2-40B4-BE49-F238E27FC236}">
                <a16:creationId xmlns:a16="http://schemas.microsoft.com/office/drawing/2014/main" id="{EC30B14D-50F5-E580-2B2F-635BD747F1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20" y="1282"/>
            <a:ext cx="12191980" cy="6856718"/>
          </a:xfrm>
          <a:prstGeom prst="rect">
            <a:avLst/>
          </a:prstGeom>
        </p:spPr>
      </p:pic>
    </p:spTree>
    <p:extLst>
      <p:ext uri="{BB962C8B-B14F-4D97-AF65-F5344CB8AC3E}">
        <p14:creationId xmlns:p14="http://schemas.microsoft.com/office/powerpoint/2010/main" val="2500208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C4C3F1-810B-2734-E51F-2CFCF6F9A3D3}"/>
              </a:ext>
            </a:extLst>
          </p:cNvPr>
          <p:cNvSpPr>
            <a:spLocks noGrp="1"/>
          </p:cNvSpPr>
          <p:nvPr>
            <p:ph type="title"/>
          </p:nvPr>
        </p:nvSpPr>
        <p:spPr/>
        <p:txBody>
          <a:bodyPr/>
          <a:lstStyle/>
          <a:p>
            <a:r>
              <a:rPr lang="tr-TR" dirty="0"/>
              <a:t>Karar Ağaçları</a:t>
            </a:r>
          </a:p>
        </p:txBody>
      </p:sp>
      <p:sp>
        <p:nvSpPr>
          <p:cNvPr id="3" name="İçerik Yer Tutucusu 2">
            <a:extLst>
              <a:ext uri="{FF2B5EF4-FFF2-40B4-BE49-F238E27FC236}">
                <a16:creationId xmlns:a16="http://schemas.microsoft.com/office/drawing/2014/main" id="{E8F5647D-0DC6-F16B-866C-D176B6725BE1}"/>
              </a:ext>
            </a:extLst>
          </p:cNvPr>
          <p:cNvSpPr>
            <a:spLocks noGrp="1"/>
          </p:cNvSpPr>
          <p:nvPr>
            <p:ph idx="1"/>
          </p:nvPr>
        </p:nvSpPr>
        <p:spPr/>
        <p:txBody>
          <a:bodyPr/>
          <a:lstStyle/>
          <a:p>
            <a:r>
              <a:rPr lang="tr-TR" dirty="0"/>
              <a:t>Adından da anlaşılacağı gibi, Karar Ağacı modelleri, modelin kademeli olarak dallandığı bir ağacın yapısını alır. Karar Ağaçları, denetimli makine öğreniminin popüler bir biçimidir ve hem regresyon hem de sınıflandırma için kullanılabilir. Veri kümesi artan alt kümelere bölünür ve bağımsız değişkenler arasındaki korelasyonu anlamak için kullanılabilir. Ortaya çıkan model daha sonra yeni verilere dayalı çıktıyı tahmin etmek için kullanılabilir.</a:t>
            </a:r>
          </a:p>
        </p:txBody>
      </p:sp>
    </p:spTree>
    <p:extLst>
      <p:ext uri="{BB962C8B-B14F-4D97-AF65-F5344CB8AC3E}">
        <p14:creationId xmlns:p14="http://schemas.microsoft.com/office/powerpoint/2010/main" val="269675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A6587C-D899-F7C3-44D5-8B10E586DE47}"/>
              </a:ext>
            </a:extLst>
          </p:cNvPr>
          <p:cNvSpPr>
            <a:spLocks noGrp="1"/>
          </p:cNvSpPr>
          <p:nvPr>
            <p:ph type="title"/>
          </p:nvPr>
        </p:nvSpPr>
        <p:spPr/>
        <p:txBody>
          <a:bodyPr/>
          <a:lstStyle/>
          <a:p>
            <a:r>
              <a:rPr lang="tr-TR" dirty="0"/>
              <a:t>Rastlantısal Orman (</a:t>
            </a:r>
            <a:r>
              <a:rPr lang="tr-TR" dirty="0" err="1"/>
              <a:t>Random</a:t>
            </a:r>
            <a:r>
              <a:rPr lang="tr-TR" dirty="0"/>
              <a:t> </a:t>
            </a:r>
            <a:r>
              <a:rPr lang="tr-TR" dirty="0" err="1"/>
              <a:t>Forest</a:t>
            </a:r>
            <a:r>
              <a:rPr lang="tr-TR" dirty="0"/>
              <a:t>)</a:t>
            </a:r>
          </a:p>
        </p:txBody>
      </p:sp>
      <p:sp>
        <p:nvSpPr>
          <p:cNvPr id="3" name="İçerik Yer Tutucusu 2">
            <a:extLst>
              <a:ext uri="{FF2B5EF4-FFF2-40B4-BE49-F238E27FC236}">
                <a16:creationId xmlns:a16="http://schemas.microsoft.com/office/drawing/2014/main" id="{A71B5E9B-D343-D383-18F7-69460A9D2361}"/>
              </a:ext>
            </a:extLst>
          </p:cNvPr>
          <p:cNvSpPr>
            <a:spLocks noGrp="1"/>
          </p:cNvSpPr>
          <p:nvPr>
            <p:ph idx="1"/>
          </p:nvPr>
        </p:nvSpPr>
        <p:spPr/>
        <p:txBody>
          <a:bodyPr>
            <a:normAutofit fontScale="92500" lnSpcReduction="10000"/>
          </a:bodyPr>
          <a:lstStyle/>
          <a:p>
            <a:r>
              <a:rPr lang="tr-TR" dirty="0"/>
              <a:t>Karar ağacı algoritmasını hatırlarsak bir tane ağaç yapısı oluşturuyorduk. Daha sonra ağaç yapısı için bir kök ve değişkenlerin değerlerine göre dallar oluşturulup sonuca ulaşmaya çalışıyorduk. Elimizde olan veri setindeki değerleri rastgele olarak kullanarak, bu ağaçlardan n tane oluşturuyorsak buna rastgele orman algoritması deniyor. Yani rastgele değerlere göre oluşturulmuş dalları olan ağaçlar bütünüdür. Buna da haliyle orman deniyor. Hem sınıflandırma hem de regresyon için kullanılabilinir. </a:t>
            </a:r>
          </a:p>
          <a:p>
            <a:endParaRPr lang="tr-TR" dirty="0"/>
          </a:p>
          <a:p>
            <a:r>
              <a:rPr lang="tr-TR" dirty="0"/>
              <a:t>KNN (K En Yakın Komşu), </a:t>
            </a:r>
            <a:r>
              <a:rPr lang="tr-TR" dirty="0" err="1"/>
              <a:t>Naive</a:t>
            </a:r>
            <a:r>
              <a:rPr lang="tr-TR" dirty="0"/>
              <a:t> </a:t>
            </a:r>
            <a:r>
              <a:rPr lang="tr-TR" dirty="0" err="1"/>
              <a:t>Bayes</a:t>
            </a:r>
            <a:r>
              <a:rPr lang="tr-TR" dirty="0"/>
              <a:t>, </a:t>
            </a:r>
            <a:r>
              <a:rPr lang="tr-TR" dirty="0" err="1"/>
              <a:t>Support</a:t>
            </a:r>
            <a:r>
              <a:rPr lang="tr-TR" dirty="0"/>
              <a:t> </a:t>
            </a:r>
            <a:r>
              <a:rPr lang="tr-TR" dirty="0" err="1"/>
              <a:t>Vector</a:t>
            </a:r>
            <a:r>
              <a:rPr lang="tr-TR" dirty="0"/>
              <a:t> Machine, Yapay Sinir Ağları (</a:t>
            </a:r>
            <a:r>
              <a:rPr lang="tr-TR" dirty="0" err="1"/>
              <a:t>Artificial</a:t>
            </a:r>
            <a:r>
              <a:rPr lang="tr-TR" dirty="0"/>
              <a:t> </a:t>
            </a:r>
            <a:r>
              <a:rPr lang="tr-TR" dirty="0" err="1"/>
              <a:t>Neural</a:t>
            </a:r>
            <a:r>
              <a:rPr lang="tr-TR" dirty="0"/>
              <a:t> Networks), </a:t>
            </a:r>
            <a:r>
              <a:rPr lang="tr-TR" dirty="0" err="1"/>
              <a:t>Convolutional</a:t>
            </a:r>
            <a:r>
              <a:rPr lang="tr-TR" dirty="0"/>
              <a:t> </a:t>
            </a:r>
            <a:r>
              <a:rPr lang="tr-TR" dirty="0" err="1"/>
              <a:t>Neural</a:t>
            </a:r>
            <a:r>
              <a:rPr lang="tr-TR" dirty="0"/>
              <a:t> Networks, </a:t>
            </a:r>
            <a:r>
              <a:rPr lang="tr-TR" dirty="0" err="1"/>
              <a:t>Recurrent</a:t>
            </a:r>
            <a:r>
              <a:rPr lang="tr-TR" dirty="0"/>
              <a:t> </a:t>
            </a:r>
            <a:r>
              <a:rPr lang="tr-TR" dirty="0" err="1"/>
              <a:t>Neural</a:t>
            </a:r>
            <a:r>
              <a:rPr lang="tr-TR" dirty="0"/>
              <a:t> Networks vs. makine öğrenmesinde kullanılan birçok metot bulunmaktadır.</a:t>
            </a:r>
          </a:p>
        </p:txBody>
      </p:sp>
    </p:spTree>
    <p:extLst>
      <p:ext uri="{BB962C8B-B14F-4D97-AF65-F5344CB8AC3E}">
        <p14:creationId xmlns:p14="http://schemas.microsoft.com/office/powerpoint/2010/main" val="3717059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432A5CB-91B3-B15D-585B-E1371236DB5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 </a:t>
            </a:r>
            <a:r>
              <a:rPr lang="en-US" sz="3200" kern="1200" dirty="0" err="1">
                <a:solidFill>
                  <a:schemeClr val="bg1"/>
                </a:solidFill>
                <a:latin typeface="+mj-lt"/>
                <a:ea typeface="+mj-ea"/>
                <a:cs typeface="+mj-cs"/>
              </a:rPr>
              <a:t>Yarı</a:t>
            </a:r>
            <a:r>
              <a:rPr lang="en-US" sz="3200" kern="1200" dirty="0">
                <a:solidFill>
                  <a:schemeClr val="bg1"/>
                </a:solidFill>
                <a:latin typeface="+mj-lt"/>
                <a:ea typeface="+mj-ea"/>
                <a:cs typeface="+mj-cs"/>
              </a:rPr>
              <a:t> </a:t>
            </a:r>
            <a:r>
              <a:rPr lang="en-US" sz="3200" kern="1200" dirty="0" err="1">
                <a:solidFill>
                  <a:schemeClr val="bg1"/>
                </a:solidFill>
                <a:latin typeface="+mj-lt"/>
                <a:ea typeface="+mj-ea"/>
                <a:cs typeface="+mj-cs"/>
              </a:rPr>
              <a:t>Denetimli</a:t>
            </a:r>
            <a:r>
              <a:rPr lang="en-US" sz="3200" kern="1200" dirty="0">
                <a:solidFill>
                  <a:schemeClr val="bg1"/>
                </a:solidFill>
                <a:latin typeface="+mj-lt"/>
                <a:ea typeface="+mj-ea"/>
                <a:cs typeface="+mj-cs"/>
              </a:rPr>
              <a:t> </a:t>
            </a:r>
            <a:r>
              <a:rPr lang="en-US" sz="3200" kern="1200" dirty="0" err="1">
                <a:solidFill>
                  <a:schemeClr val="bg1"/>
                </a:solidFill>
                <a:latin typeface="+mj-lt"/>
                <a:ea typeface="+mj-ea"/>
                <a:cs typeface="+mj-cs"/>
              </a:rPr>
              <a:t>Öğrenme</a:t>
            </a:r>
            <a:r>
              <a:rPr lang="en-US" sz="3200" kern="1200" dirty="0">
                <a:solidFill>
                  <a:schemeClr val="bg1"/>
                </a:solidFill>
                <a:latin typeface="+mj-lt"/>
                <a:ea typeface="+mj-ea"/>
                <a:cs typeface="+mj-cs"/>
              </a:rPr>
              <a:t> (Semi-supervised Learning)</a:t>
            </a:r>
          </a:p>
        </p:txBody>
      </p:sp>
      <p:pic>
        <p:nvPicPr>
          <p:cNvPr id="6" name="İçerik Yer Tutucusu 5" descr="metin, ekran görüntüsü, yazı tipi, diyagram içeren bir resim&#10;&#10;Açıklama otomatik olarak oluşturuldu">
            <a:extLst>
              <a:ext uri="{FF2B5EF4-FFF2-40B4-BE49-F238E27FC236}">
                <a16:creationId xmlns:a16="http://schemas.microsoft.com/office/drawing/2014/main" id="{CA668F01-BE78-14AD-885A-76CB7E48B5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5897" y="1675227"/>
            <a:ext cx="9060206" cy="4394199"/>
          </a:xfrm>
          <a:prstGeom prst="rect">
            <a:avLst/>
          </a:prstGeom>
        </p:spPr>
      </p:pic>
    </p:spTree>
    <p:extLst>
      <p:ext uri="{BB962C8B-B14F-4D97-AF65-F5344CB8AC3E}">
        <p14:creationId xmlns:p14="http://schemas.microsoft.com/office/powerpoint/2010/main" val="544852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740CE7D-1F50-4059-0396-F2E1E1699B80}"/>
              </a:ext>
            </a:extLst>
          </p:cNvPr>
          <p:cNvSpPr>
            <a:spLocks noGrp="1"/>
          </p:cNvSpPr>
          <p:nvPr>
            <p:ph idx="1"/>
          </p:nvPr>
        </p:nvSpPr>
        <p:spPr/>
        <p:txBody>
          <a:bodyPr/>
          <a:lstStyle/>
          <a:p>
            <a:r>
              <a:rPr lang="tr-TR" dirty="0"/>
              <a:t>Yarı denetimli öğrenme, denetimli ve denetimsiz öğrenmenin arasında yer alır. Çok fazla etiketlenmemiş veri ile etiketlenmiş küçük boyutlu verinin birlikte kullanılmasından oluşmaktadır. Daha çok genetik sıralama, ağ sayfası sınıflandırmada kullanılmaktadır.</a:t>
            </a:r>
          </a:p>
        </p:txBody>
      </p:sp>
    </p:spTree>
    <p:extLst>
      <p:ext uri="{BB962C8B-B14F-4D97-AF65-F5344CB8AC3E}">
        <p14:creationId xmlns:p14="http://schemas.microsoft.com/office/powerpoint/2010/main" val="551978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C256598-31AD-EC46-939D-A7EDEAA3586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Takviyeli (Pekiştirmeli) Öğrenme (Reinforcement Learning)</a:t>
            </a:r>
          </a:p>
        </p:txBody>
      </p:sp>
      <p:pic>
        <p:nvPicPr>
          <p:cNvPr id="5" name="İçerik Yer Tutucusu 4" descr="metin, ekran görüntüsü, çizgi film, kırpıntı çizim içeren bir resim">
            <a:extLst>
              <a:ext uri="{FF2B5EF4-FFF2-40B4-BE49-F238E27FC236}">
                <a16:creationId xmlns:a16="http://schemas.microsoft.com/office/drawing/2014/main" id="{6FBB3C97-1F85-1B78-0DAC-9558771CD5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4472" y="1675227"/>
            <a:ext cx="6103055" cy="4394199"/>
          </a:xfrm>
          <a:prstGeom prst="rect">
            <a:avLst/>
          </a:prstGeom>
        </p:spPr>
      </p:pic>
    </p:spTree>
    <p:extLst>
      <p:ext uri="{BB962C8B-B14F-4D97-AF65-F5344CB8AC3E}">
        <p14:creationId xmlns:p14="http://schemas.microsoft.com/office/powerpoint/2010/main" val="98572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6F6083E-EDAB-4070-8482-5BB310E23479}"/>
              </a:ext>
            </a:extLst>
          </p:cNvPr>
          <p:cNvSpPr>
            <a:spLocks noGrp="1"/>
          </p:cNvSpPr>
          <p:nvPr>
            <p:ph idx="1"/>
          </p:nvPr>
        </p:nvSpPr>
        <p:spPr>
          <a:xfrm>
            <a:off x="838200" y="1253331"/>
            <a:ext cx="10515600" cy="4351338"/>
          </a:xfrm>
        </p:spPr>
        <p:txBody>
          <a:bodyPr/>
          <a:lstStyle/>
          <a:p>
            <a:r>
              <a:rPr lang="tr-TR" b="0" i="0" dirty="0">
                <a:solidFill>
                  <a:srgbClr val="000000"/>
                </a:solidFill>
                <a:effectLst/>
              </a:rPr>
              <a:t>Makine Öğrenmesi, matematiksel ve istatistiksel işlemler ile veriler üzerinden çıkarımlar yaparak tahminlerde bulunan sistemlerin bilgisayarlar ile modellemesidir.</a:t>
            </a:r>
          </a:p>
          <a:p>
            <a:endParaRPr lang="tr-TR" dirty="0">
              <a:solidFill>
                <a:srgbClr val="000000"/>
              </a:solidFill>
              <a:latin typeface="Roboto" panose="020F0502020204030204" pitchFamily="2" charset="0"/>
            </a:endParaRPr>
          </a:p>
          <a:p>
            <a:r>
              <a:rPr lang="tr-TR" dirty="0"/>
              <a:t>Örneğin nem , sıcaklık , rüzgar , koşullarına göre hava durumunu tahmin etmek bir sınıflandırma problemi iken , aynı koşullar altında açık hava basıncı değerini tahmin etmek ise bir regresyon problemidir.</a:t>
            </a:r>
          </a:p>
          <a:p>
            <a:endParaRPr lang="tr-TR" dirty="0"/>
          </a:p>
        </p:txBody>
      </p:sp>
    </p:spTree>
    <p:extLst>
      <p:ext uri="{BB962C8B-B14F-4D97-AF65-F5344CB8AC3E}">
        <p14:creationId xmlns:p14="http://schemas.microsoft.com/office/powerpoint/2010/main" val="3367954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BF97E84-18D9-B76B-93DE-1E2B7AFDC63E}"/>
              </a:ext>
            </a:extLst>
          </p:cNvPr>
          <p:cNvSpPr>
            <a:spLocks noGrp="1"/>
          </p:cNvSpPr>
          <p:nvPr>
            <p:ph idx="1"/>
          </p:nvPr>
        </p:nvSpPr>
        <p:spPr>
          <a:xfrm>
            <a:off x="838200" y="1108653"/>
            <a:ext cx="10515600" cy="4351338"/>
          </a:xfrm>
        </p:spPr>
        <p:txBody>
          <a:bodyPr>
            <a:normAutofit fontScale="92500" lnSpcReduction="20000"/>
          </a:bodyPr>
          <a:lstStyle/>
          <a:p>
            <a:r>
              <a:rPr lang="tr-TR" dirty="0"/>
              <a:t>Takviyeli öğrenme denetimli-denetimsiz öğrenmeden farklıdır. Takviyeli öğrenmede, bir ödül-ceza sistemi bulunmaktadır. Burada makinenin amacı istenilen eyleme ulaşılan doğru yolu bulmaktır, doğru yola giderken yaptığı hatalardan çıkarımlar yapar ve belli bir ödül-ceza temeli üzerinde çalışır. Ardından çıkarımlarından en az hata ile doğru eylemi bulmaya çalışır.</a:t>
            </a:r>
          </a:p>
          <a:p>
            <a:endParaRPr lang="tr-TR" dirty="0"/>
          </a:p>
          <a:p>
            <a:r>
              <a:rPr lang="tr-TR" dirty="0"/>
              <a:t>Takviyeli öğrenmede asıl amaç çevreyle etkileşime girerek çevreden geri bildirim alıp ödülleri maksimuma çıkartarak hareket tarzı bulmasıdır.</a:t>
            </a:r>
          </a:p>
          <a:p>
            <a:endParaRPr lang="tr-TR" dirty="0"/>
          </a:p>
          <a:p>
            <a:r>
              <a:rPr lang="tr-TR" dirty="0"/>
              <a:t>Örneğin; bir bebeğin sıcak suya dokunup elinin yanması ve aynı sıcak suya elini sokmaktan çekinmesi takviyeli öğrenmedir. Bu durumda bebek çevreyle etkileşiminden negatif geri bildirim almıştır.</a:t>
            </a:r>
          </a:p>
        </p:txBody>
      </p:sp>
    </p:spTree>
    <p:extLst>
      <p:ext uri="{BB962C8B-B14F-4D97-AF65-F5344CB8AC3E}">
        <p14:creationId xmlns:p14="http://schemas.microsoft.com/office/powerpoint/2010/main" val="4085727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1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F51AC413-F57C-4A22-0A19-111307B409DC}"/>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3400" kern="1200">
                <a:solidFill>
                  <a:schemeClr val="tx1"/>
                </a:solidFill>
                <a:latin typeface="+mj-lt"/>
                <a:ea typeface="+mj-ea"/>
                <a:cs typeface="+mj-cs"/>
              </a:rPr>
              <a:t>Denetimsiz (Gözetimsiz) Öğrenme (Unsupervised Learning)</a:t>
            </a:r>
          </a:p>
        </p:txBody>
      </p:sp>
      <p:sp>
        <p:nvSpPr>
          <p:cNvPr id="25" name="Rectangle 1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İçerik Yer Tutucusu 4" descr="metin, ekran görüntüsü, yazı tipi, diyagram içeren bir resim&#10;&#10;Açıklama otomatik olarak oluşturuldu">
            <a:extLst>
              <a:ext uri="{FF2B5EF4-FFF2-40B4-BE49-F238E27FC236}">
                <a16:creationId xmlns:a16="http://schemas.microsoft.com/office/drawing/2014/main" id="{EC6C901D-5E57-A7D4-E763-7402E6B58C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206" y="2091095"/>
            <a:ext cx="11069052" cy="4206240"/>
          </a:xfrm>
          <a:prstGeom prst="rect">
            <a:avLst/>
          </a:prstGeom>
        </p:spPr>
      </p:pic>
    </p:spTree>
    <p:extLst>
      <p:ext uri="{BB962C8B-B14F-4D97-AF65-F5344CB8AC3E}">
        <p14:creationId xmlns:p14="http://schemas.microsoft.com/office/powerpoint/2010/main" val="4035430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C452D09-D6B9-6204-37AB-3B7389262048}"/>
              </a:ext>
            </a:extLst>
          </p:cNvPr>
          <p:cNvSpPr>
            <a:spLocks noGrp="1"/>
          </p:cNvSpPr>
          <p:nvPr>
            <p:ph idx="1"/>
          </p:nvPr>
        </p:nvSpPr>
        <p:spPr>
          <a:xfrm>
            <a:off x="838200" y="1011893"/>
            <a:ext cx="10515600" cy="4351338"/>
          </a:xfrm>
        </p:spPr>
        <p:txBody>
          <a:bodyPr>
            <a:normAutofit fontScale="77500" lnSpcReduction="20000"/>
          </a:bodyPr>
          <a:lstStyle/>
          <a:p>
            <a:r>
              <a:rPr lang="tr-TR" dirty="0"/>
              <a:t>Denetimsiz öğrenme, modeli denetlemenize gerek olmayan bir makine öğrenme tekniğidir. Bunun yerine, modelin bilgileri keşfetmek için kendi başına çalışmasına izin vermeniz gerekir.</a:t>
            </a:r>
          </a:p>
          <a:p>
            <a:endParaRPr lang="tr-TR" dirty="0"/>
          </a:p>
          <a:p>
            <a:r>
              <a:rPr lang="tr-TR" dirty="0"/>
              <a:t>Denetimsiz öğrenme algoritmaları, denetimli öğrenmeye kıyasla daha karmaşık işleme görevleri gerçekleştirmenizi sağlar.</a:t>
            </a:r>
          </a:p>
          <a:p>
            <a:endParaRPr lang="tr-TR" dirty="0"/>
          </a:p>
          <a:p>
            <a:r>
              <a:rPr lang="tr-TR" dirty="0"/>
              <a:t>Yine </a:t>
            </a:r>
            <a:r>
              <a:rPr lang="tr-TR" dirty="0" err="1"/>
              <a:t>Ikea</a:t>
            </a:r>
            <a:r>
              <a:rPr lang="tr-TR" dirty="0"/>
              <a:t> örneğini hatırlayacak olursak bir girdi ve bir de çıktı vardı. Parçalar girdi, mobilya çıktıydı. Denetimsiz öğrenmede çıktı bulunmamaktadır. Parçalar vardır ama mobilya üretilmeyecektir. Yani elimizde sadece etiketsiz veri vardır.</a:t>
            </a:r>
          </a:p>
          <a:p>
            <a:endParaRPr lang="tr-TR" dirty="0"/>
          </a:p>
          <a:p>
            <a:r>
              <a:rPr lang="tr-TR" dirty="0"/>
              <a:t>Denetimsiz Öğrenmenin temel görevi verileri sınırlandırmaktır. Google fotoğraflardaki yüzler, hayvanlar ve bitkiler sınıflandırması denetimsiz öğrenmeye örnek gösterilebilir.</a:t>
            </a:r>
          </a:p>
        </p:txBody>
      </p:sp>
    </p:spTree>
    <p:extLst>
      <p:ext uri="{BB962C8B-B14F-4D97-AF65-F5344CB8AC3E}">
        <p14:creationId xmlns:p14="http://schemas.microsoft.com/office/powerpoint/2010/main" val="3358898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842A66-2498-A7CE-5739-5D40CA6DCB62}"/>
              </a:ext>
            </a:extLst>
          </p:cNvPr>
          <p:cNvSpPr>
            <a:spLocks noGrp="1"/>
          </p:cNvSpPr>
          <p:nvPr>
            <p:ph type="title"/>
          </p:nvPr>
        </p:nvSpPr>
        <p:spPr/>
        <p:txBody>
          <a:bodyPr/>
          <a:lstStyle/>
          <a:p>
            <a:r>
              <a:rPr lang="tr-TR" dirty="0"/>
              <a:t>Kümeleme Yöntemi</a:t>
            </a:r>
          </a:p>
        </p:txBody>
      </p:sp>
      <p:sp>
        <p:nvSpPr>
          <p:cNvPr id="3" name="İçerik Yer Tutucusu 2">
            <a:extLst>
              <a:ext uri="{FF2B5EF4-FFF2-40B4-BE49-F238E27FC236}">
                <a16:creationId xmlns:a16="http://schemas.microsoft.com/office/drawing/2014/main" id="{E3F9647F-EC61-CA3A-894E-F98491B261D6}"/>
              </a:ext>
            </a:extLst>
          </p:cNvPr>
          <p:cNvSpPr>
            <a:spLocks noGrp="1"/>
          </p:cNvSpPr>
          <p:nvPr>
            <p:ph idx="1"/>
          </p:nvPr>
        </p:nvSpPr>
        <p:spPr/>
        <p:txBody>
          <a:bodyPr/>
          <a:lstStyle/>
          <a:p>
            <a:r>
              <a:rPr lang="tr-TR" dirty="0"/>
              <a:t>Kümeleme yöntemi, makine öğrenmesinin bir çeşidi olan gözetimsiz öğrenmede kullanılan bir istatistiksel yaklaşımdır. Gözetimsiz öğrenmede kullanılan etiketlenmemiş veriler kümeleme yöntemi ile gösterdikleri özelliklere göre sınıflandırılır. Elinizde bir veri havuzu olduğunu düşünelim, binlerce veri benzer özelliklerine göre kümelere ayrılır sonuç olarak verilerin birbirine yakınlığına bağlı olmak üzere elinizde belli sayıda veri kümesi oluşur.</a:t>
            </a:r>
          </a:p>
        </p:txBody>
      </p:sp>
    </p:spTree>
    <p:extLst>
      <p:ext uri="{BB962C8B-B14F-4D97-AF65-F5344CB8AC3E}">
        <p14:creationId xmlns:p14="http://schemas.microsoft.com/office/powerpoint/2010/main" val="274677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6F12B8D-C46B-CF26-74A5-4E4B98A720B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b="1" kern="1200">
                <a:solidFill>
                  <a:schemeClr val="tx1"/>
                </a:solidFill>
                <a:latin typeface="+mj-lt"/>
                <a:ea typeface="+mj-ea"/>
                <a:cs typeface="+mj-cs"/>
              </a:rPr>
              <a:t>Öğrenmenin Sürekliliğine Göre Öğrenme Türleri</a:t>
            </a:r>
          </a:p>
        </p:txBody>
      </p:sp>
      <p:sp>
        <p:nvSpPr>
          <p:cNvPr id="1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çerik Yer Tutucusu 10" descr="metin, ekran görüntüsü, diyagram, yazı tipi içeren bir resim&#10;&#10;Açıklama otomatik olarak oluşturuldu">
            <a:extLst>
              <a:ext uri="{FF2B5EF4-FFF2-40B4-BE49-F238E27FC236}">
                <a16:creationId xmlns:a16="http://schemas.microsoft.com/office/drawing/2014/main" id="{379677F3-EAA1-FAF8-042E-28FD71A4E6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709803"/>
            <a:ext cx="7214616" cy="5410962"/>
          </a:xfrm>
          <a:prstGeom prst="rect">
            <a:avLst/>
          </a:prstGeom>
        </p:spPr>
      </p:pic>
    </p:spTree>
    <p:extLst>
      <p:ext uri="{BB962C8B-B14F-4D97-AF65-F5344CB8AC3E}">
        <p14:creationId xmlns:p14="http://schemas.microsoft.com/office/powerpoint/2010/main" val="4017393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2">
            <a:extLst>
              <a:ext uri="{FF2B5EF4-FFF2-40B4-BE49-F238E27FC236}">
                <a16:creationId xmlns:a16="http://schemas.microsoft.com/office/drawing/2014/main" id="{D5FFADDB-A032-B809-CD22-D32C011875DF}"/>
              </a:ext>
            </a:extLst>
          </p:cNvPr>
          <p:cNvSpPr>
            <a:spLocks noGrp="1"/>
          </p:cNvSpPr>
          <p:nvPr>
            <p:ph idx="1"/>
          </p:nvPr>
        </p:nvSpPr>
        <p:spPr>
          <a:xfrm>
            <a:off x="838200" y="1326861"/>
            <a:ext cx="10515600" cy="4351338"/>
          </a:xfrm>
        </p:spPr>
        <p:txBody>
          <a:bodyPr>
            <a:normAutofit fontScale="92500" lnSpcReduction="20000"/>
          </a:bodyPr>
          <a:lstStyle/>
          <a:p>
            <a:r>
              <a:rPr lang="en-US" sz="3000" b="1" dirty="0" err="1"/>
              <a:t>Toplu</a:t>
            </a:r>
            <a:r>
              <a:rPr lang="en-US" sz="3000" b="1" dirty="0"/>
              <a:t> </a:t>
            </a:r>
            <a:r>
              <a:rPr lang="en-US" sz="3000" b="1" dirty="0" err="1"/>
              <a:t>Öğrenme</a:t>
            </a:r>
            <a:r>
              <a:rPr lang="en-US" sz="3000" b="1" dirty="0"/>
              <a:t> (Batch Learning) </a:t>
            </a:r>
            <a:r>
              <a:rPr lang="en-US" sz="3000" b="1" dirty="0" err="1"/>
              <a:t>ve</a:t>
            </a:r>
            <a:r>
              <a:rPr lang="en-US" sz="3000" b="1" dirty="0"/>
              <a:t> </a:t>
            </a:r>
            <a:r>
              <a:rPr lang="en-US" sz="3000" b="1" dirty="0" err="1"/>
              <a:t>Tekli</a:t>
            </a:r>
            <a:r>
              <a:rPr lang="en-US" sz="3000" b="1" dirty="0"/>
              <a:t> </a:t>
            </a:r>
            <a:r>
              <a:rPr lang="en-US" sz="3000" b="1" dirty="0" err="1"/>
              <a:t>Öğrenme</a:t>
            </a:r>
            <a:r>
              <a:rPr lang="en-US" sz="3000" b="1" dirty="0"/>
              <a:t> (Online Learning)</a:t>
            </a:r>
            <a:endParaRPr lang="tr-TR" sz="3000" b="1" dirty="0"/>
          </a:p>
          <a:p>
            <a:r>
              <a:rPr lang="tr-TR" dirty="0"/>
              <a:t>Toplu eğitimde eğitim kümesinin tamamı tek seferde ağa verilirken, tekil öğrenmede eğitim örnekleri birer birer ağa verilmektedir. Her iki yöntemin diğerine göre avantaj ve dezavantajları bulunmaktadır. Tekil eğitimin daha hızlı yakınsadığı, daha iyi lokal minimumları bulduğu, buna karşın birçok öğrenme algoritmasının sadece toplu eğitim için uygulanabildiği bilinmektedir. Toplu eğitim paralel hesaplama yapılabilirken, tekil eğitim</a:t>
            </a:r>
          </a:p>
          <a:p>
            <a:r>
              <a:rPr lang="tr-TR" dirty="0"/>
              <a:t>paralel hesaplama yapılamamaktadır.</a:t>
            </a:r>
          </a:p>
          <a:p>
            <a:endParaRPr lang="tr-TR" dirty="0"/>
          </a:p>
          <a:p>
            <a:r>
              <a:rPr lang="tr-TR" dirty="0"/>
              <a:t>Paralel hesaplama ya da Koşut hesaplama, aynı görevin, sonuçları daha hızlı elde etmek için çoklu işlemcilerde eş zamanlı olarak işletilmesidir. Bu fikir, problemlerin çözümünün ufak görev parçalarına bölünmesi ve bunların eş zamanlı olarak koordine edilmesine dayanır.</a:t>
            </a:r>
          </a:p>
        </p:txBody>
      </p:sp>
    </p:spTree>
    <p:extLst>
      <p:ext uri="{BB962C8B-B14F-4D97-AF65-F5344CB8AC3E}">
        <p14:creationId xmlns:p14="http://schemas.microsoft.com/office/powerpoint/2010/main" val="356528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00E013-B5A4-5BEB-A485-9F4BB55DF323}"/>
              </a:ext>
            </a:extLst>
          </p:cNvPr>
          <p:cNvSpPr>
            <a:spLocks noGrp="1"/>
          </p:cNvSpPr>
          <p:nvPr>
            <p:ph type="title"/>
          </p:nvPr>
        </p:nvSpPr>
        <p:spPr/>
        <p:txBody>
          <a:bodyPr/>
          <a:lstStyle/>
          <a:p>
            <a:r>
              <a:rPr lang="tr-TR" dirty="0"/>
              <a:t>Yeni Veriyi Mevcutlarla Kıyaslama veya Model Oluşturmaya Göre Öğrenme Türleri</a:t>
            </a:r>
          </a:p>
        </p:txBody>
      </p:sp>
      <p:sp>
        <p:nvSpPr>
          <p:cNvPr id="3" name="İçerik Yer Tutucusu 2">
            <a:extLst>
              <a:ext uri="{FF2B5EF4-FFF2-40B4-BE49-F238E27FC236}">
                <a16:creationId xmlns:a16="http://schemas.microsoft.com/office/drawing/2014/main" id="{FECFA80D-0105-14F2-6BFA-E75EB982BAF5}"/>
              </a:ext>
            </a:extLst>
          </p:cNvPr>
          <p:cNvSpPr>
            <a:spLocks noGrp="1"/>
          </p:cNvSpPr>
          <p:nvPr>
            <p:ph idx="1"/>
          </p:nvPr>
        </p:nvSpPr>
        <p:spPr/>
        <p:txBody>
          <a:bodyPr/>
          <a:lstStyle/>
          <a:p>
            <a:r>
              <a:rPr lang="en-US" dirty="0"/>
              <a:t> </a:t>
            </a:r>
            <a:r>
              <a:rPr lang="en-US" b="1" dirty="0" err="1"/>
              <a:t>Örnek</a:t>
            </a:r>
            <a:r>
              <a:rPr lang="en-US" b="1" dirty="0"/>
              <a:t> </a:t>
            </a:r>
            <a:r>
              <a:rPr lang="en-US" b="1" dirty="0" err="1"/>
              <a:t>Tabanlı</a:t>
            </a:r>
            <a:r>
              <a:rPr lang="en-US" b="1" dirty="0"/>
              <a:t> </a:t>
            </a:r>
            <a:r>
              <a:rPr lang="en-US" b="1" dirty="0" err="1"/>
              <a:t>Öğrenme</a:t>
            </a:r>
            <a:r>
              <a:rPr lang="en-US" b="1" dirty="0"/>
              <a:t> (Instance-Based Learning)</a:t>
            </a:r>
            <a:endParaRPr lang="tr-TR" b="1" dirty="0"/>
          </a:p>
          <a:p>
            <a:r>
              <a:rPr lang="tr-TR" dirty="0"/>
              <a:t>Bu öğrenme modelinde algoritma, yeni bir örnekle karşılaştığında hafızada saklanan eğitim verilerinden alınan örneklerle bu yeni örneği karşılaştırarak ona bir sınıf etiketi verir.</a:t>
            </a:r>
          </a:p>
          <a:p>
            <a:endParaRPr lang="tr-TR" dirty="0"/>
          </a:p>
          <a:p>
            <a:r>
              <a:rPr lang="tr-TR" dirty="0"/>
              <a:t>Uzaktan algılanmış görüntülerin sınıflandırılmasında yaygın olarak kullanılan örnek tabanlı sınıflandırıcılar, pikseller arasındaki hayali uzaklıkların ya da benzerliklerin belirlenmesi ile sınıflandırma işlemini gerçekleştirmektedir.</a:t>
            </a:r>
          </a:p>
        </p:txBody>
      </p:sp>
    </p:spTree>
    <p:extLst>
      <p:ext uri="{BB962C8B-B14F-4D97-AF65-F5344CB8AC3E}">
        <p14:creationId xmlns:p14="http://schemas.microsoft.com/office/powerpoint/2010/main" val="943643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3F564A-ED33-36B2-FB25-A02F94286E44}"/>
              </a:ext>
            </a:extLst>
          </p:cNvPr>
          <p:cNvSpPr>
            <a:spLocks noGrp="1"/>
          </p:cNvSpPr>
          <p:nvPr>
            <p:ph type="title"/>
          </p:nvPr>
        </p:nvSpPr>
        <p:spPr/>
        <p:txBody>
          <a:bodyPr>
            <a:normAutofit/>
          </a:bodyPr>
          <a:lstStyle/>
          <a:p>
            <a:r>
              <a:rPr lang="en-US" sz="2800" b="1" dirty="0"/>
              <a:t>Model </a:t>
            </a:r>
            <a:r>
              <a:rPr lang="en-US" sz="2800" b="1" dirty="0" err="1"/>
              <a:t>Tabanlı</a:t>
            </a:r>
            <a:r>
              <a:rPr lang="en-US" sz="2800" b="1" dirty="0"/>
              <a:t> </a:t>
            </a:r>
            <a:r>
              <a:rPr lang="en-US" sz="2800" b="1" dirty="0" err="1"/>
              <a:t>Öğrenme</a:t>
            </a:r>
            <a:r>
              <a:rPr lang="en-US" sz="2800" b="1" dirty="0"/>
              <a:t> (Model-Based Learning</a:t>
            </a:r>
            <a:endParaRPr lang="tr-TR" sz="2800" b="1" dirty="0"/>
          </a:p>
        </p:txBody>
      </p:sp>
      <p:sp>
        <p:nvSpPr>
          <p:cNvPr id="3" name="İçerik Yer Tutucusu 2">
            <a:extLst>
              <a:ext uri="{FF2B5EF4-FFF2-40B4-BE49-F238E27FC236}">
                <a16:creationId xmlns:a16="http://schemas.microsoft.com/office/drawing/2014/main" id="{902D31EF-C5C0-A6E9-79A0-739C6288AC50}"/>
              </a:ext>
            </a:extLst>
          </p:cNvPr>
          <p:cNvSpPr>
            <a:spLocks noGrp="1"/>
          </p:cNvSpPr>
          <p:nvPr>
            <p:ph idx="1"/>
          </p:nvPr>
        </p:nvSpPr>
        <p:spPr/>
        <p:txBody>
          <a:bodyPr/>
          <a:lstStyle/>
          <a:p>
            <a:r>
              <a:rPr lang="tr-TR" dirty="0"/>
              <a:t>Model gerçek dünyada (ör: robotlar) veya bilgisayarda (ör: oyunlar) eylem gerçekleştirir. Daha sonra ödülü olumlu ya da olumsuz olsun çevreden alırlar ve değer işlevlerini güncellerler.</a:t>
            </a:r>
          </a:p>
          <a:p>
            <a:endParaRPr lang="tr-TR" dirty="0"/>
          </a:p>
          <a:p>
            <a:r>
              <a:rPr lang="tr-TR" dirty="0"/>
              <a:t>Öğrenmeyi hızlandırma avantajına sahiptir, çünkü öğrenmeye devam etmek için çevrenin yanıt vermesini beklemenize veya çevreyi bir duruma sıfırlamaya gerek yoktu</a:t>
            </a:r>
          </a:p>
        </p:txBody>
      </p:sp>
    </p:spTree>
    <p:extLst>
      <p:ext uri="{BB962C8B-B14F-4D97-AF65-F5344CB8AC3E}">
        <p14:creationId xmlns:p14="http://schemas.microsoft.com/office/powerpoint/2010/main" val="2831995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4BE2DA-64A9-F1E7-C1D8-EED2C372A664}"/>
              </a:ext>
            </a:extLst>
          </p:cNvPr>
          <p:cNvSpPr>
            <a:spLocks noGrp="1"/>
          </p:cNvSpPr>
          <p:nvPr>
            <p:ph type="title"/>
          </p:nvPr>
        </p:nvSpPr>
        <p:spPr/>
        <p:txBody>
          <a:bodyPr/>
          <a:lstStyle/>
          <a:p>
            <a:r>
              <a:rPr lang="tr-TR" dirty="0"/>
              <a:t>Kaynakça</a:t>
            </a:r>
            <a:br>
              <a:rPr lang="tr-TR" dirty="0"/>
            </a:br>
            <a:endParaRPr lang="tr-TR" dirty="0"/>
          </a:p>
        </p:txBody>
      </p:sp>
      <p:sp>
        <p:nvSpPr>
          <p:cNvPr id="3" name="İçerik Yer Tutucusu 2">
            <a:extLst>
              <a:ext uri="{FF2B5EF4-FFF2-40B4-BE49-F238E27FC236}">
                <a16:creationId xmlns:a16="http://schemas.microsoft.com/office/drawing/2014/main" id="{E93D30FD-D691-23C0-0FF2-38DCDC3FFB4E}"/>
              </a:ext>
            </a:extLst>
          </p:cNvPr>
          <p:cNvSpPr>
            <a:spLocks noGrp="1"/>
          </p:cNvSpPr>
          <p:nvPr>
            <p:ph idx="1"/>
          </p:nvPr>
        </p:nvSpPr>
        <p:spPr>
          <a:xfrm>
            <a:off x="838200" y="1132608"/>
            <a:ext cx="10515600" cy="5455227"/>
          </a:xfrm>
        </p:spPr>
        <p:txBody>
          <a:bodyPr/>
          <a:lstStyle/>
          <a:p>
            <a:r>
              <a:rPr lang="tr-TR" dirty="0">
                <a:hlinkClick r:id="rId2"/>
              </a:rPr>
              <a:t>https://www.veribilimiokulu.com/makineler-nasil-ogrenir/</a:t>
            </a:r>
            <a:endParaRPr lang="tr-TR" dirty="0"/>
          </a:p>
          <a:p>
            <a:r>
              <a:rPr lang="tr-TR" dirty="0">
                <a:hlinkClick r:id="rId3"/>
              </a:rPr>
              <a:t>https://medium.com/@m.burakimre/denetimli-ve-denetimsiz-makine-%C3%B6%C4%9Frenmesi-nedir-92ae7ac05fee</a:t>
            </a:r>
            <a:endParaRPr lang="tr-TR" dirty="0"/>
          </a:p>
          <a:p>
            <a:r>
              <a:rPr lang="tr-TR" dirty="0">
                <a:hlinkClick r:id="rId4"/>
              </a:rPr>
              <a:t>https://www.veribilimiokulu.com/basit-dogrusal-regresyon/</a:t>
            </a:r>
            <a:endParaRPr lang="tr-TR" dirty="0"/>
          </a:p>
          <a:p>
            <a:r>
              <a:rPr lang="tr-TR" dirty="0">
                <a:hlinkClick r:id="rId5"/>
              </a:rPr>
              <a:t>https://www.geeksforgeeks.org/supervised-unsupervised-learning/</a:t>
            </a:r>
            <a:endParaRPr lang="tr-TR" dirty="0"/>
          </a:p>
          <a:p>
            <a:r>
              <a:rPr lang="tr-TR" dirty="0">
                <a:hlinkClick r:id="rId6"/>
              </a:rPr>
              <a:t>https://cloud.google.com/discover/what-is-supervised-learning#section-1</a:t>
            </a:r>
            <a:endParaRPr lang="tr-TR" dirty="0"/>
          </a:p>
          <a:p>
            <a:r>
              <a:rPr lang="tr-TR" dirty="0">
                <a:hlinkClick r:id="rId7"/>
              </a:rPr>
              <a:t>https://www.ibm.com/topics/unsupervised-learning</a:t>
            </a:r>
            <a:endParaRPr lang="tr-TR" dirty="0"/>
          </a:p>
          <a:p>
            <a:r>
              <a:rPr lang="tr-TR" dirty="0">
                <a:hlinkClick r:id="rId8"/>
              </a:rPr>
              <a:t>https://ibm.com/topics/supervised-learning</a:t>
            </a:r>
            <a:endParaRPr lang="tr-TR" dirty="0"/>
          </a:p>
          <a:p>
            <a:r>
              <a:rPr lang="tr-TR" dirty="0">
                <a:hlinkClick r:id="rId9"/>
              </a:rPr>
              <a:t>https://miuul.com/not-defteri/gozetimsiz-ogrenme-yontemleri</a:t>
            </a:r>
            <a:endParaRPr lang="tr-TR" dirty="0"/>
          </a:p>
          <a:p>
            <a:endParaRPr lang="tr-TR" dirty="0"/>
          </a:p>
          <a:p>
            <a:endParaRPr lang="tr-TR" dirty="0"/>
          </a:p>
          <a:p>
            <a:endParaRPr lang="tr-TR" dirty="0"/>
          </a:p>
        </p:txBody>
      </p:sp>
    </p:spTree>
    <p:extLst>
      <p:ext uri="{BB962C8B-B14F-4D97-AF65-F5344CB8AC3E}">
        <p14:creationId xmlns:p14="http://schemas.microsoft.com/office/powerpoint/2010/main" val="697487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0A4D89-ABEB-090A-448A-DCC247E7BF63}"/>
              </a:ext>
            </a:extLst>
          </p:cNvPr>
          <p:cNvSpPr>
            <a:spLocks noGrp="1"/>
          </p:cNvSpPr>
          <p:nvPr>
            <p:ph type="title"/>
          </p:nvPr>
        </p:nvSpPr>
        <p:spPr/>
        <p:txBody>
          <a:bodyPr/>
          <a:lstStyle/>
          <a:p>
            <a:r>
              <a:rPr lang="tr-TR" b="1" i="0" dirty="0">
                <a:solidFill>
                  <a:srgbClr val="000000"/>
                </a:solidFill>
                <a:effectLst/>
                <a:latin typeface="Roboto Condensed" panose="02000000000000000000" pitchFamily="2" charset="0"/>
              </a:rPr>
              <a:t>Makine Nedir?</a:t>
            </a:r>
            <a:br>
              <a:rPr lang="tr-TR" b="0" i="0" dirty="0">
                <a:solidFill>
                  <a:srgbClr val="000000"/>
                </a:solidFill>
                <a:effectLst/>
                <a:latin typeface="Roboto Condensed" panose="02000000000000000000" pitchFamily="2" charset="0"/>
              </a:rPr>
            </a:br>
            <a:endParaRPr lang="tr-TR" dirty="0"/>
          </a:p>
        </p:txBody>
      </p:sp>
      <p:sp>
        <p:nvSpPr>
          <p:cNvPr id="3" name="İçerik Yer Tutucusu 2">
            <a:extLst>
              <a:ext uri="{FF2B5EF4-FFF2-40B4-BE49-F238E27FC236}">
                <a16:creationId xmlns:a16="http://schemas.microsoft.com/office/drawing/2014/main" id="{42ADA09D-1773-5BEB-1A50-176A73AF4B37}"/>
              </a:ext>
            </a:extLst>
          </p:cNvPr>
          <p:cNvSpPr>
            <a:spLocks noGrp="1"/>
          </p:cNvSpPr>
          <p:nvPr>
            <p:ph idx="1"/>
          </p:nvPr>
        </p:nvSpPr>
        <p:spPr/>
        <p:txBody>
          <a:bodyPr/>
          <a:lstStyle/>
          <a:p>
            <a:r>
              <a:rPr lang="tr-TR" b="0" i="0" dirty="0">
                <a:solidFill>
                  <a:srgbClr val="000000"/>
                </a:solidFill>
                <a:effectLst/>
                <a:latin typeface="Roboto" panose="02000000000000000000" pitchFamily="2" charset="0"/>
              </a:rPr>
              <a:t>Makine, bilgisayarların algılayıcı verisi ya da </a:t>
            </a:r>
            <a:r>
              <a:rPr lang="tr-TR" b="0" i="0" dirty="0" err="1">
                <a:solidFill>
                  <a:srgbClr val="000000"/>
                </a:solidFill>
                <a:effectLst/>
                <a:latin typeface="Roboto" panose="02000000000000000000" pitchFamily="2" charset="0"/>
              </a:rPr>
              <a:t>veritabanları</a:t>
            </a:r>
            <a:r>
              <a:rPr lang="tr-TR" b="0" i="0" dirty="0">
                <a:solidFill>
                  <a:srgbClr val="000000"/>
                </a:solidFill>
                <a:effectLst/>
                <a:latin typeface="Roboto" panose="02000000000000000000" pitchFamily="2" charset="0"/>
              </a:rPr>
              <a:t> gibi veri türlerine dayalı öğrenimini olanaklı kılan algoritmalardır. Algoritmalar, makine öğrenimine güç veren motorlardır.</a:t>
            </a:r>
            <a:endParaRPr lang="tr-TR" dirty="0"/>
          </a:p>
        </p:txBody>
      </p:sp>
    </p:spTree>
    <p:extLst>
      <p:ext uri="{BB962C8B-B14F-4D97-AF65-F5344CB8AC3E}">
        <p14:creationId xmlns:p14="http://schemas.microsoft.com/office/powerpoint/2010/main" val="3713009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9DB263-2D88-EF68-D460-A8CA3F6BD5D5}"/>
              </a:ext>
            </a:extLst>
          </p:cNvPr>
          <p:cNvSpPr>
            <a:spLocks noGrp="1"/>
          </p:cNvSpPr>
          <p:nvPr>
            <p:ph type="title"/>
          </p:nvPr>
        </p:nvSpPr>
        <p:spPr/>
        <p:txBody>
          <a:bodyPr/>
          <a:lstStyle/>
          <a:p>
            <a:r>
              <a:rPr lang="tr-TR" b="1" i="0" dirty="0">
                <a:solidFill>
                  <a:srgbClr val="000000"/>
                </a:solidFill>
                <a:effectLst/>
                <a:latin typeface="Roboto Condensed" panose="02000000000000000000" pitchFamily="2" charset="0"/>
              </a:rPr>
              <a:t>Temel kavramlar</a:t>
            </a:r>
            <a:br>
              <a:rPr lang="tr-TR" b="0" i="0" dirty="0">
                <a:solidFill>
                  <a:srgbClr val="000000"/>
                </a:solidFill>
                <a:effectLst/>
                <a:latin typeface="Roboto Condensed" panose="02000000000000000000" pitchFamily="2" charset="0"/>
              </a:rPr>
            </a:br>
            <a:endParaRPr lang="tr-TR" dirty="0"/>
          </a:p>
        </p:txBody>
      </p:sp>
      <p:sp>
        <p:nvSpPr>
          <p:cNvPr id="3" name="İçerik Yer Tutucusu 2">
            <a:extLst>
              <a:ext uri="{FF2B5EF4-FFF2-40B4-BE49-F238E27FC236}">
                <a16:creationId xmlns:a16="http://schemas.microsoft.com/office/drawing/2014/main" id="{A37FB0A3-D1DC-1E85-8CBD-D0070D9ECD7D}"/>
              </a:ext>
            </a:extLst>
          </p:cNvPr>
          <p:cNvSpPr>
            <a:spLocks noGrp="1"/>
          </p:cNvSpPr>
          <p:nvPr>
            <p:ph idx="1"/>
          </p:nvPr>
        </p:nvSpPr>
        <p:spPr>
          <a:xfrm>
            <a:off x="838200" y="1266738"/>
            <a:ext cx="10515600" cy="4910225"/>
          </a:xfrm>
        </p:spPr>
        <p:txBody>
          <a:bodyPr>
            <a:normAutofit/>
          </a:bodyPr>
          <a:lstStyle/>
          <a:p>
            <a:pPr algn="l"/>
            <a:r>
              <a:rPr lang="tr-TR" b="1" i="0" dirty="0">
                <a:solidFill>
                  <a:srgbClr val="000000"/>
                </a:solidFill>
                <a:effectLst/>
              </a:rPr>
              <a:t> Bağımlı değişken</a:t>
            </a:r>
            <a:r>
              <a:rPr lang="tr-TR" b="0" i="0" dirty="0">
                <a:solidFill>
                  <a:srgbClr val="000000"/>
                </a:solidFill>
                <a:effectLst/>
              </a:rPr>
              <a:t>: Makine öğrenmesi probleminde tahmin etmek için hedeflediğimiz ana değişkendir. (Araç fiyatı ve benzeri)</a:t>
            </a:r>
          </a:p>
          <a:p>
            <a:pPr algn="l"/>
            <a:r>
              <a:rPr lang="tr-TR" b="1" i="0" dirty="0">
                <a:solidFill>
                  <a:srgbClr val="000000"/>
                </a:solidFill>
                <a:effectLst/>
              </a:rPr>
              <a:t> Bağımsız değişken</a:t>
            </a:r>
            <a:r>
              <a:rPr lang="tr-TR" b="0" i="0" dirty="0">
                <a:solidFill>
                  <a:srgbClr val="000000"/>
                </a:solidFill>
                <a:effectLst/>
              </a:rPr>
              <a:t>: Bağımlı değişkeni tahmin etmemize yardımcı olan değişkendir. (Vites türü, marka ve benzeri)</a:t>
            </a:r>
          </a:p>
          <a:p>
            <a:pPr algn="l"/>
            <a:r>
              <a:rPr lang="tr-TR" b="1" i="0" dirty="0">
                <a:solidFill>
                  <a:srgbClr val="000000"/>
                </a:solidFill>
                <a:effectLst/>
              </a:rPr>
              <a:t> Aşırı Öğrenme (</a:t>
            </a:r>
            <a:r>
              <a:rPr lang="tr-TR" b="1" i="0" dirty="0" err="1">
                <a:solidFill>
                  <a:srgbClr val="000000"/>
                </a:solidFill>
                <a:effectLst/>
              </a:rPr>
              <a:t>Overfitting</a:t>
            </a:r>
            <a:r>
              <a:rPr lang="tr-TR" b="1" i="0" dirty="0">
                <a:solidFill>
                  <a:srgbClr val="000000"/>
                </a:solidFill>
                <a:effectLst/>
              </a:rPr>
              <a:t>)</a:t>
            </a:r>
            <a:r>
              <a:rPr lang="tr-TR" b="0" i="0" dirty="0">
                <a:solidFill>
                  <a:srgbClr val="000000"/>
                </a:solidFill>
                <a:effectLst/>
              </a:rPr>
              <a:t>: Veri setinin ezberlenmeye yakın çok iyi öğrenilmiş olmasına rağmen yeni gördüğü veri setinde tahmin yapmak istendiğinde hata yapması durumudur.</a:t>
            </a:r>
          </a:p>
          <a:p>
            <a:pPr algn="l"/>
            <a:r>
              <a:rPr lang="tr-TR" b="1" i="0" dirty="0" err="1">
                <a:solidFill>
                  <a:srgbClr val="000000"/>
                </a:solidFill>
                <a:effectLst/>
              </a:rPr>
              <a:t>Underfitting</a:t>
            </a:r>
            <a:r>
              <a:rPr lang="tr-TR" b="1" i="0" dirty="0">
                <a:solidFill>
                  <a:srgbClr val="000000"/>
                </a:solidFill>
                <a:effectLst/>
              </a:rPr>
              <a:t>:</a:t>
            </a:r>
            <a:r>
              <a:rPr lang="tr-TR" b="0" i="0" dirty="0">
                <a:solidFill>
                  <a:srgbClr val="000000"/>
                </a:solidFill>
                <a:effectLst/>
              </a:rPr>
              <a:t> Aşırı öğrenmenin tam tersidir. Bu durumda da veri setimizdeki önemli özellikleri yakalayamayıp gerekli öğrenmeyi yapamamamız durumudur.</a:t>
            </a:r>
          </a:p>
          <a:p>
            <a:endParaRPr lang="tr-TR" dirty="0"/>
          </a:p>
        </p:txBody>
      </p:sp>
    </p:spTree>
    <p:extLst>
      <p:ext uri="{BB962C8B-B14F-4D97-AF65-F5344CB8AC3E}">
        <p14:creationId xmlns:p14="http://schemas.microsoft.com/office/powerpoint/2010/main" val="1522435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08B663A2-D3AB-A6EF-AB6E-10BF4A217BB0}"/>
              </a:ext>
            </a:extLst>
          </p:cNvPr>
          <p:cNvPicPr>
            <a:picLocks noChangeAspect="1"/>
          </p:cNvPicPr>
          <p:nvPr/>
        </p:nvPicPr>
        <p:blipFill rotWithShape="1">
          <a:blip r:embed="rId2"/>
          <a:srcRect t="1486" r="1" b="1"/>
          <a:stretch/>
        </p:blipFill>
        <p:spPr>
          <a:xfrm>
            <a:off x="865141" y="871147"/>
            <a:ext cx="10488660" cy="5114714"/>
          </a:xfrm>
          <a:prstGeom prst="rect">
            <a:avLst/>
          </a:prstGeom>
        </p:spPr>
      </p:pic>
      <p:cxnSp>
        <p:nvCxnSpPr>
          <p:cNvPr id="10" name="Straight Connector 9">
            <a:extLst>
              <a:ext uri="{FF2B5EF4-FFF2-40B4-BE49-F238E27FC236}">
                <a16:creationId xmlns:a16="http://schemas.microsoft.com/office/drawing/2014/main" id="{EBC8029E-E679-5CC4-DE1F-B1AA37452C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5966048"/>
            <a:ext cx="104775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63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950416-1C08-553A-9E78-4AC820A94A23}"/>
              </a:ext>
            </a:extLst>
          </p:cNvPr>
          <p:cNvSpPr>
            <a:spLocks noGrp="1"/>
          </p:cNvSpPr>
          <p:nvPr>
            <p:ph type="title"/>
          </p:nvPr>
        </p:nvSpPr>
        <p:spPr/>
        <p:txBody>
          <a:bodyPr>
            <a:normAutofit fontScale="90000"/>
          </a:bodyPr>
          <a:lstStyle/>
          <a:p>
            <a:r>
              <a:rPr lang="tr-TR" b="1" i="0" dirty="0">
                <a:solidFill>
                  <a:srgbClr val="000000"/>
                </a:solidFill>
                <a:effectLst/>
                <a:latin typeface="Roboto Condensed" panose="02000000000000000000" pitchFamily="2" charset="0"/>
              </a:rPr>
              <a:t>İnsan Gözetimi Olup Olmamasına Göre Öğrenme Türleri</a:t>
            </a:r>
            <a:br>
              <a:rPr lang="tr-TR" b="0" i="0" dirty="0">
                <a:solidFill>
                  <a:srgbClr val="000000"/>
                </a:solidFill>
                <a:effectLst/>
                <a:latin typeface="Roboto Condensed" panose="02000000000000000000" pitchFamily="2" charset="0"/>
              </a:rPr>
            </a:br>
            <a:endParaRPr lang="tr-TR" dirty="0"/>
          </a:p>
        </p:txBody>
      </p:sp>
      <p:pic>
        <p:nvPicPr>
          <p:cNvPr id="6" name="İçerik Yer Tutucusu 5" descr="ekran görüntüsü içeren bir resim&#10;&#10;Açıklama otomatik olarak oluşturuldu">
            <a:extLst>
              <a:ext uri="{FF2B5EF4-FFF2-40B4-BE49-F238E27FC236}">
                <a16:creationId xmlns:a16="http://schemas.microsoft.com/office/drawing/2014/main" id="{AAA68D06-6074-5DA4-5967-2A1D0CD28F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132" y="1982451"/>
            <a:ext cx="3810868" cy="2997883"/>
          </a:xfrm>
        </p:spPr>
      </p:pic>
      <p:sp>
        <p:nvSpPr>
          <p:cNvPr id="8" name="Metin kutusu 7">
            <a:extLst>
              <a:ext uri="{FF2B5EF4-FFF2-40B4-BE49-F238E27FC236}">
                <a16:creationId xmlns:a16="http://schemas.microsoft.com/office/drawing/2014/main" id="{55255A1A-BCEB-8A71-7DF9-76AEFEF8B6D9}"/>
              </a:ext>
            </a:extLst>
          </p:cNvPr>
          <p:cNvSpPr txBox="1"/>
          <p:nvPr/>
        </p:nvSpPr>
        <p:spPr>
          <a:xfrm>
            <a:off x="471881" y="1613119"/>
            <a:ext cx="6094602" cy="369332"/>
          </a:xfrm>
          <a:prstGeom prst="rect">
            <a:avLst/>
          </a:prstGeom>
          <a:noFill/>
        </p:spPr>
        <p:txBody>
          <a:bodyPr wrap="square">
            <a:spAutoFit/>
          </a:bodyPr>
          <a:lstStyle/>
          <a:p>
            <a:pPr algn="l"/>
            <a:r>
              <a:rPr lang="tr-TR" b="0" i="0" dirty="0">
                <a:solidFill>
                  <a:srgbClr val="000000"/>
                </a:solidFill>
                <a:effectLst/>
                <a:latin typeface="Roboto Condensed" panose="02000000000000000000" pitchFamily="2" charset="0"/>
              </a:rPr>
              <a:t> </a:t>
            </a:r>
            <a:r>
              <a:rPr lang="tr-TR" b="1" i="0" dirty="0">
                <a:solidFill>
                  <a:srgbClr val="000000"/>
                </a:solidFill>
                <a:effectLst/>
                <a:latin typeface="Roboto Condensed" panose="02000000000000000000" pitchFamily="2" charset="0"/>
              </a:rPr>
              <a:t>Denetimli (Gözetimli) Öğrenme (</a:t>
            </a:r>
            <a:r>
              <a:rPr lang="tr-TR" b="1" i="0" dirty="0" err="1">
                <a:solidFill>
                  <a:srgbClr val="000000"/>
                </a:solidFill>
                <a:effectLst/>
                <a:latin typeface="Roboto Condensed" panose="02000000000000000000" pitchFamily="2" charset="0"/>
              </a:rPr>
              <a:t>Supervised</a:t>
            </a:r>
            <a:r>
              <a:rPr lang="tr-TR" b="1" i="0" dirty="0">
                <a:solidFill>
                  <a:srgbClr val="000000"/>
                </a:solidFill>
                <a:effectLst/>
                <a:latin typeface="Roboto Condensed" panose="02000000000000000000" pitchFamily="2" charset="0"/>
              </a:rPr>
              <a:t> Learning)</a:t>
            </a:r>
            <a:endParaRPr lang="tr-TR" b="0" i="0" dirty="0">
              <a:solidFill>
                <a:srgbClr val="000000"/>
              </a:solidFill>
              <a:effectLst/>
              <a:latin typeface="Roboto Condensed" panose="02000000000000000000" pitchFamily="2" charset="0"/>
            </a:endParaRPr>
          </a:p>
        </p:txBody>
      </p:sp>
      <p:sp>
        <p:nvSpPr>
          <p:cNvPr id="10" name="Metin kutusu 9">
            <a:extLst>
              <a:ext uri="{FF2B5EF4-FFF2-40B4-BE49-F238E27FC236}">
                <a16:creationId xmlns:a16="http://schemas.microsoft.com/office/drawing/2014/main" id="{E7C44E96-BC64-33D8-9E31-AD336EDA0716}"/>
              </a:ext>
            </a:extLst>
          </p:cNvPr>
          <p:cNvSpPr txBox="1"/>
          <p:nvPr/>
        </p:nvSpPr>
        <p:spPr>
          <a:xfrm>
            <a:off x="471881" y="2105529"/>
            <a:ext cx="8034556" cy="3970318"/>
          </a:xfrm>
          <a:prstGeom prst="rect">
            <a:avLst/>
          </a:prstGeom>
          <a:noFill/>
        </p:spPr>
        <p:txBody>
          <a:bodyPr wrap="square">
            <a:spAutoFit/>
          </a:bodyPr>
          <a:lstStyle/>
          <a:p>
            <a:pPr marL="285750" indent="-285750" algn="l">
              <a:buFont typeface="Arial" panose="020B0604020202020204" pitchFamily="34" charset="0"/>
              <a:buChar char="•"/>
            </a:pPr>
            <a:r>
              <a:rPr lang="tr-TR" dirty="0">
                <a:solidFill>
                  <a:srgbClr val="000000"/>
                </a:solidFill>
              </a:rPr>
              <a:t>Etiketlenmiş verileri </a:t>
            </a:r>
            <a:r>
              <a:rPr lang="tr-TR" dirty="0" err="1">
                <a:solidFill>
                  <a:srgbClr val="000000"/>
                </a:solidFill>
              </a:rPr>
              <a:t>kullaranak</a:t>
            </a:r>
            <a:r>
              <a:rPr lang="tr-TR" dirty="0">
                <a:solidFill>
                  <a:srgbClr val="000000"/>
                </a:solidFill>
              </a:rPr>
              <a:t> gerçekleştirilen makine öğrenmesi türüdür.</a:t>
            </a:r>
          </a:p>
          <a:p>
            <a:pPr marL="285750" indent="-285750" algn="l">
              <a:buFont typeface="Arial" panose="020B0604020202020204" pitchFamily="34" charset="0"/>
              <a:buChar char="•"/>
            </a:pPr>
            <a:endParaRPr lang="tr-TR" b="0" i="0" dirty="0">
              <a:solidFill>
                <a:srgbClr val="000000"/>
              </a:solidFill>
              <a:effectLst/>
            </a:endParaRPr>
          </a:p>
          <a:p>
            <a:pPr marL="285750" indent="-285750" algn="l">
              <a:buFont typeface="Arial" panose="020B0604020202020204" pitchFamily="34" charset="0"/>
              <a:buChar char="•"/>
            </a:pPr>
            <a:r>
              <a:rPr lang="tr-TR" b="0" i="0" dirty="0">
                <a:solidFill>
                  <a:srgbClr val="000000"/>
                </a:solidFill>
                <a:effectLst/>
              </a:rPr>
              <a:t>Verileri ve o verilerden çıkan sonuçları makineye tekrar baştan vererek bu bilgilerden bir fonksiyon çıkartılmasını sağlamaktadır. Böylece makine veriler arasındaki ilişkiyi öğrenmektedir.</a:t>
            </a:r>
          </a:p>
          <a:p>
            <a:pPr marL="285750" indent="-285750" algn="l">
              <a:buFont typeface="Arial" panose="020B0604020202020204" pitchFamily="34" charset="0"/>
              <a:buChar char="•"/>
            </a:pPr>
            <a:endParaRPr lang="tr-TR" dirty="0">
              <a:solidFill>
                <a:srgbClr val="000000"/>
              </a:solidFill>
            </a:endParaRPr>
          </a:p>
          <a:p>
            <a:pPr marL="285750" indent="-285750" algn="l">
              <a:buFont typeface="Arial" panose="020B0604020202020204" pitchFamily="34" charset="0"/>
              <a:buChar char="•"/>
            </a:pPr>
            <a:r>
              <a:rPr lang="tr-TR" b="0" i="0" dirty="0">
                <a:solidFill>
                  <a:srgbClr val="242424"/>
                </a:solidFill>
                <a:effectLst/>
                <a:latin typeface="source-serif-pro"/>
              </a:rPr>
              <a:t>Denetimli makine öğrenimi olarak adlandırılmasının nedeni, bu yaklaşımın en azından bir kısmının insan gözetimi gerektirmesidir. Mevcut verilerin büyük çoğunluğu etiketlenmemiş, ham verilerdir. Denetimli öğrenmeye hazır verileri doğru bir şekilde etiketlemek için genellikle insan etkileşimi gerekir. Doğal olarak, doğru bir şekilde etiketlenmiş eğitim verilerinin büyük dizilerine ihtiyaç duyulduğundan, bu kaynak yoğun bir süreç olabilir.</a:t>
            </a:r>
            <a:endParaRPr lang="tr-TR" b="0" i="0" dirty="0">
              <a:solidFill>
                <a:srgbClr val="000000"/>
              </a:solidFill>
              <a:effectLst/>
            </a:endParaRPr>
          </a:p>
          <a:p>
            <a:pPr marL="285750" indent="-285750" algn="l">
              <a:buFont typeface="Arial" panose="020B0604020202020204" pitchFamily="34" charset="0"/>
              <a:buChar char="•"/>
            </a:pPr>
            <a:endParaRPr lang="tr-TR" dirty="0">
              <a:solidFill>
                <a:srgbClr val="000000"/>
              </a:solidFill>
            </a:endParaRPr>
          </a:p>
          <a:p>
            <a:pPr marL="285750" indent="-285750" algn="l">
              <a:buFont typeface="Arial" panose="020B0604020202020204" pitchFamily="34" charset="0"/>
              <a:buChar char="•"/>
            </a:pPr>
            <a:endParaRPr lang="tr-TR" b="0" i="0" dirty="0">
              <a:solidFill>
                <a:srgbClr val="000000"/>
              </a:solidFill>
              <a:effectLst/>
            </a:endParaRPr>
          </a:p>
        </p:txBody>
      </p:sp>
    </p:spTree>
    <p:extLst>
      <p:ext uri="{BB962C8B-B14F-4D97-AF65-F5344CB8AC3E}">
        <p14:creationId xmlns:p14="http://schemas.microsoft.com/office/powerpoint/2010/main" val="1919432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İçerik Yer Tutucusu 6" descr="metin, ekran görüntüsü, diyagram, yazı tipi içeren bir resim">
            <a:extLst>
              <a:ext uri="{FF2B5EF4-FFF2-40B4-BE49-F238E27FC236}">
                <a16:creationId xmlns:a16="http://schemas.microsoft.com/office/drawing/2014/main" id="{4F8E7F74-51B3-AC82-F90B-599F6D897B8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92" r="4468"/>
          <a:stretch/>
        </p:blipFill>
        <p:spPr>
          <a:xfrm>
            <a:off x="20" y="1282"/>
            <a:ext cx="12191980" cy="6856718"/>
          </a:xfrm>
          <a:prstGeom prst="rect">
            <a:avLst/>
          </a:prstGeom>
        </p:spPr>
      </p:pic>
    </p:spTree>
    <p:extLst>
      <p:ext uri="{BB962C8B-B14F-4D97-AF65-F5344CB8AC3E}">
        <p14:creationId xmlns:p14="http://schemas.microsoft.com/office/powerpoint/2010/main" val="8040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F0957A-AEA2-06E8-4013-8CB0260286E3}"/>
              </a:ext>
            </a:extLst>
          </p:cNvPr>
          <p:cNvSpPr>
            <a:spLocks noGrp="1"/>
          </p:cNvSpPr>
          <p:nvPr>
            <p:ph type="title"/>
          </p:nvPr>
        </p:nvSpPr>
        <p:spPr/>
        <p:txBody>
          <a:bodyPr/>
          <a:lstStyle/>
          <a:p>
            <a:r>
              <a:rPr lang="tr-TR" dirty="0"/>
              <a:t>Denetimli Öğrenme</a:t>
            </a:r>
          </a:p>
        </p:txBody>
      </p:sp>
      <p:pic>
        <p:nvPicPr>
          <p:cNvPr id="5" name="İçerik Yer Tutucusu 4" descr="metin, ekran görüntüsü, dikdörtgen, yazı tipi içeren bir resim&#10;&#10;Açıklama otomatik olarak oluşturuldu">
            <a:extLst>
              <a:ext uri="{FF2B5EF4-FFF2-40B4-BE49-F238E27FC236}">
                <a16:creationId xmlns:a16="http://schemas.microsoft.com/office/drawing/2014/main" id="{046BB89D-4A7F-D1DA-88AE-AB8F1AE41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9955" y="1027906"/>
            <a:ext cx="4700998" cy="4351338"/>
          </a:xfrm>
        </p:spPr>
      </p:pic>
      <p:sp>
        <p:nvSpPr>
          <p:cNvPr id="7" name="Metin kutusu 6">
            <a:extLst>
              <a:ext uri="{FF2B5EF4-FFF2-40B4-BE49-F238E27FC236}">
                <a16:creationId xmlns:a16="http://schemas.microsoft.com/office/drawing/2014/main" id="{DB72BDD6-9484-A2A7-E2D3-3DCB41C0E303}"/>
              </a:ext>
            </a:extLst>
          </p:cNvPr>
          <p:cNvSpPr txBox="1"/>
          <p:nvPr/>
        </p:nvSpPr>
        <p:spPr>
          <a:xfrm>
            <a:off x="597357" y="2187912"/>
            <a:ext cx="6633595" cy="2031325"/>
          </a:xfrm>
          <a:prstGeom prst="rect">
            <a:avLst/>
          </a:prstGeom>
          <a:noFill/>
        </p:spPr>
        <p:txBody>
          <a:bodyPr wrap="square">
            <a:spAutoFit/>
          </a:bodyPr>
          <a:lstStyle/>
          <a:p>
            <a:pPr marL="285750" indent="-285750">
              <a:buFont typeface="Arial" panose="020B0604020202020204" pitchFamily="34" charset="0"/>
              <a:buChar char="•"/>
            </a:pPr>
            <a:r>
              <a:rPr lang="tr-TR" b="0" i="0" dirty="0">
                <a:solidFill>
                  <a:srgbClr val="000000"/>
                </a:solidFill>
                <a:effectLst/>
                <a:latin typeface="Roboto" panose="02000000000000000000" pitchFamily="2" charset="0"/>
              </a:rPr>
              <a:t>Yandaki şemada da denetimli öğrenmeye bir örnek verilmiştir. Aynı algoritmayı kullanarak elle yazılmış sayıları tanımlamada kullanılabileceği gibi, bir satır kod değiştirmeden, e-postaları spam veya spam-değil olarak iki gruba ayırmadan da kullanabilir. Algoritma aynı algoritmadır ama farklı veri ile eğitildiği için farklı bir sınıflandırma mantığı oluşturur.</a:t>
            </a:r>
            <a:endParaRPr lang="tr-TR" dirty="0"/>
          </a:p>
        </p:txBody>
      </p:sp>
    </p:spTree>
    <p:extLst>
      <p:ext uri="{BB962C8B-B14F-4D97-AF65-F5344CB8AC3E}">
        <p14:creationId xmlns:p14="http://schemas.microsoft.com/office/powerpoint/2010/main" val="1703330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F015426-FF5D-7275-0835-EB231A333BCF}"/>
              </a:ext>
            </a:extLst>
          </p:cNvPr>
          <p:cNvSpPr>
            <a:spLocks noGrp="1"/>
          </p:cNvSpPr>
          <p:nvPr>
            <p:ph idx="1"/>
          </p:nvPr>
        </p:nvSpPr>
        <p:spPr>
          <a:xfrm>
            <a:off x="689263" y="848880"/>
            <a:ext cx="10813473" cy="5416837"/>
          </a:xfrm>
        </p:spPr>
        <p:txBody>
          <a:bodyPr>
            <a:normAutofit/>
          </a:bodyPr>
          <a:lstStyle/>
          <a:p>
            <a:pPr algn="l"/>
            <a:r>
              <a:rPr lang="tr-TR" sz="3000" b="1" i="0" dirty="0">
                <a:solidFill>
                  <a:srgbClr val="000000"/>
                </a:solidFill>
                <a:effectLst/>
              </a:rPr>
              <a:t>Regresyon</a:t>
            </a:r>
            <a:endParaRPr lang="tr-TR" sz="3000" b="0" i="0" dirty="0">
              <a:solidFill>
                <a:srgbClr val="000000"/>
              </a:solidFill>
              <a:effectLst/>
            </a:endParaRPr>
          </a:p>
          <a:p>
            <a:pPr algn="l"/>
            <a:r>
              <a:rPr lang="tr-TR" sz="3000" i="0" dirty="0">
                <a:solidFill>
                  <a:srgbClr val="000000"/>
                </a:solidFill>
                <a:effectLst/>
              </a:rPr>
              <a:t>Regresyon analizinde, iki ya da daha çok değişken yer aldığı istatiksel modellerde, genellikle neden-sonuç ilişkileri araştırılır. Yani değişkenlerden biri ya da birkaçının, diğer bir ya da birkaç değişkeni ne ölçüde etkilediği incelenir. Eğer değişkenler arasında ilişki varsa, ilişkinin derecesi matematiksel bir fonksiyon olarak ortaya konur. Bu fonksiyona regresyon fonksiyonu denir.</a:t>
            </a:r>
          </a:p>
          <a:p>
            <a:pPr algn="l"/>
            <a:r>
              <a:rPr lang="tr-TR" sz="3000" i="0" dirty="0">
                <a:solidFill>
                  <a:srgbClr val="000000"/>
                </a:solidFill>
                <a:effectLst/>
              </a:rPr>
              <a:t>Regresyon analizi; bağımsız değişkenler (X</a:t>
            </a:r>
            <a:r>
              <a:rPr lang="tr-TR" sz="3000" i="0" baseline="-25000" dirty="0">
                <a:solidFill>
                  <a:srgbClr val="000000"/>
                </a:solidFill>
                <a:effectLst/>
              </a:rPr>
              <a:t>1</a:t>
            </a:r>
            <a:r>
              <a:rPr lang="tr-TR" sz="3000" i="0" dirty="0">
                <a:solidFill>
                  <a:srgbClr val="000000"/>
                </a:solidFill>
                <a:effectLst/>
              </a:rPr>
              <a:t>,X</a:t>
            </a:r>
            <a:r>
              <a:rPr lang="tr-TR" sz="3000" i="0" baseline="-25000" dirty="0">
                <a:solidFill>
                  <a:srgbClr val="000000"/>
                </a:solidFill>
                <a:effectLst/>
              </a:rPr>
              <a:t>2</a:t>
            </a:r>
            <a:r>
              <a:rPr lang="tr-TR" sz="3000" i="0" dirty="0">
                <a:solidFill>
                  <a:srgbClr val="000000"/>
                </a:solidFill>
                <a:effectLst/>
              </a:rPr>
              <a:t>…..</a:t>
            </a:r>
            <a:r>
              <a:rPr lang="tr-TR" sz="3000" i="0" dirty="0" err="1">
                <a:solidFill>
                  <a:srgbClr val="000000"/>
                </a:solidFill>
                <a:effectLst/>
              </a:rPr>
              <a:t>X</a:t>
            </a:r>
            <a:r>
              <a:rPr lang="tr-TR" sz="3000" i="0" baseline="-25000" dirty="0" err="1">
                <a:solidFill>
                  <a:srgbClr val="000000"/>
                </a:solidFill>
                <a:effectLst/>
              </a:rPr>
              <a:t>n</a:t>
            </a:r>
            <a:r>
              <a:rPr lang="tr-TR" sz="3000" i="0" dirty="0">
                <a:solidFill>
                  <a:srgbClr val="000000"/>
                </a:solidFill>
                <a:effectLst/>
              </a:rPr>
              <a:t> ) ile bağımlı değişken (Y)’deki değişimi açıklamayı hedefler. Örneğin; bir öğrencinin başarısı ve çalışma saati arasındaki ilişki araştırıldığında; bağımlı değişken Y olarak tanımlanır ve çalışma saati bağımsız değişkeni X olarak tanımlanır.</a:t>
            </a:r>
          </a:p>
          <a:p>
            <a:endParaRPr lang="tr-TR" dirty="0"/>
          </a:p>
        </p:txBody>
      </p:sp>
    </p:spTree>
    <p:extLst>
      <p:ext uri="{BB962C8B-B14F-4D97-AF65-F5344CB8AC3E}">
        <p14:creationId xmlns:p14="http://schemas.microsoft.com/office/powerpoint/2010/main" val="187307086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1595</Words>
  <Application>Microsoft Office PowerPoint</Application>
  <PresentationFormat>Geniş ekran</PresentationFormat>
  <Paragraphs>90</Paragraphs>
  <Slides>28</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28</vt:i4>
      </vt:variant>
    </vt:vector>
  </HeadingPairs>
  <TitlesOfParts>
    <vt:vector size="35" baseType="lpstr">
      <vt:lpstr>Arial</vt:lpstr>
      <vt:lpstr>Calibri</vt:lpstr>
      <vt:lpstr>Calibri Light</vt:lpstr>
      <vt:lpstr>Roboto</vt:lpstr>
      <vt:lpstr>Roboto Condensed</vt:lpstr>
      <vt:lpstr>source-serif-pro</vt:lpstr>
      <vt:lpstr>Office Teması</vt:lpstr>
      <vt:lpstr>Makine Öğrenmesi</vt:lpstr>
      <vt:lpstr>PowerPoint Sunusu</vt:lpstr>
      <vt:lpstr>Makine Nedir? </vt:lpstr>
      <vt:lpstr>Temel kavramlar </vt:lpstr>
      <vt:lpstr>PowerPoint Sunusu</vt:lpstr>
      <vt:lpstr>İnsan Gözetimi Olup Olmamasına Göre Öğrenme Türleri </vt:lpstr>
      <vt:lpstr>PowerPoint Sunusu</vt:lpstr>
      <vt:lpstr>Denetimli Öğrenme</vt:lpstr>
      <vt:lpstr>PowerPoint Sunusu</vt:lpstr>
      <vt:lpstr>Regrasyon -Korelasyon</vt:lpstr>
      <vt:lpstr>Linear Regrasyon </vt:lpstr>
      <vt:lpstr>Lojistik Regresyon</vt:lpstr>
      <vt:lpstr>K-Nearest Neighbor Algoritması</vt:lpstr>
      <vt:lpstr>PowerPoint Sunusu</vt:lpstr>
      <vt:lpstr>Karar Ağaçları</vt:lpstr>
      <vt:lpstr>Rastlantısal Orman (Random Forest)</vt:lpstr>
      <vt:lpstr> Yarı Denetimli Öğrenme (Semi-supervised Learning)</vt:lpstr>
      <vt:lpstr>PowerPoint Sunusu</vt:lpstr>
      <vt:lpstr>Takviyeli (Pekiştirmeli) Öğrenme (Reinforcement Learning)</vt:lpstr>
      <vt:lpstr>PowerPoint Sunusu</vt:lpstr>
      <vt:lpstr>Denetimsiz (Gözetimsiz) Öğrenme (Unsupervised Learning)</vt:lpstr>
      <vt:lpstr>PowerPoint Sunusu</vt:lpstr>
      <vt:lpstr>Kümeleme Yöntemi</vt:lpstr>
      <vt:lpstr>Öğrenmenin Sürekliliğine Göre Öğrenme Türleri</vt:lpstr>
      <vt:lpstr>PowerPoint Sunusu</vt:lpstr>
      <vt:lpstr>Yeni Veriyi Mevcutlarla Kıyaslama veya Model Oluşturmaya Göre Öğrenme Türleri</vt:lpstr>
      <vt:lpstr>Model Tabanlı Öğrenme (Model-Based Learning</vt:lpstr>
      <vt:lpstr>Kaynakça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Regrasyon -Korelasyon</dc:title>
  <dc:creator>özgür sütcü</dc:creator>
  <cp:lastModifiedBy>özgür sütcü</cp:lastModifiedBy>
  <cp:revision>5</cp:revision>
  <dcterms:created xsi:type="dcterms:W3CDTF">2024-02-23T20:27:27Z</dcterms:created>
  <dcterms:modified xsi:type="dcterms:W3CDTF">2024-03-02T04:52:28Z</dcterms:modified>
</cp:coreProperties>
</file>