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276" r:id="rId6"/>
    <p:sldId id="258" r:id="rId7"/>
    <p:sldId id="297" r:id="rId8"/>
    <p:sldId id="296" r:id="rId9"/>
    <p:sldId id="298" r:id="rId10"/>
    <p:sldId id="300" r:id="rId11"/>
    <p:sldId id="299" r:id="rId12"/>
    <p:sldId id="288" r:id="rId13"/>
    <p:sldId id="28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9BE433-45F3-4CCB-9EAF-4A5F040636CB}" v="5" dt="2023-08-01T11:00:22.3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34"/>
  </p:normalViewPr>
  <p:slideViewPr>
    <p:cSldViewPr snapToGrid="0" showGuides="1">
      <p:cViewPr varScale="1">
        <p:scale>
          <a:sx n="70" d="100"/>
          <a:sy n="70" d="100"/>
        </p:scale>
        <p:origin x="536" y="5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8/1/2023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CA" dirty="0" err="1"/>
              <a:t>RowNumber</a:t>
            </a:r>
            <a:r>
              <a:rPr lang="en-CA" dirty="0"/>
              <a:t>: The index of the record in the database</a:t>
            </a:r>
          </a:p>
          <a:p>
            <a:pPr marL="171450" indent="-171450">
              <a:buFont typeface="Wingdings" panose="05000000000000000000" pitchFamily="2" charset="2"/>
              <a:buChar char="§"/>
            </a:pPr>
            <a:r>
              <a:rPr lang="en-CA" dirty="0" err="1"/>
              <a:t>Customerid</a:t>
            </a:r>
            <a:r>
              <a:rPr lang="en-CA" dirty="0"/>
              <a:t>:  The unique identifier of each customer</a:t>
            </a:r>
          </a:p>
          <a:p>
            <a:pPr marL="171450" indent="-171450">
              <a:buFont typeface="Wingdings" panose="05000000000000000000" pitchFamily="2" charset="2"/>
              <a:buChar char="§"/>
            </a:pPr>
            <a:r>
              <a:rPr lang="en-CA" dirty="0"/>
              <a:t>Surname : customers last name</a:t>
            </a:r>
          </a:p>
          <a:p>
            <a:pPr marL="171450" indent="-171450">
              <a:buFont typeface="Wingdings" panose="05000000000000000000" pitchFamily="2" charset="2"/>
              <a:buChar char="§"/>
            </a:pPr>
            <a:r>
              <a:rPr lang="en-CA" dirty="0" err="1"/>
              <a:t>Creditscore</a:t>
            </a:r>
            <a:r>
              <a:rPr lang="en-CA" dirty="0"/>
              <a:t>: ratings of the customer </a:t>
            </a:r>
          </a:p>
          <a:p>
            <a:pPr marL="171450" indent="-171450">
              <a:buFont typeface="Wingdings" panose="05000000000000000000" pitchFamily="2" charset="2"/>
              <a:buChar char="§"/>
            </a:pPr>
            <a:r>
              <a:rPr lang="en-CA" dirty="0"/>
              <a:t>Geography : country of location </a:t>
            </a:r>
          </a:p>
          <a:p>
            <a:pPr marL="171450" indent="-171450">
              <a:buFont typeface="Wingdings" panose="05000000000000000000" pitchFamily="2" charset="2"/>
              <a:buChar char="§"/>
            </a:pPr>
            <a:r>
              <a:rPr lang="en-CA" dirty="0"/>
              <a:t>Gender: female or male</a:t>
            </a:r>
          </a:p>
          <a:p>
            <a:pPr marL="171450" indent="-171450">
              <a:buFont typeface="Wingdings" panose="05000000000000000000" pitchFamily="2" charset="2"/>
              <a:buChar char="§"/>
            </a:pPr>
            <a:r>
              <a:rPr lang="en-CA" dirty="0"/>
              <a:t>Age. Age of the customer</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232106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4049974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A"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3862139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1120887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55165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8/1/2023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2968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 id="2147483669" r:id="rId17"/>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509574" y="2096892"/>
            <a:ext cx="5117162" cy="1325563"/>
          </a:xfrm>
        </p:spPr>
        <p:txBody>
          <a:bodyPr anchor="ctr">
            <a:normAutofit/>
          </a:bodyPr>
          <a:lstStyle/>
          <a:p>
            <a:r>
              <a:rPr lang="en-US" dirty="0"/>
              <a:t>CHURN CUSTOMER</a:t>
            </a:r>
          </a:p>
        </p:txBody>
      </p:sp>
      <p:sp>
        <p:nvSpPr>
          <p:cNvPr id="63"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509574" y="3435546"/>
            <a:ext cx="4260850" cy="2051050"/>
          </a:xfrm>
        </p:spPr>
        <p:txBody>
          <a:bodyPr>
            <a:normAutofit/>
          </a:bodyPr>
          <a:lstStyle/>
          <a:p>
            <a:r>
              <a:rPr lang="en-US"/>
              <a:t>Ozioma Njoku</a:t>
            </a:r>
          </a:p>
          <a:p>
            <a:r>
              <a:rPr lang="en-US"/>
              <a:t>Mariam Adegoke</a:t>
            </a:r>
          </a:p>
        </p:txBody>
      </p:sp>
      <p:pic>
        <p:nvPicPr>
          <p:cNvPr id="64" name="Picture 10">
            <a:extLst>
              <a:ext uri="{FF2B5EF4-FFF2-40B4-BE49-F238E27FC236}">
                <a16:creationId xmlns:a16="http://schemas.microsoft.com/office/drawing/2014/main" id="{C647425A-7475-FD50-A4BA-C840E0906C25}"/>
              </a:ext>
            </a:extLst>
          </p:cNvPr>
          <p:cNvPicPr>
            <a:picLocks noChangeAspect="1"/>
          </p:cNvPicPr>
          <p:nvPr/>
        </p:nvPicPr>
        <p:blipFill rotWithShape="1">
          <a:blip r:embed="rId2"/>
          <a:srcRect l="29495"/>
          <a:stretch/>
        </p:blipFill>
        <p:spPr>
          <a:xfrm>
            <a:off x="5745001" y="10"/>
            <a:ext cx="6446999" cy="685799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pic>
      <p:sp>
        <p:nvSpPr>
          <p:cNvPr id="65" name="Footer Placeholder 4">
            <a:extLst>
              <a:ext uri="{FF2B5EF4-FFF2-40B4-BE49-F238E27FC236}">
                <a16:creationId xmlns:a16="http://schemas.microsoft.com/office/drawing/2014/main" id="{9CF25BB7-2C1B-6C66-8139-2B0A253A3519}"/>
              </a:ext>
            </a:extLst>
          </p:cNvPr>
          <p:cNvSpPr>
            <a:spLocks noGrp="1"/>
          </p:cNvSpPr>
          <p:nvPr>
            <p:ph type="ftr" sz="quarter" idx="52"/>
          </p:nvPr>
        </p:nvSpPr>
        <p:spPr>
          <a:xfrm>
            <a:off x="484632" y="6217920"/>
            <a:ext cx="4114800" cy="365125"/>
          </a:xfrm>
        </p:spPr>
        <p:txBody>
          <a:bodyPr/>
          <a:lstStyle/>
          <a:p>
            <a:pPr>
              <a:spcAft>
                <a:spcPts val="600"/>
              </a:spcAft>
            </a:pPr>
            <a:r>
              <a:rPr lang="en-US"/>
              <a:t>Presentation title</a:t>
            </a:r>
          </a:p>
        </p:txBody>
      </p:sp>
      <p:sp>
        <p:nvSpPr>
          <p:cNvPr id="66" name="Slide Number Placeholder 5">
            <a:extLst>
              <a:ext uri="{FF2B5EF4-FFF2-40B4-BE49-F238E27FC236}">
                <a16:creationId xmlns:a16="http://schemas.microsoft.com/office/drawing/2014/main" id="{F3C2095A-1D44-24FA-3771-FFFB29FDFF26}"/>
              </a:ext>
            </a:extLst>
          </p:cNvPr>
          <p:cNvSpPr>
            <a:spLocks noGrp="1"/>
          </p:cNvSpPr>
          <p:nvPr>
            <p:ph type="sldNum" sz="quarter" idx="53"/>
          </p:nvPr>
        </p:nvSpPr>
        <p:spPr>
          <a:xfrm>
            <a:off x="11194169" y="6217920"/>
            <a:ext cx="458592" cy="365125"/>
          </a:xfrm>
        </p:spPr>
        <p:txBody>
          <a:bodyPr/>
          <a:lstStyle/>
          <a:p>
            <a:pPr>
              <a:spcAft>
                <a:spcPts val="600"/>
              </a:spcAft>
            </a:pPr>
            <a:fld id="{47FEACEE-25B4-4A2D-B147-27296E36371D}" type="slidenum">
              <a:rPr lang="en-US" altLang="zh-CN" smtClean="0"/>
              <a:pPr>
                <a:spcAft>
                  <a:spcPts val="600"/>
                </a:spcAft>
              </a:pPr>
              <a:t>1</a:t>
            </a:fld>
            <a:endParaRPr lang="en-US" altLang="zh-CN"/>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Recommendations</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608090" y="3093990"/>
            <a:ext cx="4410430" cy="2895330"/>
          </a:xfrm>
        </p:spPr>
        <p:txBody>
          <a:bodyPr/>
          <a:lstStyle/>
          <a:p>
            <a:r>
              <a:rPr lang="en-US" b="0" i="0" dirty="0">
                <a:effectLst/>
                <a:latin typeface="Söhne"/>
              </a:rPr>
              <a:t>Improve customer service</a:t>
            </a:r>
          </a:p>
          <a:p>
            <a:r>
              <a:rPr lang="en-US" b="0" i="0" dirty="0">
                <a:effectLst/>
                <a:latin typeface="Söhne"/>
              </a:rPr>
              <a:t>Personalize the customer experience</a:t>
            </a:r>
          </a:p>
          <a:p>
            <a:r>
              <a:rPr lang="en-US" b="0" i="0" dirty="0">
                <a:effectLst/>
                <a:latin typeface="Söhne"/>
              </a:rPr>
              <a:t>Incentivize customer loyalty</a:t>
            </a:r>
          </a:p>
          <a:p>
            <a:r>
              <a:rPr lang="en-US" b="0" i="0" dirty="0">
                <a:effectLst/>
                <a:latin typeface="Söhne"/>
              </a:rPr>
              <a:t>Simplify account management</a:t>
            </a:r>
          </a:p>
          <a:p>
            <a:r>
              <a:rPr lang="en-US" b="0" i="0" dirty="0">
                <a:effectLst/>
                <a:latin typeface="Söhne"/>
              </a:rPr>
              <a:t>Develop customer relationships</a:t>
            </a:r>
          </a:p>
          <a:p>
            <a:r>
              <a:rPr lang="en-US" b="0" i="0" dirty="0">
                <a:effectLst/>
                <a:latin typeface="Söhne"/>
              </a:rPr>
              <a:t>Enhance security</a:t>
            </a:r>
            <a:endParaRPr lang="en-CA" dirty="0"/>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sz="3200" b="0" dirty="0">
                <a:latin typeface="Söhne"/>
              </a:rPr>
              <a:t>INTRODUCTION</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072384"/>
            <a:ext cx="4260180" cy="2655556"/>
          </a:xfrm>
        </p:spPr>
        <p:txBody>
          <a:bodyPr/>
          <a:lstStyle/>
          <a:p>
            <a:r>
              <a:rPr lang="en-US" b="0" i="0" dirty="0">
                <a:solidFill>
                  <a:srgbClr val="374151"/>
                </a:solidFill>
                <a:effectLst/>
                <a:latin typeface="Söhne"/>
              </a:rPr>
              <a:t>The banking sector of today is highly competitive, customer retention is of utmost importance, and losing customers (churn) can have significant financial implications for banks. By employing machine learning algorithms, we can analyze data to forecast the probability of a customer leaving the bank and implement proactive strategies to retain these valuable customers.</a:t>
            </a:r>
            <a:endParaRPr lang="en-US" dirty="0"/>
          </a:p>
          <a:p>
            <a:endParaRPr lang="en-US" dirty="0"/>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a:stretch/>
        </p:blipFill>
        <p:spPr/>
      </p:pic>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0996-B3C7-8243-539B-5F84887D0D75}"/>
              </a:ext>
            </a:extLst>
          </p:cNvPr>
          <p:cNvSpPr>
            <a:spLocks noGrp="1"/>
          </p:cNvSpPr>
          <p:nvPr>
            <p:ph type="title"/>
          </p:nvPr>
        </p:nvSpPr>
        <p:spPr>
          <a:xfrm>
            <a:off x="5146159" y="685800"/>
            <a:ext cx="6238688" cy="1382233"/>
          </a:xfrm>
        </p:spPr>
        <p:txBody>
          <a:bodyPr>
            <a:normAutofit/>
          </a:bodyPr>
          <a:lstStyle/>
          <a:p>
            <a:r>
              <a:rPr lang="en-US" dirty="0"/>
              <a:t>Proposal</a:t>
            </a:r>
            <a:endParaRPr lang="en-CA" dirty="0"/>
          </a:p>
        </p:txBody>
      </p:sp>
      <p:pic>
        <p:nvPicPr>
          <p:cNvPr id="5" name="Picture 4" descr="Cubes connected with a red line">
            <a:extLst>
              <a:ext uri="{FF2B5EF4-FFF2-40B4-BE49-F238E27FC236}">
                <a16:creationId xmlns:a16="http://schemas.microsoft.com/office/drawing/2014/main" id="{AFB7F130-CB46-E471-711A-941F8A11762B}"/>
              </a:ext>
            </a:extLst>
          </p:cNvPr>
          <p:cNvPicPr>
            <a:picLocks noChangeAspect="1"/>
          </p:cNvPicPr>
          <p:nvPr/>
        </p:nvPicPr>
        <p:blipFill rotWithShape="1">
          <a:blip r:embed="rId2"/>
          <a:srcRect l="27900" r="16470"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45F1BD51-988C-6143-1692-750C027CE217}"/>
              </a:ext>
            </a:extLst>
          </p:cNvPr>
          <p:cNvSpPr>
            <a:spLocks noGrp="1"/>
          </p:cNvSpPr>
          <p:nvPr>
            <p:ph idx="1"/>
          </p:nvPr>
        </p:nvSpPr>
        <p:spPr>
          <a:xfrm>
            <a:off x="5347326" y="2451691"/>
            <a:ext cx="6238687" cy="4022650"/>
          </a:xfrm>
        </p:spPr>
        <p:txBody>
          <a:bodyPr>
            <a:normAutofit/>
          </a:bodyPr>
          <a:lstStyle/>
          <a:p>
            <a:pPr marL="0" indent="0">
              <a:buNone/>
            </a:pPr>
            <a:r>
              <a:rPr lang="en-US" b="0" i="0" dirty="0">
                <a:effectLst/>
                <a:latin typeface="Söhne"/>
              </a:rPr>
              <a:t>Our proposed solution involves the following steps</a:t>
            </a:r>
          </a:p>
          <a:p>
            <a:r>
              <a:rPr lang="en-US" b="0" i="0" dirty="0">
                <a:effectLst/>
                <a:latin typeface="Söhne"/>
              </a:rPr>
              <a:t>Data Collection</a:t>
            </a:r>
          </a:p>
          <a:p>
            <a:r>
              <a:rPr lang="en-US" b="0" i="0" dirty="0">
                <a:effectLst/>
                <a:latin typeface="Söhne"/>
              </a:rPr>
              <a:t>Data Preparation</a:t>
            </a:r>
          </a:p>
          <a:p>
            <a:r>
              <a:rPr lang="en-US" b="0" i="0" dirty="0">
                <a:effectLst/>
                <a:latin typeface="Söhne"/>
              </a:rPr>
              <a:t>Feature Engineering</a:t>
            </a:r>
          </a:p>
          <a:p>
            <a:r>
              <a:rPr lang="en-US" b="0" i="0" dirty="0">
                <a:effectLst/>
                <a:latin typeface="Söhne"/>
              </a:rPr>
              <a:t>Model Selection</a:t>
            </a:r>
          </a:p>
          <a:p>
            <a:r>
              <a:rPr lang="en-US" b="0" i="0" dirty="0">
                <a:effectLst/>
                <a:latin typeface="Söhne"/>
              </a:rPr>
              <a:t>Model Training and Evaluation</a:t>
            </a:r>
          </a:p>
          <a:p>
            <a:r>
              <a:rPr lang="en-US" b="0" i="0" dirty="0">
                <a:effectLst/>
                <a:latin typeface="Söhne"/>
              </a:rPr>
              <a:t>Actionable Insights</a:t>
            </a:r>
          </a:p>
          <a:p>
            <a:endParaRPr lang="en-CA" dirty="0"/>
          </a:p>
        </p:txBody>
      </p:sp>
    </p:spTree>
    <p:extLst>
      <p:ext uri="{BB962C8B-B14F-4D97-AF65-F5344CB8AC3E}">
        <p14:creationId xmlns:p14="http://schemas.microsoft.com/office/powerpoint/2010/main" val="156941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647D-3AAC-A861-5896-5520E0C9D180}"/>
              </a:ext>
            </a:extLst>
          </p:cNvPr>
          <p:cNvSpPr>
            <a:spLocks noGrp="1"/>
          </p:cNvSpPr>
          <p:nvPr>
            <p:ph type="title"/>
          </p:nvPr>
        </p:nvSpPr>
        <p:spPr/>
        <p:txBody>
          <a:bodyPr/>
          <a:lstStyle/>
          <a:p>
            <a:r>
              <a:rPr lang="en-CA" dirty="0"/>
              <a:t>Dataset</a:t>
            </a:r>
          </a:p>
        </p:txBody>
      </p:sp>
      <p:pic>
        <p:nvPicPr>
          <p:cNvPr id="6" name="Content Placeholder 5">
            <a:extLst>
              <a:ext uri="{FF2B5EF4-FFF2-40B4-BE49-F238E27FC236}">
                <a16:creationId xmlns:a16="http://schemas.microsoft.com/office/drawing/2014/main" id="{715610FE-72F9-621B-1BCB-7A81B644A63D}"/>
              </a:ext>
            </a:extLst>
          </p:cNvPr>
          <p:cNvPicPr>
            <a:picLocks noGrp="1" noChangeAspect="1"/>
          </p:cNvPicPr>
          <p:nvPr>
            <p:ph idx="1"/>
          </p:nvPr>
        </p:nvPicPr>
        <p:blipFill>
          <a:blip r:embed="rId3"/>
          <a:stretch>
            <a:fillRect/>
          </a:stretch>
        </p:blipFill>
        <p:spPr>
          <a:xfrm>
            <a:off x="533830" y="1414733"/>
            <a:ext cx="10515599" cy="2424022"/>
          </a:xfrm>
          <a:prstGeom prst="rect">
            <a:avLst/>
          </a:prstGeom>
        </p:spPr>
      </p:pic>
      <p:sp>
        <p:nvSpPr>
          <p:cNvPr id="4" name="Footer Placeholder 3">
            <a:extLst>
              <a:ext uri="{FF2B5EF4-FFF2-40B4-BE49-F238E27FC236}">
                <a16:creationId xmlns:a16="http://schemas.microsoft.com/office/drawing/2014/main" id="{DE7EE719-EDF7-0384-4F02-67A539C06A0D}"/>
              </a:ext>
            </a:extLst>
          </p:cNvPr>
          <p:cNvSpPr>
            <a:spLocks noGrp="1"/>
          </p:cNvSpPr>
          <p:nvPr>
            <p:ph type="ftr" sz="quarter" idx="11"/>
          </p:nvPr>
        </p:nvSpPr>
        <p:spPr/>
        <p:txBody>
          <a:bodyPr/>
          <a:lstStyle/>
          <a:p>
            <a:r>
              <a:rPr lang="en-US" dirty="0"/>
              <a:t>Churn Customer</a:t>
            </a:r>
          </a:p>
        </p:txBody>
      </p:sp>
      <p:sp>
        <p:nvSpPr>
          <p:cNvPr id="5" name="Slide Number Placeholder 4">
            <a:extLst>
              <a:ext uri="{FF2B5EF4-FFF2-40B4-BE49-F238E27FC236}">
                <a16:creationId xmlns:a16="http://schemas.microsoft.com/office/drawing/2014/main" id="{DD733C03-678A-3721-1915-210783CD6123}"/>
              </a:ext>
            </a:extLst>
          </p:cNvPr>
          <p:cNvSpPr>
            <a:spLocks noGrp="1"/>
          </p:cNvSpPr>
          <p:nvPr>
            <p:ph type="sldNum" sz="quarter" idx="12"/>
          </p:nvPr>
        </p:nvSpPr>
        <p:spPr/>
        <p:txBody>
          <a:bodyPr/>
          <a:lstStyle/>
          <a:p>
            <a:fld id="{312CC964-A50B-4C29-B4E4-2C30BB34CCF3}" type="slidenum">
              <a:rPr lang="en-US" smtClean="0"/>
              <a:t>4</a:t>
            </a:fld>
            <a:endParaRPr lang="en-US"/>
          </a:p>
        </p:txBody>
      </p:sp>
    </p:spTree>
    <p:extLst>
      <p:ext uri="{BB962C8B-B14F-4D97-AF65-F5344CB8AC3E}">
        <p14:creationId xmlns:p14="http://schemas.microsoft.com/office/powerpoint/2010/main" val="421186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0996-B3C7-8243-539B-5F84887D0D75}"/>
              </a:ext>
            </a:extLst>
          </p:cNvPr>
          <p:cNvSpPr>
            <a:spLocks noGrp="1"/>
          </p:cNvSpPr>
          <p:nvPr>
            <p:ph type="title"/>
          </p:nvPr>
        </p:nvSpPr>
        <p:spPr>
          <a:xfrm>
            <a:off x="5146159" y="685800"/>
            <a:ext cx="6238688" cy="1382233"/>
          </a:xfrm>
        </p:spPr>
        <p:txBody>
          <a:bodyPr>
            <a:normAutofit/>
          </a:bodyPr>
          <a:lstStyle/>
          <a:p>
            <a:r>
              <a:rPr lang="en-US" dirty="0"/>
              <a:t>Recommended Solution</a:t>
            </a:r>
            <a:endParaRPr lang="en-CA" dirty="0"/>
          </a:p>
        </p:txBody>
      </p:sp>
      <p:sp>
        <p:nvSpPr>
          <p:cNvPr id="3" name="Content Placeholder 2">
            <a:extLst>
              <a:ext uri="{FF2B5EF4-FFF2-40B4-BE49-F238E27FC236}">
                <a16:creationId xmlns:a16="http://schemas.microsoft.com/office/drawing/2014/main" id="{45F1BD51-988C-6143-1692-750C027CE217}"/>
              </a:ext>
            </a:extLst>
          </p:cNvPr>
          <p:cNvSpPr>
            <a:spLocks noGrp="1"/>
          </p:cNvSpPr>
          <p:nvPr>
            <p:ph idx="1"/>
          </p:nvPr>
        </p:nvSpPr>
        <p:spPr>
          <a:xfrm>
            <a:off x="5347326" y="1777042"/>
            <a:ext cx="6238687" cy="4149305"/>
          </a:xfrm>
        </p:spPr>
        <p:txBody>
          <a:bodyPr>
            <a:normAutofit/>
          </a:bodyPr>
          <a:lstStyle/>
          <a:p>
            <a:pPr marL="0" indent="0">
              <a:buNone/>
            </a:pPr>
            <a:r>
              <a:rPr lang="en-US" dirty="0"/>
              <a:t>Our proposed solution will help the bank to-</a:t>
            </a:r>
          </a:p>
          <a:p>
            <a:r>
              <a:rPr lang="en-US" dirty="0"/>
              <a:t>Reduce customer churn, </a:t>
            </a:r>
          </a:p>
          <a:p>
            <a:r>
              <a:rPr lang="en-US" dirty="0"/>
              <a:t>Increase customer loyalty</a:t>
            </a:r>
          </a:p>
          <a:p>
            <a:r>
              <a:rPr lang="en-US" dirty="0"/>
              <a:t>Improve customer satisfaction</a:t>
            </a:r>
          </a:p>
          <a:p>
            <a:r>
              <a:rPr lang="en-US" dirty="0"/>
              <a:t>Reduce expenses</a:t>
            </a:r>
          </a:p>
          <a:p>
            <a:r>
              <a:rPr lang="en-US" dirty="0"/>
              <a:t>Moreover, it will also help the bank to identify patterns and trends in customer behavior, which can be used to develop targeted marketing campaigns and product offerings.</a:t>
            </a:r>
          </a:p>
          <a:p>
            <a:endParaRPr lang="en-CA" dirty="0"/>
          </a:p>
        </p:txBody>
      </p:sp>
      <p:pic>
        <p:nvPicPr>
          <p:cNvPr id="7" name="Picture 6">
            <a:extLst>
              <a:ext uri="{FF2B5EF4-FFF2-40B4-BE49-F238E27FC236}">
                <a16:creationId xmlns:a16="http://schemas.microsoft.com/office/drawing/2014/main" id="{2F6E3A43-022B-86A4-5F43-D9ED1473AD91}"/>
              </a:ext>
            </a:extLst>
          </p:cNvPr>
          <p:cNvPicPr>
            <a:picLocks noChangeAspect="1"/>
          </p:cNvPicPr>
          <p:nvPr/>
        </p:nvPicPr>
        <p:blipFill>
          <a:blip r:embed="rId2"/>
          <a:stretch>
            <a:fillRect/>
          </a:stretch>
        </p:blipFill>
        <p:spPr>
          <a:xfrm>
            <a:off x="98233" y="536197"/>
            <a:ext cx="5047926" cy="5785605"/>
          </a:xfrm>
          <a:prstGeom prst="rect">
            <a:avLst/>
          </a:prstGeom>
        </p:spPr>
      </p:pic>
    </p:spTree>
    <p:extLst>
      <p:ext uri="{BB962C8B-B14F-4D97-AF65-F5344CB8AC3E}">
        <p14:creationId xmlns:p14="http://schemas.microsoft.com/office/powerpoint/2010/main" val="330244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0996-B3C7-8243-539B-5F84887D0D75}"/>
              </a:ext>
            </a:extLst>
          </p:cNvPr>
          <p:cNvSpPr>
            <a:spLocks noGrp="1"/>
          </p:cNvSpPr>
          <p:nvPr>
            <p:ph type="title"/>
          </p:nvPr>
        </p:nvSpPr>
        <p:spPr>
          <a:xfrm>
            <a:off x="5146159" y="685800"/>
            <a:ext cx="6238688" cy="1382233"/>
          </a:xfrm>
        </p:spPr>
        <p:txBody>
          <a:bodyPr>
            <a:normAutofit/>
          </a:bodyPr>
          <a:lstStyle/>
          <a:p>
            <a:r>
              <a:rPr lang="en-CA" dirty="0"/>
              <a:t>Model Selection</a:t>
            </a:r>
          </a:p>
        </p:txBody>
      </p:sp>
      <p:sp>
        <p:nvSpPr>
          <p:cNvPr id="3" name="Content Placeholder 2">
            <a:extLst>
              <a:ext uri="{FF2B5EF4-FFF2-40B4-BE49-F238E27FC236}">
                <a16:creationId xmlns:a16="http://schemas.microsoft.com/office/drawing/2014/main" id="{45F1BD51-988C-6143-1692-750C027CE217}"/>
              </a:ext>
            </a:extLst>
          </p:cNvPr>
          <p:cNvSpPr>
            <a:spLocks noGrp="1"/>
          </p:cNvSpPr>
          <p:nvPr>
            <p:ph idx="1"/>
          </p:nvPr>
        </p:nvSpPr>
        <p:spPr>
          <a:xfrm>
            <a:off x="5347326" y="1777042"/>
            <a:ext cx="6238687" cy="4149305"/>
          </a:xfrm>
        </p:spPr>
        <p:txBody>
          <a:bodyPr>
            <a:normAutofit/>
          </a:bodyPr>
          <a:lstStyle/>
          <a:p>
            <a:r>
              <a:rPr lang="en-US" dirty="0"/>
              <a:t>Logistic regression in the primal space and with different kernel</a:t>
            </a:r>
          </a:p>
          <a:p>
            <a:r>
              <a:rPr lang="en-US" dirty="0"/>
              <a:t>SVM in the RBF and with different Kernels</a:t>
            </a:r>
          </a:p>
          <a:p>
            <a:r>
              <a:rPr lang="en-US" dirty="0"/>
              <a:t>Random Forest</a:t>
            </a:r>
            <a:endParaRPr lang="en-CA" dirty="0"/>
          </a:p>
        </p:txBody>
      </p:sp>
      <p:pic>
        <p:nvPicPr>
          <p:cNvPr id="7" name="Picture 6">
            <a:extLst>
              <a:ext uri="{FF2B5EF4-FFF2-40B4-BE49-F238E27FC236}">
                <a16:creationId xmlns:a16="http://schemas.microsoft.com/office/drawing/2014/main" id="{2F6E3A43-022B-86A4-5F43-D9ED1473AD91}"/>
              </a:ext>
            </a:extLst>
          </p:cNvPr>
          <p:cNvPicPr>
            <a:picLocks noChangeAspect="1"/>
          </p:cNvPicPr>
          <p:nvPr/>
        </p:nvPicPr>
        <p:blipFill>
          <a:blip r:embed="rId3"/>
          <a:stretch>
            <a:fillRect/>
          </a:stretch>
        </p:blipFill>
        <p:spPr>
          <a:xfrm>
            <a:off x="98233" y="536197"/>
            <a:ext cx="5047926" cy="5785605"/>
          </a:xfrm>
          <a:prstGeom prst="rect">
            <a:avLst/>
          </a:prstGeom>
        </p:spPr>
      </p:pic>
    </p:spTree>
    <p:extLst>
      <p:ext uri="{BB962C8B-B14F-4D97-AF65-F5344CB8AC3E}">
        <p14:creationId xmlns:p14="http://schemas.microsoft.com/office/powerpoint/2010/main" val="321583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0996-B3C7-8243-539B-5F84887D0D75}"/>
              </a:ext>
            </a:extLst>
          </p:cNvPr>
          <p:cNvSpPr>
            <a:spLocks noGrp="1"/>
          </p:cNvSpPr>
          <p:nvPr>
            <p:ph type="title"/>
          </p:nvPr>
        </p:nvSpPr>
        <p:spPr>
          <a:xfrm>
            <a:off x="5146159" y="685801"/>
            <a:ext cx="6238688" cy="905256"/>
          </a:xfrm>
        </p:spPr>
        <p:txBody>
          <a:bodyPr>
            <a:normAutofit/>
          </a:bodyPr>
          <a:lstStyle/>
          <a:p>
            <a:r>
              <a:rPr lang="en-CA" dirty="0"/>
              <a:t>Hyperparameter</a:t>
            </a:r>
          </a:p>
        </p:txBody>
      </p:sp>
      <p:sp>
        <p:nvSpPr>
          <p:cNvPr id="3" name="Content Placeholder 2">
            <a:extLst>
              <a:ext uri="{FF2B5EF4-FFF2-40B4-BE49-F238E27FC236}">
                <a16:creationId xmlns:a16="http://schemas.microsoft.com/office/drawing/2014/main" id="{45F1BD51-988C-6143-1692-750C027CE217}"/>
              </a:ext>
            </a:extLst>
          </p:cNvPr>
          <p:cNvSpPr>
            <a:spLocks noGrp="1"/>
          </p:cNvSpPr>
          <p:nvPr>
            <p:ph idx="1"/>
          </p:nvPr>
        </p:nvSpPr>
        <p:spPr>
          <a:xfrm>
            <a:off x="5347326" y="1777042"/>
            <a:ext cx="6238687" cy="4149305"/>
          </a:xfrm>
        </p:spPr>
        <p:txBody>
          <a:bodyPr>
            <a:normAutofit/>
          </a:bodyPr>
          <a:lstStyle/>
          <a:p>
            <a:r>
              <a:rPr lang="en-US" dirty="0"/>
              <a:t>Hyperparameters are set by the user and define the behavior of the model, such as the learning rate, the number of layers in the neural network, or the number of trees in a random forest.</a:t>
            </a:r>
          </a:p>
          <a:p>
            <a:r>
              <a:rPr lang="en-US" dirty="0"/>
              <a:t>The selection of hyperparameters is a crucial step in machine learning, as they can significantly affect the optimize its performance on a given task.</a:t>
            </a:r>
          </a:p>
          <a:p>
            <a:r>
              <a:rPr lang="en-US" dirty="0"/>
              <a:t>This process often involves trying out different combinations of hyperparameters and evaluating the model's performance using metrics such as accuracy, precision, recall, and F1 score.</a:t>
            </a:r>
            <a:endParaRPr lang="en-CA" dirty="0"/>
          </a:p>
          <a:p>
            <a:endParaRPr lang="en-CA" dirty="0"/>
          </a:p>
        </p:txBody>
      </p:sp>
      <p:pic>
        <p:nvPicPr>
          <p:cNvPr id="7" name="Picture 6">
            <a:extLst>
              <a:ext uri="{FF2B5EF4-FFF2-40B4-BE49-F238E27FC236}">
                <a16:creationId xmlns:a16="http://schemas.microsoft.com/office/drawing/2014/main" id="{2F6E3A43-022B-86A4-5F43-D9ED1473AD91}"/>
              </a:ext>
            </a:extLst>
          </p:cNvPr>
          <p:cNvPicPr>
            <a:picLocks noChangeAspect="1"/>
          </p:cNvPicPr>
          <p:nvPr/>
        </p:nvPicPr>
        <p:blipFill>
          <a:blip r:embed="rId3"/>
          <a:stretch>
            <a:fillRect/>
          </a:stretch>
        </p:blipFill>
        <p:spPr>
          <a:xfrm>
            <a:off x="98233" y="536197"/>
            <a:ext cx="5047926" cy="5785605"/>
          </a:xfrm>
          <a:prstGeom prst="rect">
            <a:avLst/>
          </a:prstGeom>
        </p:spPr>
      </p:pic>
    </p:spTree>
    <p:extLst>
      <p:ext uri="{BB962C8B-B14F-4D97-AF65-F5344CB8AC3E}">
        <p14:creationId xmlns:p14="http://schemas.microsoft.com/office/powerpoint/2010/main" val="196833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0996-B3C7-8243-539B-5F84887D0D75}"/>
              </a:ext>
            </a:extLst>
          </p:cNvPr>
          <p:cNvSpPr>
            <a:spLocks noGrp="1"/>
          </p:cNvSpPr>
          <p:nvPr>
            <p:ph type="title"/>
          </p:nvPr>
        </p:nvSpPr>
        <p:spPr>
          <a:xfrm>
            <a:off x="5146159" y="685800"/>
            <a:ext cx="6238688" cy="1382233"/>
          </a:xfrm>
        </p:spPr>
        <p:txBody>
          <a:bodyPr>
            <a:normAutofit/>
          </a:bodyPr>
          <a:lstStyle/>
          <a:p>
            <a:r>
              <a:rPr lang="en-CA" dirty="0"/>
              <a:t>Limitations</a:t>
            </a:r>
          </a:p>
        </p:txBody>
      </p:sp>
      <p:sp>
        <p:nvSpPr>
          <p:cNvPr id="3" name="Content Placeholder 2">
            <a:extLst>
              <a:ext uri="{FF2B5EF4-FFF2-40B4-BE49-F238E27FC236}">
                <a16:creationId xmlns:a16="http://schemas.microsoft.com/office/drawing/2014/main" id="{45F1BD51-988C-6143-1692-750C027CE217}"/>
              </a:ext>
            </a:extLst>
          </p:cNvPr>
          <p:cNvSpPr>
            <a:spLocks noGrp="1"/>
          </p:cNvSpPr>
          <p:nvPr>
            <p:ph idx="1"/>
          </p:nvPr>
        </p:nvSpPr>
        <p:spPr>
          <a:xfrm>
            <a:off x="5347326" y="2217636"/>
            <a:ext cx="6238687" cy="3708711"/>
          </a:xfrm>
        </p:spPr>
        <p:txBody>
          <a:bodyPr>
            <a:normAutofit fontScale="85000" lnSpcReduction="20000"/>
          </a:bodyPr>
          <a:lstStyle/>
          <a:p>
            <a:r>
              <a:rPr lang="en-US" dirty="0">
                <a:ea typeface="Calibri" panose="020F0502020204030204" pitchFamily="34" charset="0"/>
                <a:cs typeface="Calibri" panose="020F0502020204030204" pitchFamily="34" charset="0"/>
              </a:rPr>
              <a:t>The data seems to be a snapshot of a specific date, but it's not clear what that date is or why it's relevant</a:t>
            </a:r>
          </a:p>
          <a:p>
            <a:r>
              <a:rPr lang="en-US" dirty="0">
                <a:ea typeface="Calibri" panose="020F0502020204030204" pitchFamily="34" charset="0"/>
                <a:cs typeface="Calibri" panose="020F0502020204030204" pitchFamily="34" charset="0"/>
              </a:rPr>
              <a:t>Some customers have exited but still have a balance in their account, which could mean they have left a specific product but not the bank as a whole. </a:t>
            </a:r>
          </a:p>
          <a:p>
            <a:r>
              <a:rPr lang="en-US" dirty="0">
                <a:ea typeface="Calibri" panose="020F0502020204030204" pitchFamily="34" charset="0"/>
                <a:cs typeface="Calibri" panose="020F0502020204030204" pitchFamily="34" charset="0"/>
              </a:rPr>
              <a:t>The definition of an "active member" is unclear, and it would be helpful to know if there are different levels of activity.</a:t>
            </a:r>
          </a:p>
          <a:p>
            <a:r>
              <a:rPr lang="en-US" dirty="0">
                <a:ea typeface="Calibri" panose="020F0502020204030204" pitchFamily="34" charset="0"/>
                <a:cs typeface="Calibri" panose="020F0502020204030204" pitchFamily="34" charset="0"/>
              </a:rPr>
              <a:t> Providing transaction counts in terms of both credits and debits could be more informative than just listing the number of products a customer has.</a:t>
            </a:r>
          </a:p>
          <a:p>
            <a:r>
              <a:rPr lang="en-US" b="0" i="0" dirty="0">
                <a:solidFill>
                  <a:srgbClr val="374151"/>
                </a:solidFill>
                <a:effectLst/>
                <a:ea typeface="Calibri" panose="020F0502020204030204" pitchFamily="34" charset="0"/>
                <a:cs typeface="Calibri" panose="020F0502020204030204" pitchFamily="34" charset="0"/>
              </a:rPr>
              <a:t>The model is good at predicting customers who might leave, but it still misses some of them. To improve, we can train the model with more data later. For now, we can focus on keeping the customers who might leave.</a:t>
            </a:r>
            <a:endParaRPr lang="en-US" dirty="0">
              <a:ea typeface="Calibri" panose="020F0502020204030204" pitchFamily="34" charset="0"/>
              <a:cs typeface="Calibri" panose="020F0502020204030204" pitchFamily="34" charset="0"/>
            </a:endParaRPr>
          </a:p>
          <a:p>
            <a:endParaRPr lang="en-CA" dirty="0"/>
          </a:p>
        </p:txBody>
      </p:sp>
      <p:pic>
        <p:nvPicPr>
          <p:cNvPr id="7" name="Picture 6">
            <a:extLst>
              <a:ext uri="{FF2B5EF4-FFF2-40B4-BE49-F238E27FC236}">
                <a16:creationId xmlns:a16="http://schemas.microsoft.com/office/drawing/2014/main" id="{2F6E3A43-022B-86A4-5F43-D9ED1473AD91}"/>
              </a:ext>
            </a:extLst>
          </p:cNvPr>
          <p:cNvPicPr>
            <a:picLocks noChangeAspect="1"/>
          </p:cNvPicPr>
          <p:nvPr/>
        </p:nvPicPr>
        <p:blipFill>
          <a:blip r:embed="rId3"/>
          <a:stretch>
            <a:fillRect/>
          </a:stretch>
        </p:blipFill>
        <p:spPr>
          <a:xfrm>
            <a:off x="98233" y="536197"/>
            <a:ext cx="5047926" cy="5785605"/>
          </a:xfrm>
          <a:prstGeom prst="rect">
            <a:avLst/>
          </a:prstGeom>
        </p:spPr>
      </p:pic>
    </p:spTree>
    <p:extLst>
      <p:ext uri="{BB962C8B-B14F-4D97-AF65-F5344CB8AC3E}">
        <p14:creationId xmlns:p14="http://schemas.microsoft.com/office/powerpoint/2010/main" val="138313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pPr marL="285750" indent="-285750">
              <a:buFont typeface="Wingdings" panose="05000000000000000000" pitchFamily="2" charset="2"/>
              <a:buChar char="§"/>
            </a:pPr>
            <a:r>
              <a:rPr lang="en-US" b="0" i="0" dirty="0">
                <a:solidFill>
                  <a:srgbClr val="374151"/>
                </a:solidFill>
                <a:effectLst/>
                <a:latin typeface="Söhne"/>
              </a:rPr>
              <a:t>Based on the results of our code, the RF model performed the best. Utilizing this model can enable us to take action before customers leave, which has the potential to assist the bank in maintaining its customer base, capital, and increasing efficiency.</a:t>
            </a:r>
            <a:endParaRPr lang="en-US" dirty="0"/>
          </a:p>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2" cstate="print">
            <a:extLst>
              <a:ext uri="{28A0092B-C50C-407E-A947-70E740481C1C}">
                <a14:useLocalDpi xmlns:a14="http://schemas.microsoft.com/office/drawing/2010/main"/>
              </a:ext>
            </a:extLst>
          </a:blip>
          <a:srcRect/>
          <a:stretch>
            <a:fillRect/>
          </a:stretch>
        </p:blipFill>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280</TotalTime>
  <Words>538</Words>
  <Application>Microsoft Office PowerPoint</Application>
  <PresentationFormat>Widescreen</PresentationFormat>
  <Paragraphs>62</Paragraphs>
  <Slides>10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等线</vt:lpstr>
      <vt:lpstr>Abadi</vt:lpstr>
      <vt:lpstr>Arial</vt:lpstr>
      <vt:lpstr>Calibri</vt:lpstr>
      <vt:lpstr>Posterama Text Black</vt:lpstr>
      <vt:lpstr>Posterama Text SemiBold</vt:lpstr>
      <vt:lpstr>Söhne</vt:lpstr>
      <vt:lpstr>Wingdings</vt:lpstr>
      <vt:lpstr>Office 主题​​</vt:lpstr>
      <vt:lpstr>CHURN CUSTOMER</vt:lpstr>
      <vt:lpstr>INTRODUCTION</vt:lpstr>
      <vt:lpstr>Proposal</vt:lpstr>
      <vt:lpstr>Dataset</vt:lpstr>
      <vt:lpstr>Recommended Solution</vt:lpstr>
      <vt:lpstr>Model Selection</vt:lpstr>
      <vt:lpstr>Hyperparameter</vt:lpstr>
      <vt:lpstr>Limitations</vt:lpstr>
      <vt:lpstr>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CUSTOMER</dc:title>
  <dc:creator>Ozioma Calister Njoku [Student]</dc:creator>
  <cp:lastModifiedBy>Ozioma Calister Njoku [Student]</cp:lastModifiedBy>
  <cp:revision>3</cp:revision>
  <dcterms:created xsi:type="dcterms:W3CDTF">2023-07-25T10:39:19Z</dcterms:created>
  <dcterms:modified xsi:type="dcterms:W3CDTF">2023-08-01T19:49:23Z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