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6" r:id="rId5"/>
    <p:sldId id="285" r:id="rId6"/>
    <p:sldId id="264" r:id="rId7"/>
    <p:sldId id="266" r:id="rId8"/>
    <p:sldId id="284" r:id="rId9"/>
    <p:sldId id="267" r:id="rId10"/>
    <p:sldId id="280" r:id="rId11"/>
    <p:sldId id="279" r:id="rId12"/>
    <p:sldId id="278" r:id="rId13"/>
    <p:sldId id="277" r:id="rId14"/>
    <p:sldId id="282" r:id="rId15"/>
    <p:sldId id="283" r:id="rId16"/>
    <p:sldId id="281" r:id="rId17"/>
    <p:sldId id="275" r:id="rId18"/>
    <p:sldId id="268" r:id="rId19"/>
    <p:sldId id="269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1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7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8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68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73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1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4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874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4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54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90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73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22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6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33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6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28019-091B-44A8-BFA1-4AE07A26186A}" type="datetimeFigureOut">
              <a:rPr lang="pt-BR" smtClean="0"/>
              <a:t>04/07/18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9912-432B-4E4C-8513-7E0E13DB6D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724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6C605B5-F7E6-4181-81FB-C223571DBCD0}"/>
              </a:ext>
            </a:extLst>
          </p:cNvPr>
          <p:cNvSpPr txBox="1"/>
          <p:nvPr/>
        </p:nvSpPr>
        <p:spPr>
          <a:xfrm>
            <a:off x="2222528" y="2805752"/>
            <a:ext cx="774288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 Comparativo da Implementação </a:t>
            </a:r>
            <a:r>
              <a:rPr lang="pt-BR" sz="2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Coprocessada</a:t>
            </a:r>
            <a:br>
              <a:rPr lang="pt-B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Sistemas em Chip do Algoritmo de Treinamento LDA </a:t>
            </a:r>
            <a:br>
              <a:rPr lang="pt-B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Aplicado em Interfaces Cérebro Máquina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10EEDE4-FD75-4BAD-B6D3-437A657F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9" y="196952"/>
            <a:ext cx="2296822" cy="114841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25B4649-3804-41E7-9EEA-BAB57BC072BA}"/>
              </a:ext>
            </a:extLst>
          </p:cNvPr>
          <p:cNvSpPr txBox="1"/>
          <p:nvPr/>
        </p:nvSpPr>
        <p:spPr>
          <a:xfrm>
            <a:off x="9650437" y="5556743"/>
            <a:ext cx="2198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Heleno da Silva Morais</a:t>
            </a:r>
            <a:br>
              <a:rPr lang="pt-B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Oziel</a:t>
            </a:r>
            <a:r>
              <a:rPr lang="pt-B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Silva Santos</a:t>
            </a:r>
          </a:p>
        </p:txBody>
      </p:sp>
    </p:spTree>
    <p:extLst>
      <p:ext uri="{BB962C8B-B14F-4D97-AF65-F5344CB8AC3E}">
        <p14:creationId xmlns:p14="http://schemas.microsoft.com/office/powerpoint/2010/main" val="292508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592A20C-B48F-4F6D-A6A6-7DA27BD23F92}"/>
              </a:ext>
            </a:extLst>
          </p:cNvPr>
          <p:cNvSpPr txBox="1"/>
          <p:nvPr/>
        </p:nvSpPr>
        <p:spPr>
          <a:xfrm>
            <a:off x="872197" y="731520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19DD7B0-F32D-4B48-9ABD-01CF506D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20" y="2604938"/>
            <a:ext cx="6724650" cy="28860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133485B-2300-46E0-B69F-F23B6E0B3D1E}"/>
              </a:ext>
            </a:extLst>
          </p:cNvPr>
          <p:cNvSpPr/>
          <p:nvPr/>
        </p:nvSpPr>
        <p:spPr>
          <a:xfrm>
            <a:off x="1814949" y="1910074"/>
            <a:ext cx="8562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ysClr val="windowText" lastClr="000000"/>
                </a:solidFill>
              </a:rPr>
              <a:t>Consumo de hardware do coprocessamento após implementação</a:t>
            </a:r>
            <a:r>
              <a:rPr lang="pt-BR" sz="2400" dirty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21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592A20C-B48F-4F6D-A6A6-7DA27BD23F92}"/>
              </a:ext>
            </a:extLst>
          </p:cNvPr>
          <p:cNvSpPr txBox="1"/>
          <p:nvPr/>
        </p:nvSpPr>
        <p:spPr>
          <a:xfrm>
            <a:off x="872197" y="731520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133485B-2300-46E0-B69F-F23B6E0B3D1E}"/>
              </a:ext>
            </a:extLst>
          </p:cNvPr>
          <p:cNvSpPr/>
          <p:nvPr/>
        </p:nvSpPr>
        <p:spPr>
          <a:xfrm>
            <a:off x="1814949" y="1910074"/>
            <a:ext cx="8562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ysClr val="windowText" lastClr="000000"/>
                </a:solidFill>
              </a:rPr>
              <a:t>Consumo de hardware do coprocessamento após implementação</a:t>
            </a:r>
            <a:r>
              <a:rPr lang="pt-BR" sz="2400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126B89-92E3-4F2F-B8E0-8B579A854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6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592A20C-B48F-4F6D-A6A6-7DA27BD23F92}"/>
              </a:ext>
            </a:extLst>
          </p:cNvPr>
          <p:cNvSpPr txBox="1"/>
          <p:nvPr/>
        </p:nvSpPr>
        <p:spPr>
          <a:xfrm>
            <a:off x="872197" y="731520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623BAE-8CD1-46CB-B1E8-56D8D4C74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2425948"/>
            <a:ext cx="10155067" cy="41725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44BC1B6-F04D-4765-933F-C6EE35E74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04" y="1193185"/>
            <a:ext cx="4495800" cy="1162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459F8AF-5DB9-4DE6-A235-2C90A9EA462B}"/>
              </a:ext>
            </a:extLst>
          </p:cNvPr>
          <p:cNvSpPr txBox="1"/>
          <p:nvPr/>
        </p:nvSpPr>
        <p:spPr>
          <a:xfrm>
            <a:off x="1118936" y="1587676"/>
            <a:ext cx="38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Para cálculo de covariância</a:t>
            </a:r>
          </a:p>
        </p:txBody>
      </p:sp>
    </p:spTree>
    <p:extLst>
      <p:ext uri="{BB962C8B-B14F-4D97-AF65-F5344CB8AC3E}">
        <p14:creationId xmlns:p14="http://schemas.microsoft.com/office/powerpoint/2010/main" val="6531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592A20C-B48F-4F6D-A6A6-7DA27BD23F92}"/>
              </a:ext>
            </a:extLst>
          </p:cNvPr>
          <p:cNvSpPr txBox="1"/>
          <p:nvPr/>
        </p:nvSpPr>
        <p:spPr>
          <a:xfrm>
            <a:off x="872197" y="731520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269BC7-1DAB-4FC2-B742-D64994AE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72" y="2539737"/>
            <a:ext cx="9897856" cy="41630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755E67-5CE1-4A04-A84E-3BA582FC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393" y="787792"/>
            <a:ext cx="3897923" cy="171192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93EB08-4275-499B-B9F7-BE95FAC728CA}"/>
              </a:ext>
            </a:extLst>
          </p:cNvPr>
          <p:cNvSpPr txBox="1"/>
          <p:nvPr/>
        </p:nvSpPr>
        <p:spPr>
          <a:xfrm>
            <a:off x="1118936" y="1587676"/>
            <a:ext cx="3308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Para cálculo de média</a:t>
            </a:r>
          </a:p>
        </p:txBody>
      </p:sp>
    </p:spTree>
    <p:extLst>
      <p:ext uri="{BB962C8B-B14F-4D97-AF65-F5344CB8AC3E}">
        <p14:creationId xmlns:p14="http://schemas.microsoft.com/office/powerpoint/2010/main" val="45556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592A20C-B48F-4F6D-A6A6-7DA27BD23F92}"/>
              </a:ext>
            </a:extLst>
          </p:cNvPr>
          <p:cNvSpPr txBox="1"/>
          <p:nvPr/>
        </p:nvSpPr>
        <p:spPr>
          <a:xfrm>
            <a:off x="4830846" y="2967335"/>
            <a:ext cx="253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GERAL</a:t>
            </a:r>
          </a:p>
        </p:txBody>
      </p:sp>
    </p:spTree>
    <p:extLst>
      <p:ext uri="{BB962C8B-B14F-4D97-AF65-F5344CB8AC3E}">
        <p14:creationId xmlns:p14="http://schemas.microsoft.com/office/powerpoint/2010/main" val="18321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592A20C-B48F-4F6D-A6A6-7DA27BD23F92}"/>
              </a:ext>
            </a:extLst>
          </p:cNvPr>
          <p:cNvSpPr txBox="1"/>
          <p:nvPr/>
        </p:nvSpPr>
        <p:spPr>
          <a:xfrm>
            <a:off x="872197" y="731520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9687DC-6694-4303-8EE0-D4870AE0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-3517"/>
            <a:ext cx="12158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592A20C-B48F-4F6D-A6A6-7DA27BD23F92}"/>
              </a:ext>
            </a:extLst>
          </p:cNvPr>
          <p:cNvSpPr txBox="1"/>
          <p:nvPr/>
        </p:nvSpPr>
        <p:spPr>
          <a:xfrm>
            <a:off x="872197" y="731520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DC055B-C599-4F98-8055-6397F3EF7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61" y="1899797"/>
            <a:ext cx="5674477" cy="478235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FF73CF6-413C-461F-A11B-37A171E686E2}"/>
              </a:ext>
            </a:extLst>
          </p:cNvPr>
          <p:cNvSpPr/>
          <p:nvPr/>
        </p:nvSpPr>
        <p:spPr>
          <a:xfrm>
            <a:off x="3049139" y="1438132"/>
            <a:ext cx="609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LMRoman12-Regular"/>
              </a:rPr>
              <a:t>Estimativa do consumo energético do sistema.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1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31822-72A2-44A9-BFF7-1F94253EBAAD}"/>
              </a:ext>
            </a:extLst>
          </p:cNvPr>
          <p:cNvSpPr txBox="1"/>
          <p:nvPr/>
        </p:nvSpPr>
        <p:spPr>
          <a:xfrm>
            <a:off x="872197" y="731520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00E838-0441-44CF-9D13-2A99352D52B3}"/>
              </a:ext>
            </a:extLst>
          </p:cNvPr>
          <p:cNvSpPr txBox="1"/>
          <p:nvPr/>
        </p:nvSpPr>
        <p:spPr>
          <a:xfrm>
            <a:off x="3395325" y="2081665"/>
            <a:ext cx="5401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Acurácia das implementações de estudo.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750429-2FFB-4D6D-954D-C3A56FC0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93" y="2890837"/>
            <a:ext cx="8958814" cy="14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3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31822-72A2-44A9-BFF7-1F94253EBAAD}"/>
              </a:ext>
            </a:extLst>
          </p:cNvPr>
          <p:cNvSpPr txBox="1"/>
          <p:nvPr/>
        </p:nvSpPr>
        <p:spPr>
          <a:xfrm>
            <a:off x="872197" y="731520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26FEB8-8A70-4810-A0FE-B8869C31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89" y="2739062"/>
            <a:ext cx="8509823" cy="154869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7E003C-FB31-4D0A-97BC-4B2D99AAD1F8}"/>
              </a:ext>
            </a:extLst>
          </p:cNvPr>
          <p:cNvSpPr txBox="1"/>
          <p:nvPr/>
        </p:nvSpPr>
        <p:spPr>
          <a:xfrm>
            <a:off x="934010" y="2096092"/>
            <a:ext cx="1032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Tempos de execução da função de treinamento nas diferentes implementações.</a:t>
            </a:r>
          </a:p>
        </p:txBody>
      </p:sp>
    </p:spTree>
    <p:extLst>
      <p:ext uri="{BB962C8B-B14F-4D97-AF65-F5344CB8AC3E}">
        <p14:creationId xmlns:p14="http://schemas.microsoft.com/office/powerpoint/2010/main" val="335001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31822-72A2-44A9-BFF7-1F94253EBAAD}"/>
              </a:ext>
            </a:extLst>
          </p:cNvPr>
          <p:cNvSpPr txBox="1"/>
          <p:nvPr/>
        </p:nvSpPr>
        <p:spPr>
          <a:xfrm>
            <a:off x="872197" y="731520"/>
            <a:ext cx="1877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09D5E1-F125-4528-B4DE-54FA8FFE22C3}"/>
              </a:ext>
            </a:extLst>
          </p:cNvPr>
          <p:cNvSpPr txBox="1"/>
          <p:nvPr/>
        </p:nvSpPr>
        <p:spPr>
          <a:xfrm>
            <a:off x="281354" y="1179117"/>
            <a:ext cx="1066099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O sistema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coprocessado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não foi o mais eficiente em tempo de execução apesar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das simulações apresentarem resultados da ordem de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nanossegundos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pt-BR" sz="2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O barramento AXI foi um limitante do desempenho do sistema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coprocessado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pt-BR" sz="2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Apesar de não ser o mais eficiente, ainda assim apresentou um desempenho computacional</a:t>
            </a:r>
            <a:b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 aproximadamente 8 vezes mais rápido do que a implementação em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pt-BR" sz="2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O sistema mais eficiente foi o implementado unicamente em linguagem C;</a:t>
            </a:r>
          </a:p>
          <a:p>
            <a:endParaRPr lang="pt-BR" sz="2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endParaRPr lang="pt-BR" sz="2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80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31822-72A2-44A9-BFF7-1F94253EBAAD}"/>
              </a:ext>
            </a:extLst>
          </p:cNvPr>
          <p:cNvSpPr txBox="1"/>
          <p:nvPr/>
        </p:nvSpPr>
        <p:spPr>
          <a:xfrm>
            <a:off x="872197" y="731520"/>
            <a:ext cx="130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B8A26F1-9E84-49E9-B683-C2BBC542B832}"/>
              </a:ext>
            </a:extLst>
          </p:cNvPr>
          <p:cNvSpPr txBox="1"/>
          <p:nvPr/>
        </p:nvSpPr>
        <p:spPr>
          <a:xfrm>
            <a:off x="2236763" y="1162407"/>
            <a:ext cx="248106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200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pt-BR" sz="2200" dirty="0">
                <a:solidFill>
                  <a:schemeClr val="bg1"/>
                </a:solidFill>
              </a:rPr>
              <a:t>GERAL</a:t>
            </a:r>
          </a:p>
          <a:p>
            <a:pPr marL="742950" lvl="1" indent="-285750">
              <a:buFontTx/>
              <a:buChar char="-"/>
            </a:pPr>
            <a:r>
              <a:rPr lang="pt-BR" sz="2200" dirty="0">
                <a:solidFill>
                  <a:schemeClr val="bg1"/>
                </a:solidFill>
              </a:rPr>
              <a:t>ESPECÍFICOS</a:t>
            </a:r>
          </a:p>
          <a:p>
            <a:pPr marL="742950" lvl="1" indent="-285750">
              <a:buFontTx/>
              <a:buChar char="-"/>
            </a:pPr>
            <a:endParaRPr lang="pt-B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</a:rPr>
              <a:t>METODOLOGIAS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</a:rPr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</a:rPr>
              <a:t>CONCLUSÃO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6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31822-72A2-44A9-BFF7-1F94253EBAAD}"/>
              </a:ext>
            </a:extLst>
          </p:cNvPr>
          <p:cNvSpPr txBox="1"/>
          <p:nvPr/>
        </p:nvSpPr>
        <p:spPr>
          <a:xfrm>
            <a:off x="872197" y="731520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2AA3D5-16E0-4ADA-A49E-C80E101888F0}"/>
              </a:ext>
            </a:extLst>
          </p:cNvPr>
          <p:cNvSpPr txBox="1"/>
          <p:nvPr/>
        </p:nvSpPr>
        <p:spPr>
          <a:xfrm>
            <a:off x="1786870" y="1631853"/>
            <a:ext cx="82278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ALVAREZ, A.; LEMOS, I. d. C. Os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neurobiomecanismos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aprender: a aplicação de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novos conceitos no dia-a-dia escolar e terapêutico. Revista Psicopedagogia,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Associacao</a:t>
            </a:r>
            <a:b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Brasileira de Psicopedagogia, v. 23, n. 71, p. 181–190, 2006. 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CAMPISI, P.; ROCCA, D. L.; SCARANO, G.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Eeg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Computer, IEEE, v. 45, n. 7, p. 87–89, 2012. 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SIULY, S.; LI, Y.; ZHANG, Y. EEG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[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S.l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.]: Springer, 2017.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WOLPAW, E. W. W. J. R. Brain-Computer Interfaces: Principles and Practice.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Oxford University Press, 2012. ISBN 9780195388855 0195388852.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93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24890D1-BC0A-48F5-965A-26C50BBAD2A2}"/>
              </a:ext>
            </a:extLst>
          </p:cNvPr>
          <p:cNvSpPr txBox="1"/>
          <p:nvPr/>
        </p:nvSpPr>
        <p:spPr>
          <a:xfrm>
            <a:off x="5113198" y="3167390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1122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31822-72A2-44A9-BFF7-1F94253EBAAD}"/>
              </a:ext>
            </a:extLst>
          </p:cNvPr>
          <p:cNvSpPr txBox="1"/>
          <p:nvPr/>
        </p:nvSpPr>
        <p:spPr>
          <a:xfrm>
            <a:off x="872197" y="731520"/>
            <a:ext cx="1598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01DACA-511F-45CF-AF2E-5CD5EE709D5D}"/>
              </a:ext>
            </a:extLst>
          </p:cNvPr>
          <p:cNvSpPr txBox="1"/>
          <p:nvPr/>
        </p:nvSpPr>
        <p:spPr>
          <a:xfrm>
            <a:off x="281354" y="1179117"/>
            <a:ext cx="1178918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GERAL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</a:t>
            </a:r>
            <a:r>
              <a:rPr lang="pt-BR" sz="2200" i="1" dirty="0">
                <a:solidFill>
                  <a:schemeClr val="bg1"/>
                </a:solidFill>
              </a:rPr>
              <a:t>Implementar o algoritmo de treinamento de um classificador LDA em um sistema embarcado </a:t>
            </a:r>
            <a:br>
              <a:rPr lang="pt-BR" sz="2200" i="1" dirty="0">
                <a:solidFill>
                  <a:schemeClr val="bg1"/>
                </a:solidFill>
              </a:rPr>
            </a:br>
            <a:r>
              <a:rPr lang="pt-BR" sz="2200" i="1" dirty="0">
                <a:solidFill>
                  <a:schemeClr val="bg1"/>
                </a:solidFill>
              </a:rPr>
              <a:t>	utilizando um </a:t>
            </a:r>
            <a:r>
              <a:rPr lang="pt-BR" sz="2200" i="1" dirty="0" err="1">
                <a:solidFill>
                  <a:schemeClr val="bg1"/>
                </a:solidFill>
              </a:rPr>
              <a:t>SoC</a:t>
            </a:r>
            <a:r>
              <a:rPr lang="pt-BR" sz="2200" i="1" dirty="0">
                <a:solidFill>
                  <a:schemeClr val="bg1"/>
                </a:solidFill>
              </a:rPr>
              <a:t> </a:t>
            </a:r>
            <a:r>
              <a:rPr lang="pt-BR" sz="2200" i="1" dirty="0" err="1">
                <a:solidFill>
                  <a:schemeClr val="bg1"/>
                </a:solidFill>
              </a:rPr>
              <a:t>Zynq</a:t>
            </a:r>
            <a:r>
              <a:rPr lang="pt-BR" sz="2200" i="1" dirty="0">
                <a:solidFill>
                  <a:schemeClr val="bg1"/>
                </a:solidFill>
              </a:rPr>
              <a:t> da Xilinx, no intuito de estudar os ganhos em relação ao tempo de execução, </a:t>
            </a:r>
            <a:br>
              <a:rPr lang="pt-BR" sz="2200" i="1" dirty="0">
                <a:solidFill>
                  <a:schemeClr val="bg1"/>
                </a:solidFill>
              </a:rPr>
            </a:br>
            <a:r>
              <a:rPr lang="pt-BR" sz="2200" i="1" dirty="0">
                <a:solidFill>
                  <a:schemeClr val="bg1"/>
                </a:solidFill>
              </a:rPr>
              <a:t>	consumo de energia e consumo de recursos comparado com implementações tradicionais.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586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31822-72A2-44A9-BFF7-1F94253EBAAD}"/>
              </a:ext>
            </a:extLst>
          </p:cNvPr>
          <p:cNvSpPr txBox="1"/>
          <p:nvPr/>
        </p:nvSpPr>
        <p:spPr>
          <a:xfrm>
            <a:off x="872197" y="731520"/>
            <a:ext cx="1598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01DACA-511F-45CF-AF2E-5CD5EE709D5D}"/>
              </a:ext>
            </a:extLst>
          </p:cNvPr>
          <p:cNvSpPr txBox="1"/>
          <p:nvPr/>
        </p:nvSpPr>
        <p:spPr>
          <a:xfrm>
            <a:off x="281354" y="1179117"/>
            <a:ext cx="11722761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ESPECÍFICOS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Reproduzir os resultados obtidos por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Fabien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Lotte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algoritmo LDA implementado na plataforma 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Implementar em sistema embarcado o algoritmo de treinamento do classificador utilizando os cores 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ARM do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Zynq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Realizar uma análise de profile para determinação de funções que exigem um maior esforço </a:t>
            </a:r>
            <a:b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computacional;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Converter em hardware FPGA a(s) função(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ões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que exigem um maior esforço computacional 	 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utilizando a linguagem VHDL;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Integrar em um sistema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coprocessado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funções mapeadas em hardware com as demais funções;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Validar as implementações utilizando as bases de dados do BCI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III, em especifico o 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conjunto de dados BCI III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Realizar uma análise estatística do erro associado a ambas implementações, comparadas com a 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implementação na plataforma </a:t>
            </a:r>
            <a:r>
              <a:rPr lang="pt-BR" sz="22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Realizar uma análise de ganhos ou perdas de processamento computacional, comparando</a:t>
            </a:r>
          </a:p>
          <a:p>
            <a:r>
              <a:rPr lang="pt-BR" sz="2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 implementação em software com o coprocessamento;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53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31822-72A2-44A9-BFF7-1F94253EBAAD}"/>
              </a:ext>
            </a:extLst>
          </p:cNvPr>
          <p:cNvSpPr txBox="1"/>
          <p:nvPr/>
        </p:nvSpPr>
        <p:spPr>
          <a:xfrm>
            <a:off x="872197" y="731520"/>
            <a:ext cx="23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81C5FA-194E-44D6-A5F8-99FBE8E22B0A}"/>
              </a:ext>
            </a:extLst>
          </p:cNvPr>
          <p:cNvSpPr txBox="1"/>
          <p:nvPr/>
        </p:nvSpPr>
        <p:spPr>
          <a:xfrm>
            <a:off x="1821684" y="1917783"/>
            <a:ext cx="506260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 em linguagem C;</a:t>
            </a:r>
          </a:p>
          <a:p>
            <a:pPr marL="342900" indent="-342900">
              <a:buFontTx/>
              <a:buChar char="-"/>
            </a:pPr>
            <a:endParaRPr lang="pt-BR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de time;</a:t>
            </a:r>
          </a:p>
          <a:p>
            <a:pPr marL="342900" indent="-342900">
              <a:buFontTx/>
              <a:buChar char="-"/>
            </a:pPr>
            <a:endParaRPr lang="pt-BR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 em FPGA;</a:t>
            </a:r>
          </a:p>
          <a:p>
            <a:pPr marL="342900" indent="-342900">
              <a:buFontTx/>
              <a:buChar char="-"/>
            </a:pPr>
            <a:endParaRPr lang="pt-BR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Simulação;</a:t>
            </a:r>
          </a:p>
          <a:p>
            <a:pPr marL="342900" indent="-342900">
              <a:buFontTx/>
              <a:buChar char="-"/>
            </a:pPr>
            <a:endParaRPr lang="pt-BR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Integração;</a:t>
            </a:r>
          </a:p>
          <a:p>
            <a:pPr marL="342900" indent="-342900">
              <a:buFontTx/>
              <a:buChar char="-"/>
            </a:pPr>
            <a:endParaRPr lang="pt-BR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Coleta de Resultados;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4FF2F5-FAF7-459B-AD36-BDB9CD90D577}"/>
              </a:ext>
            </a:extLst>
          </p:cNvPr>
          <p:cNvSpPr txBox="1"/>
          <p:nvPr/>
        </p:nvSpPr>
        <p:spPr>
          <a:xfrm>
            <a:off x="1010529" y="1511616"/>
            <a:ext cx="193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640157-CDA5-485D-9C76-471DD3CF4552}"/>
              </a:ext>
            </a:extLst>
          </p:cNvPr>
          <p:cNvSpPr txBox="1"/>
          <p:nvPr/>
        </p:nvSpPr>
        <p:spPr>
          <a:xfrm>
            <a:off x="7268308" y="1540526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B7CB0B-7113-41BE-B40E-74D415497AF9}"/>
              </a:ext>
            </a:extLst>
          </p:cNvPr>
          <p:cNvSpPr txBox="1"/>
          <p:nvPr/>
        </p:nvSpPr>
        <p:spPr>
          <a:xfrm>
            <a:off x="7649904" y="1917783"/>
            <a:ext cx="28857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8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-Up;</a:t>
            </a:r>
          </a:p>
          <a:p>
            <a:pPr marL="342900" indent="-342900">
              <a:buFontTx/>
              <a:buChar char="-"/>
            </a:pPr>
            <a:endParaRPr lang="pt-BR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</a:t>
            </a:r>
            <a:r>
              <a:rPr lang="pt-BR" sz="28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342900" indent="-342900">
              <a:buFontTx/>
              <a:buChar char="-"/>
            </a:pPr>
            <a:endParaRPr lang="pt-BR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de perfil;</a:t>
            </a:r>
          </a:p>
        </p:txBody>
      </p:sp>
    </p:spTree>
    <p:extLst>
      <p:ext uri="{BB962C8B-B14F-4D97-AF65-F5344CB8AC3E}">
        <p14:creationId xmlns:p14="http://schemas.microsoft.com/office/powerpoint/2010/main" val="264255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31822-72A2-44A9-BFF7-1F94253EBAAD}"/>
              </a:ext>
            </a:extLst>
          </p:cNvPr>
          <p:cNvSpPr txBox="1"/>
          <p:nvPr/>
        </p:nvSpPr>
        <p:spPr>
          <a:xfrm>
            <a:off x="872197" y="731520"/>
            <a:ext cx="2110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ALGORITMO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2D89C7-9BAD-4089-A4AC-ABF4549EE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9" y="1193185"/>
            <a:ext cx="9917723" cy="54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5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31822-72A2-44A9-BFF7-1F94253EBAAD}"/>
              </a:ext>
            </a:extLst>
          </p:cNvPr>
          <p:cNvSpPr txBox="1"/>
          <p:nvPr/>
        </p:nvSpPr>
        <p:spPr>
          <a:xfrm>
            <a:off x="872197" y="731520"/>
            <a:ext cx="23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7C1476B-A14B-4E13-AF51-B0D333303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8" y="1193185"/>
            <a:ext cx="9654465" cy="5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031822-72A2-44A9-BFF7-1F94253EBAAD}"/>
              </a:ext>
            </a:extLst>
          </p:cNvPr>
          <p:cNvSpPr txBox="1"/>
          <p:nvPr/>
        </p:nvSpPr>
        <p:spPr>
          <a:xfrm>
            <a:off x="872197" y="731520"/>
            <a:ext cx="23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F8B0A4-E3B4-405C-AF0A-222C2032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38" y="1937009"/>
            <a:ext cx="3897923" cy="17119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142B665-AB78-48A5-82A8-EAAF1287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52" y="4287943"/>
            <a:ext cx="7941035" cy="17119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72B5749-D5A8-4754-B51C-18F6FD2D8A7F}"/>
              </a:ext>
            </a:extLst>
          </p:cNvPr>
          <p:cNvSpPr txBox="1"/>
          <p:nvPr/>
        </p:nvSpPr>
        <p:spPr>
          <a:xfrm>
            <a:off x="5598106" y="1475344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C3AF56-F5A3-4648-A7CF-AF3B8CCFF9A1}"/>
              </a:ext>
            </a:extLst>
          </p:cNvPr>
          <p:cNvSpPr txBox="1"/>
          <p:nvPr/>
        </p:nvSpPr>
        <p:spPr>
          <a:xfrm>
            <a:off x="5324424" y="3879767"/>
            <a:ext cx="200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COVARIÂNCIA</a:t>
            </a:r>
          </a:p>
        </p:txBody>
      </p:sp>
    </p:spTree>
    <p:extLst>
      <p:ext uri="{BB962C8B-B14F-4D97-AF65-F5344CB8AC3E}">
        <p14:creationId xmlns:p14="http://schemas.microsoft.com/office/powerpoint/2010/main" val="340042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592A20C-B48F-4F6D-A6A6-7DA27BD23F92}"/>
              </a:ext>
            </a:extLst>
          </p:cNvPr>
          <p:cNvSpPr txBox="1"/>
          <p:nvPr/>
        </p:nvSpPr>
        <p:spPr>
          <a:xfrm>
            <a:off x="872197" y="731520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133485B-2300-46E0-B69F-F23B6E0B3D1E}"/>
              </a:ext>
            </a:extLst>
          </p:cNvPr>
          <p:cNvSpPr/>
          <p:nvPr/>
        </p:nvSpPr>
        <p:spPr>
          <a:xfrm>
            <a:off x="3240367" y="1980414"/>
            <a:ext cx="5711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ysClr val="windowText" lastClr="000000"/>
                </a:solidFill>
              </a:rPr>
              <a:t>Análise de perfil da função de treinamento</a:t>
            </a:r>
            <a:r>
              <a:rPr lang="pt-BR" sz="2400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9A21FF2-F076-4940-956F-E68E652A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79" y="2733674"/>
            <a:ext cx="8486843" cy="17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2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a 1">
      <a:dk1>
        <a:srgbClr val="000000"/>
      </a:dk1>
      <a:lt1>
        <a:sysClr val="window" lastClr="FFFFFF"/>
      </a:lt1>
      <a:dk2>
        <a:srgbClr val="FFFFFF"/>
      </a:dk2>
      <a:lt2>
        <a:srgbClr val="FF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FFFFFF"/>
      </a:accent5>
      <a:accent6>
        <a:srgbClr val="FFFFFF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869</TotalTime>
  <Words>163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LMRoman12-Regular</vt:lpstr>
      <vt:lpstr>Trebuchet MS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heleno silva</dc:creator>
  <cp:lastModifiedBy>heleno silva</cp:lastModifiedBy>
  <cp:revision>34</cp:revision>
  <dcterms:created xsi:type="dcterms:W3CDTF">2017-12-10T23:14:22Z</dcterms:created>
  <dcterms:modified xsi:type="dcterms:W3CDTF">2018-07-05T00:32:16Z</dcterms:modified>
</cp:coreProperties>
</file>