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9" r:id="rId2"/>
    <p:sldId id="287" r:id="rId3"/>
    <p:sldId id="288" r:id="rId4"/>
    <p:sldId id="290" r:id="rId5"/>
    <p:sldId id="291" r:id="rId6"/>
    <p:sldId id="292" r:id="rId7"/>
    <p:sldId id="301" r:id="rId8"/>
    <p:sldId id="302" r:id="rId9"/>
    <p:sldId id="300" r:id="rId10"/>
    <p:sldId id="303" r:id="rId11"/>
    <p:sldId id="293" r:id="rId12"/>
    <p:sldId id="304" r:id="rId13"/>
    <p:sldId id="305" r:id="rId14"/>
    <p:sldId id="294" r:id="rId15"/>
    <p:sldId id="297" r:id="rId16"/>
    <p:sldId id="298" r:id="rId17"/>
    <p:sldId id="29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 van Geel" initials="MvG" lastIdx="2" clrIdx="0">
    <p:extLst>
      <p:ext uri="{19B8F6BF-5375-455C-9EA6-DF929625EA0E}">
        <p15:presenceInfo xmlns:p15="http://schemas.microsoft.com/office/powerpoint/2012/main" userId="Michel van G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D39"/>
    <a:srgbClr val="00572D"/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5" autoAdjust="0"/>
    <p:restoredTop sz="94660"/>
  </p:normalViewPr>
  <p:slideViewPr>
    <p:cSldViewPr snapToObjects="1" showGuides="1">
      <p:cViewPr varScale="1">
        <p:scale>
          <a:sx n="109" d="100"/>
          <a:sy n="109" d="100"/>
        </p:scale>
        <p:origin x="1860" y="102"/>
      </p:cViewPr>
      <p:guideLst>
        <p:guide orient="horz" pos="2112"/>
        <p:guide pos="29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D2A74-5733-489F-AE3E-678E3C4642CF}" type="datetimeFigureOut">
              <a:rPr lang="nl-NL" smtClean="0"/>
              <a:t>14-4-2016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CE284-30FB-4FF8-B9E6-6E562EA3B02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957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57200"/>
            <a:ext cx="6278400" cy="9288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700808"/>
            <a:ext cx="6516688" cy="2243416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Later werd de tomaat</a:t>
            </a:r>
          </a:p>
          <a:p>
            <a:pPr lvl="0"/>
            <a:r>
              <a:rPr lang="nl-NL" dirty="0" smtClean="0"/>
              <a:t>In grote hoeveelheden</a:t>
            </a:r>
          </a:p>
          <a:p>
            <a:pPr lvl="0"/>
            <a:r>
              <a:rPr lang="nl-NL" dirty="0" smtClean="0"/>
              <a:t>Naar Europa geëxporteerd</a:t>
            </a:r>
          </a:p>
          <a:p>
            <a:pPr lvl="1"/>
            <a:r>
              <a:rPr lang="nl-NL" dirty="0" smtClean="0"/>
              <a:t>Hoewel de Spanjaarden</a:t>
            </a:r>
            <a:endParaRPr lang="en-US" dirty="0"/>
          </a:p>
        </p:txBody>
      </p:sp>
      <p:pic>
        <p:nvPicPr>
          <p:cNvPr id="8" name="Picture 7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0" name="Picture 9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57200"/>
            <a:ext cx="6278400" cy="9288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772816"/>
            <a:ext cx="2210400" cy="2209800"/>
          </a:xfrm>
          <a:prstGeom prst="rect">
            <a:avLst/>
          </a:prstGeom>
          <a:solidFill>
            <a:srgbClr val="A5CD39"/>
          </a:solidFill>
        </p:spPr>
        <p:txBody>
          <a:bodyPr lIns="108000" tIns="10800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 i="0" baseline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dirty="0" smtClean="0"/>
              <a:t>. In eerste instantie.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276600" y="1772816"/>
            <a:ext cx="2209800" cy="2209800"/>
          </a:xfrm>
          <a:prstGeom prst="rect">
            <a:avLst/>
          </a:prstGeom>
          <a:solidFill>
            <a:srgbClr val="A5CD39"/>
          </a:solidFill>
        </p:spPr>
        <p:txBody>
          <a:bodyPr vert="horz" tIns="108000"/>
          <a:lstStyle>
            <a:lvl1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2pPr>
            <a:lvl3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3pPr>
            <a:lvl4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4pPr>
            <a:lvl5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715000" y="1772816"/>
            <a:ext cx="2210400" cy="2209800"/>
          </a:xfrm>
          <a:prstGeom prst="rect">
            <a:avLst/>
          </a:prstGeom>
          <a:solidFill>
            <a:srgbClr val="A5CD39"/>
          </a:solidFill>
        </p:spPr>
        <p:txBody>
          <a:bodyPr vert="horz" tIns="108000"/>
          <a:lstStyle>
            <a:lvl1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2pPr>
            <a:lvl3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3pPr>
            <a:lvl4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4pPr>
            <a:lvl5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smtClean="0"/>
              <a:t>.</a:t>
            </a:r>
            <a:endParaRPr lang="en-US" dirty="0"/>
          </a:p>
        </p:txBody>
      </p:sp>
      <p:pic>
        <p:nvPicPr>
          <p:cNvPr id="10" name="Picture 9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1" name="Picture 10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greenchoice-logo-vierkant-los-dee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08575"/>
            <a:ext cx="51276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greenchoice-logo-tekstslid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238" y="0"/>
            <a:ext cx="1782762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936000"/>
            <a:ext cx="6516687" cy="61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ts val="3600"/>
              </a:lnSpc>
              <a:defRPr sz="3200" b="1" cap="all">
                <a:solidFill>
                  <a:srgbClr val="00572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809625" y="2209799"/>
            <a:ext cx="6516688" cy="312779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09625" y="1600200"/>
            <a:ext cx="6516688" cy="606424"/>
          </a:xfrm>
          <a:prstGeom prst="rect">
            <a:avLst/>
          </a:prstGeom>
        </p:spPr>
        <p:txBody>
          <a:bodyPr vert="horz" lIns="0" tIns="0" rIns="0" bIns="0"/>
          <a:lstStyle>
            <a:lvl1pPr>
              <a:buNone/>
              <a:defRPr sz="2600" b="1" i="0">
                <a:solidFill>
                  <a:srgbClr val="00572D"/>
                </a:solidFill>
                <a:latin typeface="Dax-Bold"/>
                <a:cs typeface="Dax-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809625" y="6227763"/>
            <a:ext cx="6516688" cy="3651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A5CD39"/>
                </a:solidFill>
                <a:latin typeface="Dax-Medium" charset="0"/>
              </a:defRPr>
            </a:lvl1pPr>
          </a:lstStyle>
          <a:p>
            <a:r>
              <a:rPr lang="en-US"/>
              <a:t>PowerPoint grid 29 januari 2013</a:t>
            </a:r>
          </a:p>
        </p:txBody>
      </p:sp>
    </p:spTree>
    <p:extLst>
      <p:ext uri="{BB962C8B-B14F-4D97-AF65-F5344CB8AC3E}">
        <p14:creationId xmlns:p14="http://schemas.microsoft.com/office/powerpoint/2010/main" val="158066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51054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27432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5105400"/>
            <a:ext cx="9144001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61956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rgbClr val="A5CD39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  <p:pic>
        <p:nvPicPr>
          <p:cNvPr id="9" name="Picture 8" descr="greenchoice-logo-openings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2805" y="5257800"/>
            <a:ext cx="2121195" cy="1600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35814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57384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22860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44430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rgbClr val="A5CD39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  <p:pic>
        <p:nvPicPr>
          <p:cNvPr id="5" name="Picture 4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1" y="457200"/>
            <a:ext cx="6276600" cy="92964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10000" y="4759247"/>
            <a:ext cx="6516688" cy="90200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wereld” naar Europa.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628800"/>
            <a:ext cx="6516688" cy="1192800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2000" b="1" i="0">
                <a:solidFill>
                  <a:srgbClr val="676767"/>
                </a:solidFill>
                <a:latin typeface="Dax-Bold"/>
                <a:cs typeface="Dax-Bold"/>
              </a:defRPr>
            </a:lvl1pPr>
            <a:lvl2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2pPr>
            <a:lvl3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3pPr>
            <a:lvl4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4pPr>
            <a:lvl5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5pPr>
          </a:lstStyle>
          <a:p>
            <a:pPr lvl="0"/>
            <a:r>
              <a:rPr lang="nl-NL" dirty="0" smtClean="0"/>
              <a:t>Later werd de tomaat in grote hoeveelheden naar Europa geëxporteerd en tegenwoordig heeft de teelt van deze groente ook in Nederland een vlucht genomen.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09625" y="2883647"/>
            <a:ext cx="6516688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defRPr/>
            </a:lvl2pPr>
            <a:lvl3pPr marL="0" indent="0">
              <a:spcBef>
                <a:spcPts val="0"/>
              </a:spcBef>
              <a:defRPr/>
            </a:lvl3pPr>
            <a:lvl4pPr marL="0" indent="0">
              <a:spcBef>
                <a:spcPts val="0"/>
              </a:spcBef>
              <a:defRPr/>
            </a:lvl4pPr>
            <a:lvl5pPr marL="0" indent="0">
              <a:spcBef>
                <a:spcPts val="0"/>
              </a:spcBef>
              <a:defRPr/>
            </a:lvl5pPr>
          </a:lstStyle>
          <a:p>
            <a:pPr lvl="0"/>
            <a:r>
              <a:rPr lang="nl-NL" dirty="0" smtClean="0"/>
              <a:t>IN GAZPACHO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9625" y="3230297"/>
            <a:ext cx="6516688" cy="971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In </a:t>
            </a:r>
            <a:r>
              <a:rPr lang="nl-NL" dirty="0" err="1" smtClean="0"/>
              <a:t>Gazpacho</a:t>
            </a:r>
            <a:r>
              <a:rPr lang="nl-NL" dirty="0" smtClean="0"/>
              <a:t> worden altijd tomaten verwerkt. Het oorspronkelijke Spaanse recept voor deze koude soep dateert uit het begin van de 17e eeuw.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625" y="4413647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err="1" smtClean="0"/>
              <a:t>Columbus</a:t>
            </a:r>
            <a:endParaRPr lang="en-US" dirty="0"/>
          </a:p>
        </p:txBody>
      </p:sp>
      <p:pic>
        <p:nvPicPr>
          <p:cNvPr id="14" name="Picture 13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6" name="Picture 15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9625" y="2924944"/>
            <a:ext cx="6516688" cy="3458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wereld” naar Europa haalden. 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dirty="0" smtClean="0"/>
              <a:t>. In eerste instantie dacht men dat de rode tomaat giftig was en werd hij.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Later werd de tomaat in grote hoeveelheden naar Europa geëxporteerd en tegenwoordig heeft de teelt ook in Nederland een grote vlucht genomen.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pic>
        <p:nvPicPr>
          <p:cNvPr id="7" name="Picture 6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09250" y="1052736"/>
            <a:ext cx="6516688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defRPr/>
            </a:lvl2pPr>
            <a:lvl3pPr marL="0" indent="0">
              <a:spcBef>
                <a:spcPts val="0"/>
              </a:spcBef>
              <a:defRPr/>
            </a:lvl3pPr>
            <a:lvl4pPr marL="0" indent="0">
              <a:spcBef>
                <a:spcPts val="0"/>
              </a:spcBef>
              <a:defRPr/>
            </a:lvl4pPr>
            <a:lvl5pPr marL="0" indent="0">
              <a:spcBef>
                <a:spcPts val="0"/>
              </a:spcBef>
              <a:defRPr/>
            </a:lvl5pPr>
          </a:lstStyle>
          <a:p>
            <a:pPr lvl="0"/>
            <a:r>
              <a:rPr lang="nl-NL" dirty="0" smtClean="0"/>
              <a:t>IN GAZPACHO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9250" y="1412776"/>
            <a:ext cx="6516688" cy="971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In </a:t>
            </a:r>
            <a:r>
              <a:rPr lang="nl-NL" dirty="0" err="1" smtClean="0"/>
              <a:t>Gazpacho</a:t>
            </a:r>
            <a:r>
              <a:rPr lang="nl-NL" dirty="0" smtClean="0"/>
              <a:t> worden altijd tomaten verwerkt. Het oorspronkelijke Spaanse recept voor deze koude soep dateert uit het begin van de 17e eeuw.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250" y="2564904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err="1" smtClean="0"/>
              <a:t>Columbus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9625" y="4343263"/>
            <a:ext cx="6516688" cy="96484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250" y="3730488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“IN GAZPACHO WORDEN ALTIJD TOMATEN VERWERKT.”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/>
          </p:nvPr>
        </p:nvSpPr>
        <p:spPr>
          <a:xfrm>
            <a:off x="810000" y="620688"/>
            <a:ext cx="6516000" cy="28836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pic>
        <p:nvPicPr>
          <p:cNvPr id="10" name="Picture 9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1" name="Picture 10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2310407"/>
            <a:ext cx="6516688" cy="221527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Later werd de tomaat</a:t>
            </a:r>
          </a:p>
          <a:p>
            <a:pPr lvl="0"/>
            <a:r>
              <a:rPr lang="nl-NL" dirty="0" smtClean="0"/>
              <a:t>In grote hoeveelheden</a:t>
            </a:r>
          </a:p>
          <a:p>
            <a:pPr lvl="0"/>
            <a:r>
              <a:rPr lang="nl-NL" dirty="0" smtClean="0"/>
              <a:t>Naar Europa geëxporteerd</a:t>
            </a:r>
          </a:p>
          <a:p>
            <a:pPr lvl="1"/>
            <a:r>
              <a:rPr lang="nl-NL" dirty="0" smtClean="0"/>
              <a:t>Hoewel de Spanjaarden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09625" y="1700808"/>
            <a:ext cx="6516688" cy="617948"/>
          </a:xfrm>
          <a:prstGeom prst="rect">
            <a:avLst/>
          </a:prstGeom>
        </p:spPr>
        <p:txBody>
          <a:bodyPr vert="horz" lIns="0" tIns="0" rIns="0" bIns="0"/>
          <a:lstStyle>
            <a:lvl1pPr>
              <a:buNone/>
              <a:defRPr sz="2600" b="1" i="0">
                <a:solidFill>
                  <a:srgbClr val="00572D"/>
                </a:solidFill>
                <a:latin typeface="Dax-Bold"/>
                <a:cs typeface="Dax-Bold"/>
              </a:defRPr>
            </a:lvl1pPr>
          </a:lstStyle>
          <a:p>
            <a:pPr lvl="0"/>
            <a:r>
              <a:rPr lang="nl-NL" dirty="0" smtClean="0"/>
              <a:t>Van tomaten</a:t>
            </a:r>
            <a:endParaRPr lang="en-US" dirty="0"/>
          </a:p>
        </p:txBody>
      </p:sp>
      <p:pic>
        <p:nvPicPr>
          <p:cNvPr id="8" name="Picture 7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0" name="Picture 9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  <p:sp>
        <p:nvSpPr>
          <p:cNvPr id="3" name="Tekstvak 2"/>
          <p:cNvSpPr txBox="1"/>
          <p:nvPr userDrawn="1"/>
        </p:nvSpPr>
        <p:spPr>
          <a:xfrm>
            <a:off x="810000" y="457200"/>
            <a:ext cx="6278400" cy="9288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3200"/>
              </a:lnSpc>
            </a:pPr>
            <a:r>
              <a:rPr lang="nl-NL" sz="3200" dirty="0" smtClean="0">
                <a:solidFill>
                  <a:srgbClr val="00572D"/>
                </a:solidFill>
                <a:latin typeface="Bebas Neue" pitchFamily="34" charset="0"/>
              </a:rPr>
              <a:t>IN</a:t>
            </a:r>
            <a:r>
              <a:rPr lang="nl-NL" sz="3200" baseline="0" dirty="0" smtClean="0">
                <a:solidFill>
                  <a:srgbClr val="00572D"/>
                </a:solidFill>
                <a:latin typeface="Bebas Neue" pitchFamily="34" charset="0"/>
              </a:rPr>
              <a:t> GAZPACHO WORDEN ALTIJD</a:t>
            </a:r>
          </a:p>
          <a:p>
            <a:pPr>
              <a:lnSpc>
                <a:spcPts val="3200"/>
              </a:lnSpc>
            </a:pPr>
            <a:r>
              <a:rPr lang="nl-NL" sz="3200" baseline="0" dirty="0" smtClean="0">
                <a:solidFill>
                  <a:srgbClr val="00572D"/>
                </a:solidFill>
                <a:latin typeface="Bebas Neue" pitchFamily="34" charset="0"/>
              </a:rPr>
              <a:t>TOMATEN VERWERKT</a:t>
            </a:r>
            <a:endParaRPr lang="nl-NL" sz="3200" dirty="0">
              <a:solidFill>
                <a:srgbClr val="00572D"/>
              </a:solidFill>
              <a:latin typeface="Bebas Neue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lang="nl-NL" sz="1200" kern="1200" smtClean="0">
          <a:solidFill>
            <a:schemeClr val="tx1"/>
          </a:solidFill>
          <a:latin typeface="Bebas Neue"/>
          <a:ea typeface="+mj-ea"/>
          <a:cs typeface="Bebas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varoma.org/via_romana/numbers.html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varoma.org/via_romana/numbers.html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Hallo allemaal 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082"/>
            <a:ext cx="9144000" cy="4360077"/>
          </a:xfrm>
        </p:spPr>
      </p:pic>
      <p:sp>
        <p:nvSpPr>
          <p:cNvPr id="7" name="Subtitle 5"/>
          <p:cNvSpPr txBox="1">
            <a:spLocks/>
          </p:cNvSpPr>
          <p:nvPr/>
        </p:nvSpPr>
        <p:spPr>
          <a:xfrm>
            <a:off x="810000" y="5517232"/>
            <a:ext cx="5667000" cy="1152128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A5CD39"/>
                </a:solidFill>
                <a:latin typeface="Dax-Medium"/>
                <a:ea typeface="+mn-ea"/>
                <a:cs typeface="Dax-Medium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6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Kata</a:t>
            </a:r>
            <a:r>
              <a:rPr lang="nl-NL" sz="36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: </a:t>
            </a:r>
            <a:r>
              <a:rPr lang="nl-NL" sz="36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TDD – </a:t>
            </a:r>
            <a:r>
              <a:rPr lang="nl-NL" sz="36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Extending</a:t>
            </a:r>
            <a:r>
              <a:rPr lang="nl-NL" sz="36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 </a:t>
            </a:r>
            <a:r>
              <a:rPr lang="nl-NL" sz="36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the</a:t>
            </a:r>
            <a:r>
              <a:rPr lang="nl-NL" sz="36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 warehouse</a:t>
            </a:r>
            <a:endParaRPr lang="nl-NL" sz="3600" dirty="0" smtClean="0">
              <a:solidFill>
                <a:srgbClr val="00572D"/>
              </a:solidFill>
              <a:latin typeface="Bebas Neue" panose="020B0000000000000000" pitchFamily="34" charset="0"/>
            </a:endParaRPr>
          </a:p>
          <a:p>
            <a:endParaRPr lang="nl-NL" sz="2000" dirty="0" smtClean="0"/>
          </a:p>
          <a:p>
            <a:r>
              <a:rPr lang="nl-NL" sz="1400" dirty="0" smtClean="0"/>
              <a:t>7 </a:t>
            </a:r>
            <a:r>
              <a:rPr lang="nl-NL" sz="1400" dirty="0"/>
              <a:t>april 2016</a:t>
            </a:r>
          </a:p>
        </p:txBody>
      </p:sp>
    </p:spTree>
    <p:extLst>
      <p:ext uri="{BB962C8B-B14F-4D97-AF65-F5344CB8AC3E}">
        <p14:creationId xmlns:p14="http://schemas.microsoft.com/office/powerpoint/2010/main" val="250698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Test </a:t>
            </a:r>
            <a:r>
              <a:rPr lang="nl-NL" sz="2800" dirty="0" err="1" smtClean="0">
                <a:latin typeface="Bebas Neue" panose="020B0000000000000000" pitchFamily="34" charset="0"/>
              </a:rPr>
              <a:t>driven</a:t>
            </a:r>
            <a:r>
              <a:rPr lang="nl-NL" sz="2800" dirty="0" smtClean="0">
                <a:latin typeface="Bebas Neue" panose="020B0000000000000000" pitchFamily="34" charset="0"/>
              </a:rPr>
              <a:t> </a:t>
            </a:r>
            <a:r>
              <a:rPr lang="nl-NL" sz="2800" dirty="0" err="1" smtClean="0">
                <a:latin typeface="Bebas Neue" panose="020B0000000000000000" pitchFamily="34" charset="0"/>
              </a:rPr>
              <a:t>development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err="1" smtClean="0">
                <a:solidFill>
                  <a:srgbClr val="A5CD39"/>
                </a:solidFill>
                <a:latin typeface="Bebas Neue" panose="020B0000000000000000" pitchFamily="34" charset="0"/>
              </a:rPr>
              <a:t>With</a:t>
            </a:r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 pair </a:t>
            </a:r>
            <a:r>
              <a:rPr lang="nl-NL" sz="2000" dirty="0" err="1" smtClean="0">
                <a:solidFill>
                  <a:srgbClr val="A5CD39"/>
                </a:solidFill>
                <a:latin typeface="Bebas Neue" panose="020B0000000000000000" pitchFamily="34" charset="0"/>
              </a:rPr>
              <a:t>programming</a:t>
            </a:r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 - </a:t>
            </a:r>
            <a:r>
              <a:rPr lang="nl-NL" sz="2000" dirty="0" err="1" smtClean="0">
                <a:solidFill>
                  <a:srgbClr val="A5CD39"/>
                </a:solidFill>
                <a:latin typeface="Bebas Neue" panose="020B0000000000000000" pitchFamily="34" charset="0"/>
              </a:rPr>
              <a:t>Guidelines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99" y="1108702"/>
            <a:ext cx="819150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7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Test </a:t>
            </a:r>
            <a:r>
              <a:rPr lang="nl-NL" sz="2800" dirty="0" err="1" smtClean="0">
                <a:latin typeface="Bebas Neue" panose="020B0000000000000000" pitchFamily="34" charset="0"/>
              </a:rPr>
              <a:t>driven</a:t>
            </a:r>
            <a:r>
              <a:rPr lang="nl-NL" sz="2800" dirty="0" smtClean="0">
                <a:latin typeface="Bebas Neue" panose="020B0000000000000000" pitchFamily="34" charset="0"/>
              </a:rPr>
              <a:t> </a:t>
            </a:r>
            <a:r>
              <a:rPr lang="nl-NL" sz="2800" dirty="0" err="1" smtClean="0">
                <a:latin typeface="Bebas Neue" panose="020B0000000000000000" pitchFamily="34" charset="0"/>
              </a:rPr>
              <a:t>development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err="1" smtClean="0">
                <a:solidFill>
                  <a:srgbClr val="A5CD39"/>
                </a:solidFill>
                <a:latin typeface="Bebas Neue" panose="020B0000000000000000" pitchFamily="34" charset="0"/>
              </a:rPr>
              <a:t>With</a:t>
            </a:r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 pair </a:t>
            </a:r>
            <a:r>
              <a:rPr lang="nl-NL" sz="2000" dirty="0" err="1" smtClean="0">
                <a:solidFill>
                  <a:srgbClr val="A5CD39"/>
                </a:solidFill>
                <a:latin typeface="Bebas Neue" panose="020B0000000000000000" pitchFamily="34" charset="0"/>
              </a:rPr>
              <a:t>programming</a:t>
            </a:r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 - hoe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Optie 1</a:t>
            </a: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/>
              <a:t>Persoon 1 schrijft een falende test</a:t>
            </a:r>
          </a:p>
          <a:p>
            <a:pPr>
              <a:lnSpc>
                <a:spcPct val="100000"/>
              </a:lnSpc>
            </a:pPr>
            <a:r>
              <a:rPr lang="nl-NL" sz="2800" dirty="0"/>
              <a:t>Persoon 2 implementeert de code</a:t>
            </a:r>
          </a:p>
          <a:p>
            <a:pPr>
              <a:lnSpc>
                <a:spcPct val="100000"/>
              </a:lnSpc>
            </a:pPr>
            <a:r>
              <a:rPr lang="nl-NL" sz="2800" dirty="0"/>
              <a:t>Persoon 2 schrijft een falende test</a:t>
            </a:r>
          </a:p>
          <a:p>
            <a:pPr>
              <a:lnSpc>
                <a:spcPct val="100000"/>
              </a:lnSpc>
            </a:pPr>
            <a:r>
              <a:rPr lang="nl-NL" sz="2800" dirty="0"/>
              <a:t>Persoon 1 implementeert de code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/>
              <a:t>Optie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/>
              <a:t>Wissel per x minuten af</a:t>
            </a:r>
            <a:r>
              <a:rPr lang="nl-NL" sz="2800" dirty="0" smtClean="0"/>
              <a:t>…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800" dirty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  <p:sp>
        <p:nvSpPr>
          <p:cNvPr id="9" name="Curved Left Arrow 8"/>
          <p:cNvSpPr/>
          <p:nvPr/>
        </p:nvSpPr>
        <p:spPr>
          <a:xfrm flipV="1">
            <a:off x="6660232" y="2276872"/>
            <a:ext cx="731520" cy="180020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91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Pair </a:t>
            </a:r>
            <a:r>
              <a:rPr lang="nl-NL" sz="2800" dirty="0" err="1" smtClean="0">
                <a:latin typeface="Bebas Neue" panose="020B0000000000000000" pitchFamily="34" charset="0"/>
              </a:rPr>
              <a:t>programming</a:t>
            </a:r>
            <a:r>
              <a:rPr lang="nl-NL" sz="2800" dirty="0" smtClean="0">
                <a:latin typeface="Bebas Neue" panose="020B0000000000000000" pitchFamily="34" charset="0"/>
              </a:rPr>
              <a:t>	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Dus…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2800" dirty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37501"/>
            <a:ext cx="4464496" cy="657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3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Extreme Pair </a:t>
            </a:r>
            <a:r>
              <a:rPr lang="nl-NL" sz="2800" dirty="0" err="1" smtClean="0">
                <a:latin typeface="Bebas Neue" panose="020B0000000000000000" pitchFamily="34" charset="0"/>
              </a:rPr>
              <a:t>programming</a:t>
            </a:r>
            <a:r>
              <a:rPr lang="nl-NL" sz="2800" dirty="0" smtClean="0">
                <a:latin typeface="Bebas Neue" panose="020B0000000000000000" pitchFamily="34" charset="0"/>
              </a:rPr>
              <a:t>	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The next level…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2800" dirty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  <p:sp>
        <p:nvSpPr>
          <p:cNvPr id="9" name="Curved Left Arrow 8"/>
          <p:cNvSpPr/>
          <p:nvPr/>
        </p:nvSpPr>
        <p:spPr>
          <a:xfrm flipV="1">
            <a:off x="6660232" y="2276872"/>
            <a:ext cx="731520" cy="180020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19" y="1351548"/>
            <a:ext cx="7325320" cy="54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1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De User story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Romeinse getallen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User story: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 smtClean="0"/>
              <a:t>Als marketing manager, wil ik een mogelijkheid om getallen te kunnen converteren naar een Romeinse notatie, zodat ik de release datum van de </a:t>
            </a:r>
            <a:r>
              <a:rPr lang="nl-NL" sz="2000" dirty="0" err="1" smtClean="0"/>
              <a:t>app</a:t>
            </a:r>
            <a:r>
              <a:rPr lang="nl-NL" sz="2000" dirty="0" smtClean="0"/>
              <a:t> kan tonen in Romeinse notatie.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Bijvoorbeeld: </a:t>
            </a:r>
            <a:r>
              <a:rPr lang="nl-NL" sz="2000" dirty="0" smtClean="0">
                <a:solidFill>
                  <a:srgbClr val="A5CD39"/>
                </a:solidFill>
              </a:rPr>
              <a:t>2016 </a:t>
            </a:r>
            <a:r>
              <a:rPr lang="nl-NL" sz="2000" dirty="0" smtClean="0">
                <a:solidFill>
                  <a:srgbClr val="A5CD39"/>
                </a:solidFill>
                <a:sym typeface="Wingdings" panose="05000000000000000000" pitchFamily="2" charset="2"/>
              </a:rPr>
              <a:t></a:t>
            </a:r>
            <a:r>
              <a:rPr lang="nl-NL" sz="2000" dirty="0">
                <a:solidFill>
                  <a:srgbClr val="A5CD39"/>
                </a:solidFill>
              </a:rPr>
              <a:t> </a:t>
            </a:r>
            <a:r>
              <a:rPr lang="nl-NL" sz="2000" dirty="0" smtClean="0">
                <a:solidFill>
                  <a:srgbClr val="A5CD39"/>
                </a:solidFill>
              </a:rPr>
              <a:t>MMXVI</a:t>
            </a:r>
            <a:r>
              <a:rPr lang="nl-NL" sz="2000" dirty="0" smtClean="0"/>
              <a:t> en </a:t>
            </a:r>
            <a:r>
              <a:rPr lang="nl-NL" sz="2000" dirty="0">
                <a:solidFill>
                  <a:srgbClr val="A5CD39"/>
                </a:solidFill>
                <a:sym typeface="Wingdings" panose="05000000000000000000" pitchFamily="2" charset="2"/>
              </a:rPr>
              <a:t>1989 </a:t>
            </a:r>
            <a:r>
              <a:rPr lang="nl-NL" sz="2000" dirty="0" smtClean="0">
                <a:solidFill>
                  <a:srgbClr val="A5CD39"/>
                </a:solidFill>
                <a:sym typeface="Wingdings" panose="05000000000000000000" pitchFamily="2" charset="2"/>
              </a:rPr>
              <a:t></a:t>
            </a:r>
            <a:r>
              <a:rPr lang="nl-NL" sz="2000" dirty="0">
                <a:solidFill>
                  <a:srgbClr val="A5CD39"/>
                </a:solidFill>
              </a:rPr>
              <a:t> MCMLXXXIX </a:t>
            </a:r>
            <a:endParaRPr lang="nl-NL" sz="2000" dirty="0" smtClean="0">
              <a:solidFill>
                <a:srgbClr val="A5CD39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Acceptatie criteria:</a:t>
            </a:r>
          </a:p>
          <a:p>
            <a:pPr>
              <a:lnSpc>
                <a:spcPct val="100000"/>
              </a:lnSpc>
            </a:pPr>
            <a:r>
              <a:rPr lang="nl-NL" sz="2000" dirty="0" smtClean="0"/>
              <a:t>Getallen tot en met 3000 kunnen worden geconverteerd</a:t>
            </a:r>
          </a:p>
          <a:p>
            <a:pPr>
              <a:lnSpc>
                <a:spcPct val="100000"/>
              </a:lnSpc>
            </a:pPr>
            <a:r>
              <a:rPr lang="nl-NL" sz="2000" dirty="0" smtClean="0"/>
              <a:t>Alleen positieve en gehele getallen worden geconverteerd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Info: </a:t>
            </a:r>
            <a:r>
              <a:rPr lang="nl-NL" sz="2400" dirty="0">
                <a:hlinkClick r:id="rId2"/>
              </a:rPr>
              <a:t>www.novaroma.org/via_romana/numbers.html</a:t>
            </a:r>
            <a:endParaRPr lang="nl-NL" sz="2400" dirty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73653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De User story - extra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Romeinse getallen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User story: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 smtClean="0"/>
              <a:t>Als data beheerder, wil ik een mogelijkheid om Romeinse getallen te kunnen converteren naar een gewoon getal, zodat ik Romeinse notaties in externe invoer kan converteren naar iets zinnigs.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Bijvoorbeeld: </a:t>
            </a:r>
            <a:r>
              <a:rPr lang="nl-NL" sz="2000" dirty="0">
                <a:solidFill>
                  <a:srgbClr val="A5CD39"/>
                </a:solidFill>
              </a:rPr>
              <a:t>MMXVI </a:t>
            </a:r>
            <a:r>
              <a:rPr lang="nl-NL" sz="2000" dirty="0" smtClean="0">
                <a:solidFill>
                  <a:srgbClr val="A5CD39"/>
                </a:solidFill>
                <a:sym typeface="Wingdings" panose="05000000000000000000" pitchFamily="2" charset="2"/>
              </a:rPr>
              <a:t></a:t>
            </a:r>
            <a:r>
              <a:rPr lang="nl-NL" sz="2000" dirty="0">
                <a:solidFill>
                  <a:srgbClr val="A5CD39"/>
                </a:solidFill>
              </a:rPr>
              <a:t> 2016 </a:t>
            </a:r>
            <a:r>
              <a:rPr lang="nl-NL" sz="2000" dirty="0"/>
              <a:t>en </a:t>
            </a:r>
            <a:r>
              <a:rPr lang="nl-NL" sz="2000" dirty="0" smtClean="0">
                <a:solidFill>
                  <a:srgbClr val="A5CD39"/>
                </a:solidFill>
              </a:rPr>
              <a:t>MCMLXXXIX </a:t>
            </a:r>
            <a:r>
              <a:rPr lang="nl-NL" sz="2000" dirty="0" smtClean="0">
                <a:solidFill>
                  <a:srgbClr val="A5CD39"/>
                </a:solidFill>
                <a:sym typeface="Wingdings" panose="05000000000000000000" pitchFamily="2" charset="2"/>
              </a:rPr>
              <a:t> 1989</a:t>
            </a:r>
            <a:endParaRPr lang="nl-NL" sz="2000" dirty="0" smtClean="0">
              <a:solidFill>
                <a:srgbClr val="A5CD39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Acceptatie criteria:</a:t>
            </a:r>
          </a:p>
          <a:p>
            <a:pPr>
              <a:lnSpc>
                <a:spcPct val="100000"/>
              </a:lnSpc>
            </a:pPr>
            <a:r>
              <a:rPr lang="nl-NL" sz="2000" dirty="0" smtClean="0"/>
              <a:t>Alleen geldige notaties kunnen </a:t>
            </a:r>
            <a:r>
              <a:rPr lang="nl-NL" sz="2000" dirty="0"/>
              <a:t>worden </a:t>
            </a:r>
            <a:r>
              <a:rPr lang="nl-NL" sz="2000" dirty="0" smtClean="0"/>
              <a:t>geconverteerd, anders een melding dat dat niet kan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Info: </a:t>
            </a:r>
            <a:r>
              <a:rPr lang="nl-NL" sz="2400" dirty="0">
                <a:hlinkClick r:id="rId2"/>
              </a:rPr>
              <a:t>www.novaroma.org/via_romana/numbers.html</a:t>
            </a:r>
            <a:endParaRPr lang="nl-NL" sz="2400" dirty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83141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Presentaties en feedback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Demo time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20144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Tot slot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6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TDD </a:t>
            </a:r>
            <a:r>
              <a:rPr lang="nl-NL" sz="2800" dirty="0" smtClean="0">
                <a:latin typeface="Bebas Neue" panose="020B0000000000000000" pitchFamily="34" charset="0"/>
              </a:rPr>
              <a:t>– </a:t>
            </a:r>
            <a:r>
              <a:rPr lang="nl-NL" sz="2800" dirty="0" err="1" smtClean="0">
                <a:latin typeface="Bebas Neue" panose="020B0000000000000000" pitchFamily="34" charset="0"/>
              </a:rPr>
              <a:t>extending</a:t>
            </a:r>
            <a:r>
              <a:rPr lang="nl-NL" sz="2800" dirty="0" smtClean="0">
                <a:latin typeface="Bebas Neue" panose="020B0000000000000000" pitchFamily="34" charset="0"/>
              </a:rPr>
              <a:t> </a:t>
            </a:r>
            <a:r>
              <a:rPr lang="nl-NL" sz="2800" dirty="0" err="1" smtClean="0">
                <a:latin typeface="Bebas Neue" panose="020B0000000000000000" pitchFamily="34" charset="0"/>
              </a:rPr>
              <a:t>the</a:t>
            </a:r>
            <a:r>
              <a:rPr lang="nl-NL" sz="2800" dirty="0" smtClean="0">
                <a:latin typeface="Bebas Neue" panose="020B0000000000000000" pitchFamily="34" charset="0"/>
              </a:rPr>
              <a:t> warehouse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Agenda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484785"/>
            <a:ext cx="7858447" cy="4896544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nl-NL" sz="2800" dirty="0" smtClean="0"/>
          </a:p>
          <a:p>
            <a:pPr>
              <a:lnSpc>
                <a:spcPct val="100000"/>
              </a:lnSpc>
            </a:pPr>
            <a:r>
              <a:rPr lang="nl-NL" sz="2800" dirty="0" smtClean="0"/>
              <a:t>R# - hints en tips </a:t>
            </a:r>
            <a:r>
              <a:rPr lang="nl-NL" sz="2800" dirty="0">
                <a:solidFill>
                  <a:schemeClr val="bg1">
                    <a:lumMod val="65000"/>
                  </a:schemeClr>
                </a:solidFill>
              </a:rPr>
              <a:t>(30 minuten)</a:t>
            </a:r>
            <a:endParaRPr lang="nl-NL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nl-NL" sz="2800" dirty="0" smtClean="0"/>
          </a:p>
          <a:p>
            <a:pPr>
              <a:lnSpc>
                <a:spcPct val="100000"/>
              </a:lnSpc>
            </a:pPr>
            <a:r>
              <a:rPr lang="nl-NL" sz="2800" dirty="0" smtClean="0"/>
              <a:t>Info en user story </a:t>
            </a:r>
            <a:r>
              <a:rPr lang="nl-NL" sz="2800" dirty="0">
                <a:solidFill>
                  <a:schemeClr val="bg1">
                    <a:lumMod val="65000"/>
                  </a:schemeClr>
                </a:solidFill>
              </a:rPr>
              <a:t>(20 minuten)</a:t>
            </a:r>
          </a:p>
          <a:p>
            <a:pPr>
              <a:lnSpc>
                <a:spcPct val="100000"/>
              </a:lnSpc>
            </a:pP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 smtClean="0"/>
              <a:t>Coderen </a:t>
            </a:r>
            <a:r>
              <a:rPr lang="nl-NL" sz="2800" dirty="0">
                <a:solidFill>
                  <a:schemeClr val="bg1">
                    <a:lumMod val="65000"/>
                  </a:schemeClr>
                </a:solidFill>
              </a:rPr>
              <a:t>(60 minuten</a:t>
            </a:r>
            <a:r>
              <a:rPr lang="nl-NL" sz="28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br>
              <a:rPr lang="nl-NL" sz="28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 smtClean="0"/>
              <a:t>Presentatie en feedback </a:t>
            </a:r>
            <a:r>
              <a:rPr lang="nl-NL" sz="2800" dirty="0" smtClean="0">
                <a:solidFill>
                  <a:schemeClr val="bg1">
                    <a:lumMod val="65000"/>
                  </a:schemeClr>
                </a:solidFill>
              </a:rPr>
              <a:t>(30 </a:t>
            </a:r>
            <a:r>
              <a:rPr lang="nl-NL" sz="2800" dirty="0">
                <a:solidFill>
                  <a:schemeClr val="bg1">
                    <a:lumMod val="65000"/>
                  </a:schemeClr>
                </a:solidFill>
              </a:rPr>
              <a:t>minuten)</a:t>
            </a:r>
          </a:p>
          <a:p>
            <a:pPr>
              <a:lnSpc>
                <a:spcPct val="100000"/>
              </a:lnSpc>
            </a:pPr>
            <a:endParaRPr lang="nl-NL" sz="2800" dirty="0"/>
          </a:p>
          <a:p>
            <a:pPr>
              <a:lnSpc>
                <a:spcPct val="100000"/>
              </a:lnSpc>
            </a:pPr>
            <a:endParaRPr lang="nl-NL" sz="18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04465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Test </a:t>
            </a:r>
            <a:r>
              <a:rPr lang="nl-NL" sz="2800" dirty="0" err="1" smtClean="0">
                <a:latin typeface="Bebas Neue" panose="020B0000000000000000" pitchFamily="34" charset="0"/>
              </a:rPr>
              <a:t>driven</a:t>
            </a:r>
            <a:r>
              <a:rPr lang="nl-NL" sz="2800" dirty="0" smtClean="0">
                <a:latin typeface="Bebas Neue" panose="020B0000000000000000" pitchFamily="34" charset="0"/>
              </a:rPr>
              <a:t> </a:t>
            </a:r>
            <a:r>
              <a:rPr lang="nl-NL" sz="2800" dirty="0" err="1" smtClean="0">
                <a:latin typeface="Bebas Neue" panose="020B0000000000000000" pitchFamily="34" charset="0"/>
              </a:rPr>
              <a:t>development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In vogelvlucht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Simpele regels (maar niet altijd gemakkelijk!)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nl-NL" sz="2000" dirty="0" smtClean="0"/>
              <a:t>Schrijf een falende test (specificaties en </a:t>
            </a:r>
            <a:r>
              <a:rPr lang="nl-NL" sz="2000" dirty="0" err="1" smtClean="0"/>
              <a:t>requirements</a:t>
            </a:r>
            <a:r>
              <a:rPr lang="nl-NL" sz="2000" dirty="0" smtClean="0"/>
              <a:t>!)</a:t>
            </a:r>
            <a:br>
              <a:rPr lang="nl-NL" sz="2000" dirty="0" smtClean="0"/>
            </a:br>
            <a:r>
              <a:rPr lang="nl-NL" sz="2000" dirty="0" smtClean="0"/>
              <a:t>mantra: rood - groen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nl-NL" sz="2000" dirty="0" smtClean="0"/>
              <a:t>Draai alle testen </a:t>
            </a:r>
            <a:r>
              <a:rPr lang="nl-NL" sz="2000" dirty="0" smtClean="0">
                <a:sym typeface="Wingdings" panose="05000000000000000000" pitchFamily="2" charset="2"/>
              </a:rPr>
              <a:t> </a:t>
            </a:r>
            <a:r>
              <a:rPr lang="nl-NL" sz="2000" dirty="0" smtClean="0"/>
              <a:t>alleen laatste faalt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nl-NL" sz="2000" dirty="0" smtClean="0"/>
              <a:t>Schrijf code om test te laten slagen </a:t>
            </a:r>
            <a:r>
              <a:rPr lang="nl-NL" sz="2000" dirty="0" smtClean="0">
                <a:sym typeface="Wingdings" panose="05000000000000000000" pitchFamily="2" charset="2"/>
              </a:rPr>
              <a:t> </a:t>
            </a:r>
            <a:r>
              <a:rPr lang="nl-NL" sz="2000" dirty="0" smtClean="0"/>
              <a:t>zo simpel mogelijk (KISS</a:t>
            </a:r>
            <a:r>
              <a:rPr lang="nl-NL" sz="2000" dirty="0"/>
              <a:t>, </a:t>
            </a:r>
            <a:r>
              <a:rPr lang="nl-NL" sz="2000" dirty="0" smtClean="0"/>
              <a:t>YAGNI)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nl-NL" sz="2000" dirty="0" smtClean="0"/>
              <a:t>Draai alle testen </a:t>
            </a:r>
            <a:r>
              <a:rPr lang="nl-NL" sz="2000" dirty="0" smtClean="0">
                <a:sym typeface="Wingdings" panose="05000000000000000000" pitchFamily="2" charset="2"/>
              </a:rPr>
              <a:t> alles succesvol</a:t>
            </a:r>
            <a:endParaRPr lang="nl-NL" sz="20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nl-NL" sz="2000" dirty="0" err="1" smtClean="0"/>
              <a:t>Refactor</a:t>
            </a:r>
            <a:r>
              <a:rPr lang="nl-NL" sz="2000" dirty="0" smtClean="0"/>
              <a:t> de code </a:t>
            </a:r>
            <a:r>
              <a:rPr lang="nl-NL" sz="2000" dirty="0" smtClean="0">
                <a:sym typeface="Wingdings" panose="05000000000000000000" pitchFamily="2" charset="2"/>
              </a:rPr>
              <a:t> </a:t>
            </a:r>
            <a:r>
              <a:rPr lang="nl-NL" sz="2000" dirty="0" smtClean="0"/>
              <a:t>clean code, SOLID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nl-NL" sz="2000" dirty="0"/>
              <a:t>D</a:t>
            </a:r>
            <a:r>
              <a:rPr lang="nl-NL" sz="2000" dirty="0" smtClean="0"/>
              <a:t>raai alle unit testen </a:t>
            </a:r>
            <a:r>
              <a:rPr lang="nl-NL" sz="2000" dirty="0">
                <a:sym typeface="Wingdings" panose="05000000000000000000" pitchFamily="2" charset="2"/>
              </a:rPr>
              <a:t> alles </a:t>
            </a:r>
            <a:r>
              <a:rPr lang="nl-NL" sz="2000" dirty="0" smtClean="0">
                <a:sym typeface="Wingdings" panose="05000000000000000000" pitchFamily="2" charset="2"/>
              </a:rPr>
              <a:t>(nog steeds) succesvol</a:t>
            </a:r>
            <a:endParaRPr lang="nl-NL" sz="20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nl-NL" sz="2000" dirty="0" smtClean="0"/>
              <a:t>Herhaal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3198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Test </a:t>
            </a:r>
            <a:r>
              <a:rPr lang="nl-NL" sz="2800" dirty="0" err="1" smtClean="0">
                <a:latin typeface="Bebas Neue" panose="020B0000000000000000" pitchFamily="34" charset="0"/>
              </a:rPr>
              <a:t>driven</a:t>
            </a:r>
            <a:r>
              <a:rPr lang="nl-NL" sz="2800" dirty="0" smtClean="0">
                <a:latin typeface="Bebas Neue" panose="020B0000000000000000" pitchFamily="34" charset="0"/>
              </a:rPr>
              <a:t> </a:t>
            </a:r>
            <a:r>
              <a:rPr lang="nl-NL" sz="2800" dirty="0" err="1" smtClean="0">
                <a:latin typeface="Bebas Neue" panose="020B0000000000000000" pitchFamily="34" charset="0"/>
              </a:rPr>
              <a:t>development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TTD plaatje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2" y="1556792"/>
            <a:ext cx="9122598" cy="49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Test </a:t>
            </a:r>
            <a:r>
              <a:rPr lang="nl-NL" sz="2800" dirty="0" err="1" smtClean="0">
                <a:latin typeface="Bebas Neue" panose="020B0000000000000000" pitchFamily="34" charset="0"/>
              </a:rPr>
              <a:t>driven</a:t>
            </a:r>
            <a:r>
              <a:rPr lang="nl-NL" sz="2800" dirty="0" smtClean="0">
                <a:latin typeface="Bebas Neue" panose="020B0000000000000000" pitchFamily="34" charset="0"/>
              </a:rPr>
              <a:t> </a:t>
            </a:r>
            <a:r>
              <a:rPr lang="nl-NL" sz="2800" dirty="0" err="1" smtClean="0">
                <a:latin typeface="Bebas Neue" panose="020B0000000000000000" pitchFamily="34" charset="0"/>
              </a:rPr>
              <a:t>development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Voordelen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Voordelen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Test cases gebaseerd op </a:t>
            </a:r>
            <a:r>
              <a:rPr lang="nl-NL" sz="2400" dirty="0" err="1" smtClean="0"/>
              <a:t>requirements</a:t>
            </a:r>
            <a:endParaRPr lang="nl-NL" sz="2400" dirty="0" smtClean="0"/>
          </a:p>
          <a:p>
            <a:pPr>
              <a:lnSpc>
                <a:spcPct val="100000"/>
              </a:lnSpc>
            </a:pPr>
            <a:r>
              <a:rPr lang="nl-NL" sz="2400" dirty="0" smtClean="0"/>
              <a:t>Gekeken vanuit perspectief van gebruiker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Geen overbodige code (YAGNI)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Alle code vanaf begin af aan getest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Fouten (ook functioneel!) in vroeg stadium zichtbaar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SOLID en (c)</a:t>
            </a:r>
            <a:r>
              <a:rPr lang="nl-NL" sz="2400" dirty="0" err="1" smtClean="0"/>
              <a:t>lean</a:t>
            </a:r>
            <a:r>
              <a:rPr lang="nl-NL" sz="2400" dirty="0" smtClean="0"/>
              <a:t> code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TDD helpt bij het oplossen van bugs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0512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Test </a:t>
            </a:r>
            <a:r>
              <a:rPr lang="nl-NL" sz="2800" dirty="0" err="1" smtClean="0">
                <a:latin typeface="Bebas Neue" panose="020B0000000000000000" pitchFamily="34" charset="0"/>
              </a:rPr>
              <a:t>driven</a:t>
            </a:r>
            <a:r>
              <a:rPr lang="nl-NL" sz="2800" dirty="0" smtClean="0">
                <a:latin typeface="Bebas Neue" panose="020B0000000000000000" pitchFamily="34" charset="0"/>
              </a:rPr>
              <a:t> </a:t>
            </a:r>
            <a:r>
              <a:rPr lang="nl-NL" sz="2800" dirty="0" err="1" smtClean="0">
                <a:latin typeface="Bebas Neue" panose="020B0000000000000000" pitchFamily="34" charset="0"/>
              </a:rPr>
              <a:t>development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nadelen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Nadelen t.o.v. </a:t>
            </a:r>
            <a:r>
              <a:rPr lang="nl-NL" sz="2800" dirty="0" smtClean="0"/>
              <a:t>geen unit testen</a:t>
            </a:r>
            <a:endParaRPr lang="nl-NL" sz="2800" dirty="0" smtClean="0"/>
          </a:p>
          <a:p>
            <a:pPr>
              <a:lnSpc>
                <a:spcPct val="100000"/>
              </a:lnSpc>
            </a:pPr>
            <a:r>
              <a:rPr lang="nl-NL" sz="2400" dirty="0" smtClean="0"/>
              <a:t>Meer (test) code; meer tijd…</a:t>
            </a:r>
          </a:p>
          <a:p>
            <a:pPr>
              <a:lnSpc>
                <a:spcPct val="100000"/>
              </a:lnSpc>
            </a:pPr>
            <a:endParaRPr lang="nl-NL" sz="2400" dirty="0"/>
          </a:p>
          <a:p>
            <a:pPr marL="0" indent="0">
              <a:lnSpc>
                <a:spcPct val="100000"/>
              </a:lnSpc>
              <a:buNone/>
            </a:pPr>
            <a:endParaRPr lang="nl-NL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Nadelen </a:t>
            </a:r>
            <a:r>
              <a:rPr lang="nl-NL" sz="2800" dirty="0"/>
              <a:t>t.o.v. </a:t>
            </a:r>
            <a:r>
              <a:rPr lang="nl-NL" sz="2800" dirty="0" smtClean="0"/>
              <a:t>Code First</a:t>
            </a: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400" dirty="0" smtClean="0"/>
              <a:t>Compleet </a:t>
            </a:r>
            <a:r>
              <a:rPr lang="nl-NL" sz="2400" dirty="0" smtClean="0"/>
              <a:t>ander </a:t>
            </a:r>
            <a:r>
              <a:rPr lang="nl-NL" sz="2400" dirty="0" smtClean="0"/>
              <a:t>concept / werkwijze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Meer (test) code; meer tijd</a:t>
            </a:r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/>
              <a:t>Valkuil: unit test ≠ integratie- of systeem test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2722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Test </a:t>
            </a:r>
            <a:r>
              <a:rPr lang="nl-NL" sz="2800" dirty="0" err="1" smtClean="0">
                <a:latin typeface="Bebas Neue" panose="020B0000000000000000" pitchFamily="34" charset="0"/>
              </a:rPr>
              <a:t>driven</a:t>
            </a:r>
            <a:r>
              <a:rPr lang="nl-NL" sz="2800" dirty="0" smtClean="0">
                <a:latin typeface="Bebas Neue" panose="020B0000000000000000" pitchFamily="34" charset="0"/>
              </a:rPr>
              <a:t> </a:t>
            </a:r>
            <a:r>
              <a:rPr lang="nl-NL" sz="2800" dirty="0" err="1" smtClean="0">
                <a:latin typeface="Bebas Neue" panose="020B0000000000000000" pitchFamily="34" charset="0"/>
              </a:rPr>
              <a:t>development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err="1" smtClean="0">
                <a:solidFill>
                  <a:srgbClr val="A5CD39"/>
                </a:solidFill>
                <a:latin typeface="Bebas Neue" panose="020B0000000000000000" pitchFamily="34" charset="0"/>
              </a:rPr>
              <a:t>With</a:t>
            </a:r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 pair </a:t>
            </a:r>
            <a:r>
              <a:rPr lang="nl-NL" sz="2000" dirty="0" err="1" smtClean="0">
                <a:solidFill>
                  <a:srgbClr val="A5CD39"/>
                </a:solidFill>
                <a:latin typeface="Bebas Neue" panose="020B0000000000000000" pitchFamily="34" charset="0"/>
              </a:rPr>
              <a:t>programming</a:t>
            </a:r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 - </a:t>
            </a:r>
            <a:r>
              <a:rPr lang="nl-NL" sz="2000" dirty="0" err="1" smtClean="0">
                <a:solidFill>
                  <a:srgbClr val="A5CD39"/>
                </a:solidFill>
                <a:latin typeface="Bebas Neue" panose="020B0000000000000000" pitchFamily="34" charset="0"/>
              </a:rPr>
              <a:t>Guidelines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Doel: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Leren van elkaar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Beter eindresultaat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Waarom: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Kennis (hogere “bus-</a:t>
            </a:r>
            <a:r>
              <a:rPr lang="nl-NL" sz="2400" dirty="0" err="1" smtClean="0"/>
              <a:t>count</a:t>
            </a:r>
            <a:r>
              <a:rPr lang="nl-NL" sz="2400" dirty="0" smtClean="0"/>
              <a:t>”)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Minder fouten</a:t>
            </a:r>
          </a:p>
          <a:p>
            <a:pPr>
              <a:lnSpc>
                <a:spcPct val="100000"/>
              </a:lnSpc>
            </a:pPr>
            <a:r>
              <a:rPr lang="nl-NL" sz="2400" dirty="0"/>
              <a:t>Beter leesbare en onder houdbare </a:t>
            </a:r>
            <a:r>
              <a:rPr lang="nl-NL" sz="2400" dirty="0" smtClean="0"/>
              <a:t>code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Team gevoel (“team </a:t>
            </a:r>
            <a:r>
              <a:rPr lang="nl-NL" sz="2400" dirty="0" err="1" smtClean="0"/>
              <a:t>bounding</a:t>
            </a:r>
            <a:r>
              <a:rPr lang="nl-NL" sz="2400" dirty="0" smtClean="0"/>
              <a:t>”)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Flexibiliteit in team</a:t>
            </a:r>
            <a:endParaRPr lang="nl-NL" sz="2400" dirty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68918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Test </a:t>
            </a:r>
            <a:r>
              <a:rPr lang="nl-NL" sz="2800" dirty="0" err="1" smtClean="0">
                <a:latin typeface="Bebas Neue" panose="020B0000000000000000" pitchFamily="34" charset="0"/>
              </a:rPr>
              <a:t>driven</a:t>
            </a:r>
            <a:r>
              <a:rPr lang="nl-NL" sz="2800" dirty="0" smtClean="0">
                <a:latin typeface="Bebas Neue" panose="020B0000000000000000" pitchFamily="34" charset="0"/>
              </a:rPr>
              <a:t> </a:t>
            </a:r>
            <a:r>
              <a:rPr lang="nl-NL" sz="2800" dirty="0" err="1" smtClean="0">
                <a:latin typeface="Bebas Neue" panose="020B0000000000000000" pitchFamily="34" charset="0"/>
              </a:rPr>
              <a:t>development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err="1" smtClean="0">
                <a:solidFill>
                  <a:srgbClr val="A5CD39"/>
                </a:solidFill>
                <a:latin typeface="Bebas Neue" panose="020B0000000000000000" pitchFamily="34" charset="0"/>
              </a:rPr>
              <a:t>With</a:t>
            </a:r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 pair </a:t>
            </a:r>
            <a:r>
              <a:rPr lang="nl-NL" sz="2000" dirty="0" err="1" smtClean="0">
                <a:solidFill>
                  <a:srgbClr val="A5CD39"/>
                </a:solidFill>
                <a:latin typeface="Bebas Neue" panose="020B0000000000000000" pitchFamily="34" charset="0"/>
              </a:rPr>
              <a:t>programming</a:t>
            </a:r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 - concept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196752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De Navigator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(/</a:t>
            </a:r>
            <a:r>
              <a:rPr lang="nl-NL" sz="2400" dirty="0" err="1" smtClean="0"/>
              <a:t>observer</a:t>
            </a: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/co-driver)</a:t>
            </a:r>
            <a:endParaRPr lang="nl-NL" sz="2400" dirty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GEEN code schrijven (“Laat mij maar even…”)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Houdt focus: KISS, YAGNI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 err="1" smtClean="0"/>
              <a:t>Checked</a:t>
            </a:r>
            <a:r>
              <a:rPr lang="nl-NL" sz="2400" dirty="0" smtClean="0"/>
              <a:t> leesbaarheid / </a:t>
            </a:r>
            <a:r>
              <a:rPr lang="nl-NL" sz="2400" dirty="0" err="1" smtClean="0"/>
              <a:t>style</a:t>
            </a:r>
            <a:r>
              <a:rPr lang="nl-NL" sz="2400" dirty="0" smtClean="0"/>
              <a:t> code (begrijp ik het ook?)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Helpt / denkt mee (big picture)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Niet direct commentaar / hulp geven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Stel vragen</a:t>
            </a: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343185"/>
            <a:ext cx="4176464" cy="296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3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Test </a:t>
            </a:r>
            <a:r>
              <a:rPr lang="nl-NL" sz="2800" dirty="0" err="1" smtClean="0">
                <a:latin typeface="Bebas Neue" panose="020B0000000000000000" pitchFamily="34" charset="0"/>
              </a:rPr>
              <a:t>driven</a:t>
            </a:r>
            <a:r>
              <a:rPr lang="nl-NL" sz="2800" dirty="0" smtClean="0">
                <a:latin typeface="Bebas Neue" panose="020B0000000000000000" pitchFamily="34" charset="0"/>
              </a:rPr>
              <a:t> </a:t>
            </a:r>
            <a:r>
              <a:rPr lang="nl-NL" sz="2800" dirty="0" err="1" smtClean="0">
                <a:latin typeface="Bebas Neue" panose="020B0000000000000000" pitchFamily="34" charset="0"/>
              </a:rPr>
              <a:t>development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err="1" smtClean="0">
                <a:solidFill>
                  <a:srgbClr val="A5CD39"/>
                </a:solidFill>
                <a:latin typeface="Bebas Neue" panose="020B0000000000000000" pitchFamily="34" charset="0"/>
              </a:rPr>
              <a:t>With</a:t>
            </a:r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 pair </a:t>
            </a:r>
            <a:r>
              <a:rPr lang="nl-NL" sz="2000" dirty="0" err="1" smtClean="0">
                <a:solidFill>
                  <a:srgbClr val="A5CD39"/>
                </a:solidFill>
                <a:latin typeface="Bebas Neue" panose="020B0000000000000000" pitchFamily="34" charset="0"/>
              </a:rPr>
              <a:t>programming</a:t>
            </a:r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 - concept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De Driver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Schrijft de code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Luistert naar de navigator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Verteld de navigator zijn ideeën (vertel wat je denkt)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Reageer constructief op feedback van navigator</a:t>
            </a: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327166"/>
            <a:ext cx="6174352" cy="346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_Greencho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3970</TotalTime>
  <Words>501</Words>
  <Application>Microsoft Office PowerPoint</Application>
  <PresentationFormat>On-screen Show (4:3)</PresentationFormat>
  <Paragraphs>215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Bebas Neue</vt:lpstr>
      <vt:lpstr>Calibri</vt:lpstr>
      <vt:lpstr>Dax-Bold</vt:lpstr>
      <vt:lpstr>Dax-Light</vt:lpstr>
      <vt:lpstr>Dax-Medium</vt:lpstr>
      <vt:lpstr>Dax-Regular</vt:lpstr>
      <vt:lpstr>Wingdings</vt:lpstr>
      <vt:lpstr>Office Theme</vt:lpstr>
      <vt:lpstr>Hallo allemaal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uittest bv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Ron Gast</dc:creator>
  <cp:lastModifiedBy>Michel van Geel</cp:lastModifiedBy>
  <cp:revision>292</cp:revision>
  <dcterms:created xsi:type="dcterms:W3CDTF">2013-09-26T14:04:51Z</dcterms:created>
  <dcterms:modified xsi:type="dcterms:W3CDTF">2016-04-14T16:02:23Z</dcterms:modified>
</cp:coreProperties>
</file>