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79" r:id="rId2"/>
    <p:sldId id="287" r:id="rId3"/>
    <p:sldId id="294" r:id="rId4"/>
    <p:sldId id="288" r:id="rId5"/>
    <p:sldId id="289" r:id="rId6"/>
    <p:sldId id="290" r:id="rId7"/>
    <p:sldId id="291" r:id="rId8"/>
    <p:sldId id="292" r:id="rId9"/>
    <p:sldId id="293" r:id="rId10"/>
    <p:sldId id="296" r:id="rId11"/>
    <p:sldId id="29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 van Geel" initials="MvG" lastIdx="2" clrIdx="0">
    <p:extLst>
      <p:ext uri="{19B8F6BF-5375-455C-9EA6-DF929625EA0E}">
        <p15:presenceInfo xmlns:p15="http://schemas.microsoft.com/office/powerpoint/2012/main" userId="Michel van G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72D"/>
    <a:srgbClr val="676767"/>
    <a:srgbClr val="A5CD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5" autoAdjust="0"/>
    <p:restoredTop sz="94660"/>
  </p:normalViewPr>
  <p:slideViewPr>
    <p:cSldViewPr snapToObjects="1" showGuides="1">
      <p:cViewPr varScale="1">
        <p:scale>
          <a:sx n="109" d="100"/>
          <a:sy n="109" d="100"/>
        </p:scale>
        <p:origin x="1860" y="102"/>
      </p:cViewPr>
      <p:guideLst>
        <p:guide orient="horz" pos="2112"/>
        <p:guide pos="29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D2A74-5733-489F-AE3E-678E3C4642CF}" type="datetimeFigureOut">
              <a:rPr lang="nl-NL" smtClean="0"/>
              <a:t>30-3-2016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CE284-30FB-4FF8-B9E6-6E562EA3B02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7957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57200"/>
            <a:ext cx="6278400" cy="9288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700808"/>
            <a:ext cx="6516688" cy="2243416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Later werd de tomaat</a:t>
            </a:r>
          </a:p>
          <a:p>
            <a:pPr lvl="0"/>
            <a:r>
              <a:rPr lang="nl-NL" dirty="0" smtClean="0"/>
              <a:t>In grote hoeveelheden</a:t>
            </a:r>
          </a:p>
          <a:p>
            <a:pPr lvl="0"/>
            <a:r>
              <a:rPr lang="nl-NL" dirty="0" smtClean="0"/>
              <a:t>Naar Europa geëxporteerd</a:t>
            </a:r>
          </a:p>
          <a:p>
            <a:pPr lvl="1"/>
            <a:r>
              <a:rPr lang="nl-NL" dirty="0" smtClean="0"/>
              <a:t>Hoewel de Spanjaarden</a:t>
            </a:r>
            <a:endParaRPr lang="en-US" dirty="0"/>
          </a:p>
        </p:txBody>
      </p:sp>
      <p:pic>
        <p:nvPicPr>
          <p:cNvPr id="8" name="Picture 7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0" name="Picture 9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0" y="457200"/>
            <a:ext cx="6278400" cy="9288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772816"/>
            <a:ext cx="2210400" cy="2209800"/>
          </a:xfrm>
          <a:prstGeom prst="rect">
            <a:avLst/>
          </a:prstGeom>
          <a:solidFill>
            <a:srgbClr val="A5CD39"/>
          </a:solidFill>
        </p:spPr>
        <p:txBody>
          <a:bodyPr lIns="108000" tIns="10800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0" i="0" baseline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dirty="0" smtClean="0"/>
              <a:t>. In eerste instantie.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276600" y="1772816"/>
            <a:ext cx="2209800" cy="2209800"/>
          </a:xfrm>
          <a:prstGeom prst="rect">
            <a:avLst/>
          </a:prstGeom>
          <a:solidFill>
            <a:srgbClr val="A5CD39"/>
          </a:solidFill>
        </p:spPr>
        <p:txBody>
          <a:bodyPr vert="horz" tIns="108000"/>
          <a:lstStyle>
            <a:lvl1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2pPr>
            <a:lvl3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3pPr>
            <a:lvl4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4pPr>
            <a:lvl5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715000" y="1772816"/>
            <a:ext cx="2210400" cy="2209800"/>
          </a:xfrm>
          <a:prstGeom prst="rect">
            <a:avLst/>
          </a:prstGeom>
          <a:solidFill>
            <a:srgbClr val="A5CD39"/>
          </a:solidFill>
        </p:spPr>
        <p:txBody>
          <a:bodyPr vert="horz" tIns="108000"/>
          <a:lstStyle>
            <a:lvl1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1pPr>
            <a:lvl2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2pPr>
            <a:lvl3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3pPr>
            <a:lvl4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4pPr>
            <a:lvl5pPr marL="0" indent="0">
              <a:spcBef>
                <a:spcPts val="0"/>
              </a:spcBef>
              <a:buFontTx/>
              <a:buNone/>
              <a:defRPr sz="1800" b="0" i="0">
                <a:solidFill>
                  <a:srgbClr val="00572D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smtClean="0"/>
              <a:t>.</a:t>
            </a:r>
            <a:endParaRPr lang="en-US" dirty="0"/>
          </a:p>
        </p:txBody>
      </p:sp>
      <p:pic>
        <p:nvPicPr>
          <p:cNvPr id="10" name="Picture 9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1" name="Picture 10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greenchoice-logo-vierkant-los-dee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08575"/>
            <a:ext cx="51276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greenchoice-logo-tekstslid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238" y="0"/>
            <a:ext cx="1782762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936000"/>
            <a:ext cx="6516687" cy="6132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ts val="3600"/>
              </a:lnSpc>
              <a:defRPr sz="3200" b="1" cap="all">
                <a:solidFill>
                  <a:srgbClr val="00572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809625" y="2209799"/>
            <a:ext cx="6516688" cy="312779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09625" y="1600200"/>
            <a:ext cx="6516688" cy="606424"/>
          </a:xfrm>
          <a:prstGeom prst="rect">
            <a:avLst/>
          </a:prstGeom>
        </p:spPr>
        <p:txBody>
          <a:bodyPr vert="horz" lIns="0" tIns="0" rIns="0" bIns="0"/>
          <a:lstStyle>
            <a:lvl1pPr>
              <a:buNone/>
              <a:defRPr sz="2600" b="1" i="0">
                <a:solidFill>
                  <a:srgbClr val="00572D"/>
                </a:solidFill>
                <a:latin typeface="Dax-Bold"/>
                <a:cs typeface="Dax-Bold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809625" y="6227763"/>
            <a:ext cx="6516688" cy="3651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A5CD39"/>
                </a:solidFill>
                <a:latin typeface="Dax-Medium" charset="0"/>
              </a:defRPr>
            </a:lvl1pPr>
          </a:lstStyle>
          <a:p>
            <a:r>
              <a:rPr lang="en-US"/>
              <a:t>PowerPoint grid 29 januari 2013</a:t>
            </a:r>
          </a:p>
        </p:txBody>
      </p:sp>
    </p:spTree>
    <p:extLst>
      <p:ext uri="{BB962C8B-B14F-4D97-AF65-F5344CB8AC3E}">
        <p14:creationId xmlns:p14="http://schemas.microsoft.com/office/powerpoint/2010/main" val="158066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51054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27432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5105400"/>
            <a:ext cx="9144001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61956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rgbClr val="A5CD39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  <p:pic>
        <p:nvPicPr>
          <p:cNvPr id="9" name="Picture 8" descr="greenchoice-logo-openings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22805" y="5257800"/>
            <a:ext cx="2121195" cy="1600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35814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57384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0" y="2286000"/>
            <a:ext cx="5667000" cy="19941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>
              <a:lnSpc>
                <a:spcPts val="5600"/>
              </a:lnSpc>
              <a:spcAft>
                <a:spcPts val="0"/>
              </a:spcAft>
              <a:defRPr sz="5600" baseline="0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</a:t>
            </a:r>
            <a:br>
              <a:rPr lang="nl-NL" dirty="0" smtClean="0"/>
            </a:br>
            <a:r>
              <a:rPr lang="nl-NL" dirty="0" smtClean="0"/>
              <a:t>WORDEN TOMATEN</a:t>
            </a:r>
            <a:br>
              <a:rPr lang="nl-NL" dirty="0" smtClean="0"/>
            </a:br>
            <a:r>
              <a:rPr lang="nl-NL" dirty="0" smtClean="0"/>
              <a:t>VERWERKT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4443000"/>
            <a:ext cx="5667000" cy="56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="0" i="0">
                <a:solidFill>
                  <a:srgbClr val="A5CD39"/>
                </a:solidFill>
                <a:latin typeface="Dax-Medium"/>
                <a:cs typeface="Dax-Medium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Ketchup wordt gemaakt </a:t>
            </a:r>
            <a:endParaRPr lang="en-US" dirty="0"/>
          </a:p>
        </p:txBody>
      </p:sp>
      <p:pic>
        <p:nvPicPr>
          <p:cNvPr id="5" name="Picture 4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 anchor="t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0001" y="457200"/>
            <a:ext cx="6276600" cy="92964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lnSpc>
                <a:spcPts val="3200"/>
              </a:lnSpc>
              <a:defRPr sz="3200" b="0" cap="all">
                <a:solidFill>
                  <a:srgbClr val="00572D"/>
                </a:solidFill>
              </a:defRPr>
            </a:lvl1pPr>
          </a:lstStyle>
          <a:p>
            <a:r>
              <a:rPr lang="nl-NL" dirty="0" smtClean="0"/>
              <a:t>IN GAZPACHO WORDEN ALTIJD</a:t>
            </a:r>
            <a:br>
              <a:rPr lang="nl-NL" dirty="0" smtClean="0"/>
            </a:br>
            <a:r>
              <a:rPr lang="nl-NL" dirty="0" smtClean="0"/>
              <a:t>tomaten VERWERKT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10000" y="4759247"/>
            <a:ext cx="6516688" cy="90200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wereld” naar Europa.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1628800"/>
            <a:ext cx="6516688" cy="1192800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2000" b="1" i="0">
                <a:solidFill>
                  <a:srgbClr val="676767"/>
                </a:solidFill>
                <a:latin typeface="Dax-Bold"/>
                <a:cs typeface="Dax-Bold"/>
              </a:defRPr>
            </a:lvl1pPr>
            <a:lvl2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2pPr>
            <a:lvl3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3pPr>
            <a:lvl4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4pPr>
            <a:lvl5pPr>
              <a:defRPr b="0" i="0">
                <a:solidFill>
                  <a:srgbClr val="676767"/>
                </a:solidFill>
                <a:latin typeface="Dax-Bold"/>
                <a:cs typeface="Dax-Bold"/>
              </a:defRPr>
            </a:lvl5pPr>
          </a:lstStyle>
          <a:p>
            <a:pPr lvl="0"/>
            <a:r>
              <a:rPr lang="nl-NL" dirty="0" smtClean="0"/>
              <a:t>Later werd de tomaat in grote hoeveelheden naar Europa geëxporteerd en tegenwoordig heeft de teelt van deze groente ook in Nederland een vlucht genomen.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09625" y="2883647"/>
            <a:ext cx="6516688" cy="3460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defRPr/>
            </a:lvl2pPr>
            <a:lvl3pPr marL="0" indent="0">
              <a:spcBef>
                <a:spcPts val="0"/>
              </a:spcBef>
              <a:defRPr/>
            </a:lvl3pPr>
            <a:lvl4pPr marL="0" indent="0">
              <a:spcBef>
                <a:spcPts val="0"/>
              </a:spcBef>
              <a:defRPr/>
            </a:lvl4pPr>
            <a:lvl5pPr marL="0" indent="0">
              <a:spcBef>
                <a:spcPts val="0"/>
              </a:spcBef>
              <a:defRPr/>
            </a:lvl5pPr>
          </a:lstStyle>
          <a:p>
            <a:pPr lvl="0"/>
            <a:r>
              <a:rPr lang="nl-NL" dirty="0" smtClean="0"/>
              <a:t>IN GAZPACHO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09625" y="3230297"/>
            <a:ext cx="6516688" cy="971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In </a:t>
            </a:r>
            <a:r>
              <a:rPr lang="nl-NL" dirty="0" err="1" smtClean="0"/>
              <a:t>Gazpacho</a:t>
            </a:r>
            <a:r>
              <a:rPr lang="nl-NL" dirty="0" smtClean="0"/>
              <a:t> worden altijd tomaten verwerkt. Het oorspronkelijke Spaanse recept voor deze koude soep dateert uit het begin van de 17e eeuw.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625" y="4413647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err="1" smtClean="0"/>
              <a:t>Columbus</a:t>
            </a:r>
            <a:endParaRPr lang="en-US" dirty="0"/>
          </a:p>
        </p:txBody>
      </p:sp>
      <p:pic>
        <p:nvPicPr>
          <p:cNvPr id="14" name="Picture 13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6" name="Picture 15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9625" y="2924944"/>
            <a:ext cx="6516688" cy="3458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wereld” naar Europa haalden. De tomaat komt oorspronkelijk uit Zuid-Amerika en behoort tot de </a:t>
            </a:r>
            <a:r>
              <a:rPr lang="nl-NL" dirty="0" err="1" smtClean="0"/>
              <a:t>nachtschadefamilie</a:t>
            </a:r>
            <a:r>
              <a:rPr lang="nl-NL" dirty="0" smtClean="0"/>
              <a:t>. In eerste instantie dacht men dat de rode tomaat giftig was en werd hij.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Later werd de tomaat in grote hoeveelheden naar Europa geëxporteerd en tegenwoordig heeft de teelt ook in Nederland een grote vlucht genomen.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pic>
        <p:nvPicPr>
          <p:cNvPr id="7" name="Picture 6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09250" y="1052736"/>
            <a:ext cx="6516688" cy="3460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defRPr/>
            </a:lvl2pPr>
            <a:lvl3pPr marL="0" indent="0">
              <a:spcBef>
                <a:spcPts val="0"/>
              </a:spcBef>
              <a:defRPr/>
            </a:lvl3pPr>
            <a:lvl4pPr marL="0" indent="0">
              <a:spcBef>
                <a:spcPts val="0"/>
              </a:spcBef>
              <a:defRPr/>
            </a:lvl4pPr>
            <a:lvl5pPr marL="0" indent="0">
              <a:spcBef>
                <a:spcPts val="0"/>
              </a:spcBef>
              <a:defRPr/>
            </a:lvl5pPr>
          </a:lstStyle>
          <a:p>
            <a:pPr lvl="0"/>
            <a:r>
              <a:rPr lang="nl-NL" dirty="0" smtClean="0"/>
              <a:t>IN GAZPACHO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09250" y="1412776"/>
            <a:ext cx="6516688" cy="971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defRPr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In </a:t>
            </a:r>
            <a:r>
              <a:rPr lang="nl-NL" dirty="0" err="1" smtClean="0"/>
              <a:t>Gazpacho</a:t>
            </a:r>
            <a:r>
              <a:rPr lang="nl-NL" dirty="0" smtClean="0"/>
              <a:t> worden altijd tomaten verwerkt. Het oorspronkelijke Spaanse recept voor deze koude soep dateert uit het begin van de 17e eeuw.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250" y="2564904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err="1" smtClean="0"/>
              <a:t>Columbus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9625" y="4343263"/>
            <a:ext cx="6516688" cy="96484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2000" b="0" i="0" baseline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 smtClean="0"/>
              <a:t>Hoewel de Spanjaarden met </a:t>
            </a:r>
            <a:r>
              <a:rPr lang="nl-NL" dirty="0" err="1" smtClean="0"/>
              <a:t>Columbus</a:t>
            </a:r>
            <a:r>
              <a:rPr lang="nl-NL" dirty="0" smtClean="0"/>
              <a:t> de tomaten al ruim honderd jaar eerder uit de “nieuwe wereld.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809250" y="3730488"/>
            <a:ext cx="6516688" cy="345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00572D"/>
                </a:solidFill>
                <a:latin typeface="Bebas Neue"/>
                <a:cs typeface="Bebas Neue"/>
              </a:defRPr>
            </a:lvl1pPr>
            <a:lvl2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2pPr>
            <a:lvl3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3pPr>
            <a:lvl4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4pPr>
            <a:lvl5pPr marL="0" indent="0">
              <a:spcBef>
                <a:spcPts val="0"/>
              </a:spcBef>
              <a:buFontTx/>
              <a:buNone/>
              <a:defRPr sz="2000" b="0" i="0">
                <a:latin typeface="Dax-Light"/>
                <a:cs typeface="Dax-Light"/>
              </a:defRPr>
            </a:lvl5pPr>
          </a:lstStyle>
          <a:p>
            <a:pPr lvl="0"/>
            <a:r>
              <a:rPr lang="nl-NL" dirty="0" smtClean="0"/>
              <a:t>“IN GAZPACHO WORDEN ALTIJD TOMATEN VERWERKT.”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/>
          </p:nvPr>
        </p:nvSpPr>
        <p:spPr>
          <a:xfrm>
            <a:off x="810000" y="620688"/>
            <a:ext cx="6516000" cy="2883600"/>
          </a:xfrm>
          <a:prstGeom prst="rect">
            <a:avLst/>
          </a:prstGeom>
          <a:solidFill>
            <a:srgbClr val="A5CD39">
              <a:alpha val="30000"/>
            </a:srgbClr>
          </a:solidFill>
        </p:spPr>
        <p:txBody>
          <a:bodyPr lIns="0" tIns="0" rIns="0" bIns="0"/>
          <a:lstStyle>
            <a:lvl1pPr marL="0" indent="0" algn="ctr">
              <a:buNone/>
              <a:defRPr sz="1400" b="0" i="0">
                <a:solidFill>
                  <a:srgbClr val="676767"/>
                </a:solidFill>
                <a:latin typeface="Dax-Regular"/>
                <a:cs typeface="Dax-Regular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Klik</a:t>
            </a:r>
            <a:r>
              <a:rPr lang="en-US" dirty="0" smtClean="0"/>
              <a:t> op het </a:t>
            </a:r>
            <a:r>
              <a:rPr lang="en-US" dirty="0" err="1" smtClean="0"/>
              <a:t>icoon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afbeelding</a:t>
            </a:r>
            <a:r>
              <a:rPr lang="en-US" dirty="0" smtClean="0"/>
              <a:t> in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voegen</a:t>
            </a:r>
            <a:endParaRPr lang="en-US" dirty="0"/>
          </a:p>
        </p:txBody>
      </p:sp>
      <p:pic>
        <p:nvPicPr>
          <p:cNvPr id="10" name="Picture 9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1" name="Picture 10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0000" y="6228000"/>
            <a:ext cx="6516313" cy="365125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1400" b="0" i="0">
                <a:solidFill>
                  <a:srgbClr val="A5CD39"/>
                </a:solidFill>
                <a:latin typeface="Dax-Medium"/>
                <a:cs typeface="Dax-Medium"/>
              </a:defRPr>
            </a:lvl1pPr>
          </a:lstStyle>
          <a:p>
            <a:r>
              <a:rPr lang="en-US" dirty="0" smtClean="0"/>
              <a:t>PowerPoint grid 23 </a:t>
            </a:r>
            <a:r>
              <a:rPr lang="en-US" dirty="0" err="1" smtClean="0"/>
              <a:t>september</a:t>
            </a:r>
            <a:r>
              <a:rPr lang="en-US" dirty="0" smtClean="0"/>
              <a:t> 2013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09625" y="2310407"/>
            <a:ext cx="6516688" cy="221527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3200"/>
              </a:lnSpc>
              <a:defRPr sz="2600" b="0" i="0">
                <a:solidFill>
                  <a:srgbClr val="676767"/>
                </a:solidFill>
                <a:latin typeface="Dax-Medium"/>
                <a:cs typeface="Dax-Medium"/>
              </a:defRPr>
            </a:lvl1pPr>
            <a:lvl2pPr>
              <a:lnSpc>
                <a:spcPts val="3200"/>
              </a:lnSpc>
              <a:buFont typeface="Arial"/>
              <a:buChar char="•"/>
              <a:defRPr sz="2000" b="0" i="0">
                <a:solidFill>
                  <a:srgbClr val="676767"/>
                </a:solidFill>
                <a:latin typeface="Dax-Medium"/>
                <a:cs typeface="Dax-Medium"/>
              </a:defRPr>
            </a:lvl2pPr>
            <a:lvl3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3pPr>
            <a:lvl4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4pPr>
            <a:lvl5pPr>
              <a:defRPr b="0" i="0">
                <a:solidFill>
                  <a:srgbClr val="676767"/>
                </a:solidFill>
                <a:latin typeface="Dax-Medium"/>
                <a:cs typeface="Dax-Medium"/>
              </a:defRPr>
            </a:lvl5pPr>
          </a:lstStyle>
          <a:p>
            <a:pPr lvl="0"/>
            <a:r>
              <a:rPr lang="nl-NL" dirty="0" smtClean="0"/>
              <a:t>Later werd de tomaat</a:t>
            </a:r>
          </a:p>
          <a:p>
            <a:pPr lvl="0"/>
            <a:r>
              <a:rPr lang="nl-NL" dirty="0" smtClean="0"/>
              <a:t>In grote hoeveelheden</a:t>
            </a:r>
          </a:p>
          <a:p>
            <a:pPr lvl="0"/>
            <a:r>
              <a:rPr lang="nl-NL" dirty="0" smtClean="0"/>
              <a:t>Naar Europa geëxporteerd</a:t>
            </a:r>
          </a:p>
          <a:p>
            <a:pPr lvl="1"/>
            <a:r>
              <a:rPr lang="nl-NL" dirty="0" smtClean="0"/>
              <a:t>Hoewel de Spanjaarden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09625" y="1700808"/>
            <a:ext cx="6516688" cy="617948"/>
          </a:xfrm>
          <a:prstGeom prst="rect">
            <a:avLst/>
          </a:prstGeom>
        </p:spPr>
        <p:txBody>
          <a:bodyPr vert="horz" lIns="0" tIns="0" rIns="0" bIns="0"/>
          <a:lstStyle>
            <a:lvl1pPr>
              <a:buNone/>
              <a:defRPr sz="2600" b="1" i="0">
                <a:solidFill>
                  <a:srgbClr val="00572D"/>
                </a:solidFill>
                <a:latin typeface="Dax-Bold"/>
                <a:cs typeface="Dax-Bold"/>
              </a:defRPr>
            </a:lvl1pPr>
          </a:lstStyle>
          <a:p>
            <a:pPr lvl="0"/>
            <a:r>
              <a:rPr lang="nl-NL" dirty="0" smtClean="0"/>
              <a:t>Van tomaten</a:t>
            </a:r>
            <a:endParaRPr lang="en-US" dirty="0"/>
          </a:p>
        </p:txBody>
      </p:sp>
      <p:pic>
        <p:nvPicPr>
          <p:cNvPr id="8" name="Picture 7" descr="greenchoice-logo-tekstsli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9440" y="0"/>
            <a:ext cx="1783080" cy="1386840"/>
          </a:xfrm>
          <a:prstGeom prst="rect">
            <a:avLst/>
          </a:prstGeom>
        </p:spPr>
      </p:pic>
      <p:pic>
        <p:nvPicPr>
          <p:cNvPr id="10" name="Picture 9" descr="greenchoice-logo-vierkant-los-dee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626800"/>
            <a:ext cx="336513" cy="866775"/>
          </a:xfrm>
          <a:prstGeom prst="rect">
            <a:avLst/>
          </a:prstGeom>
        </p:spPr>
      </p:pic>
      <p:sp>
        <p:nvSpPr>
          <p:cNvPr id="3" name="Tekstvak 2"/>
          <p:cNvSpPr txBox="1"/>
          <p:nvPr userDrawn="1"/>
        </p:nvSpPr>
        <p:spPr>
          <a:xfrm>
            <a:off x="810000" y="457200"/>
            <a:ext cx="6278400" cy="9288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3200"/>
              </a:lnSpc>
            </a:pPr>
            <a:r>
              <a:rPr lang="nl-NL" sz="3200" dirty="0" smtClean="0">
                <a:solidFill>
                  <a:srgbClr val="00572D"/>
                </a:solidFill>
                <a:latin typeface="Bebas Neue" pitchFamily="34" charset="0"/>
              </a:rPr>
              <a:t>IN</a:t>
            </a:r>
            <a:r>
              <a:rPr lang="nl-NL" sz="3200" baseline="0" dirty="0" smtClean="0">
                <a:solidFill>
                  <a:srgbClr val="00572D"/>
                </a:solidFill>
                <a:latin typeface="Bebas Neue" pitchFamily="34" charset="0"/>
              </a:rPr>
              <a:t> GAZPACHO WORDEN ALTIJD</a:t>
            </a:r>
          </a:p>
          <a:p>
            <a:pPr>
              <a:lnSpc>
                <a:spcPts val="3200"/>
              </a:lnSpc>
            </a:pPr>
            <a:r>
              <a:rPr lang="nl-NL" sz="3200" baseline="0" dirty="0" smtClean="0">
                <a:solidFill>
                  <a:srgbClr val="00572D"/>
                </a:solidFill>
                <a:latin typeface="Bebas Neue" pitchFamily="34" charset="0"/>
              </a:rPr>
              <a:t>TOMATEN VERWERKT</a:t>
            </a:r>
            <a:endParaRPr lang="nl-NL" sz="3200" dirty="0">
              <a:solidFill>
                <a:srgbClr val="00572D"/>
              </a:solidFill>
              <a:latin typeface="Bebas Neue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lang="nl-NL" sz="1200" kern="1200" smtClean="0">
          <a:solidFill>
            <a:schemeClr val="tx1"/>
          </a:solidFill>
          <a:latin typeface="Bebas Neue"/>
          <a:ea typeface="+mj-ea"/>
          <a:cs typeface="Bebas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Hallo allemaal </a:t>
            </a:r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082"/>
            <a:ext cx="9144000" cy="4360077"/>
          </a:xfrm>
        </p:spPr>
      </p:pic>
      <p:sp>
        <p:nvSpPr>
          <p:cNvPr id="7" name="Subtitle 5"/>
          <p:cNvSpPr txBox="1">
            <a:spLocks/>
          </p:cNvSpPr>
          <p:nvPr/>
        </p:nvSpPr>
        <p:spPr>
          <a:xfrm>
            <a:off x="810000" y="5517232"/>
            <a:ext cx="5667000" cy="1152128"/>
          </a:xfrm>
          <a:prstGeom prst="rect">
            <a:avLst/>
          </a:prstGeom>
        </p:spPr>
        <p:txBody>
          <a:bodyPr lIns="0" tIns="0" rIns="0" bIns="0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A5CD39"/>
                </a:solidFill>
                <a:latin typeface="Dax-Medium"/>
                <a:ea typeface="+mn-ea"/>
                <a:cs typeface="Dax-Medium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42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Coding</a:t>
            </a:r>
            <a:r>
              <a:rPr lang="nl-NL" sz="4200" dirty="0" smtClean="0">
                <a:solidFill>
                  <a:srgbClr val="00572D"/>
                </a:solidFill>
                <a:latin typeface="Bebas Neue" panose="020B0000000000000000" pitchFamily="34" charset="0"/>
              </a:rPr>
              <a:t> </a:t>
            </a:r>
            <a:r>
              <a:rPr lang="nl-NL" sz="42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Kata</a:t>
            </a:r>
            <a:r>
              <a:rPr lang="nl-NL" sz="4200" dirty="0" smtClean="0">
                <a:solidFill>
                  <a:srgbClr val="00572D"/>
                </a:solidFill>
                <a:latin typeface="Bebas Neue" panose="020B0000000000000000" pitchFamily="34" charset="0"/>
              </a:rPr>
              <a:t> – Warehouse</a:t>
            </a:r>
            <a:r>
              <a:rPr lang="nl-NL" sz="3600" dirty="0" smtClean="0">
                <a:solidFill>
                  <a:srgbClr val="00572D"/>
                </a:solidFill>
                <a:latin typeface="Bebas Neue" panose="020B0000000000000000" pitchFamily="34" charset="0"/>
              </a:rPr>
              <a:t/>
            </a:r>
            <a:br>
              <a:rPr lang="nl-NL" sz="3600" dirty="0" smtClean="0">
                <a:solidFill>
                  <a:srgbClr val="00572D"/>
                </a:solidFill>
                <a:latin typeface="Bebas Neue" panose="020B0000000000000000" pitchFamily="34" charset="0"/>
              </a:rPr>
            </a:br>
            <a:r>
              <a:rPr lang="nl-NL" sz="31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Starting</a:t>
            </a:r>
            <a:r>
              <a:rPr lang="nl-NL" sz="3100" dirty="0" smtClean="0">
                <a:solidFill>
                  <a:srgbClr val="00572D"/>
                </a:solidFill>
                <a:latin typeface="Bebas Neue" panose="020B0000000000000000" pitchFamily="34" charset="0"/>
              </a:rPr>
              <a:t> </a:t>
            </a:r>
            <a:r>
              <a:rPr lang="nl-NL" sz="31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with</a:t>
            </a:r>
            <a:r>
              <a:rPr lang="nl-NL" sz="3100" dirty="0" smtClean="0">
                <a:solidFill>
                  <a:srgbClr val="00572D"/>
                </a:solidFill>
                <a:latin typeface="Bebas Neue" panose="020B0000000000000000" pitchFamily="34" charset="0"/>
              </a:rPr>
              <a:t> Unit </a:t>
            </a:r>
            <a:r>
              <a:rPr lang="nl-NL" sz="3100" dirty="0" err="1" smtClean="0">
                <a:solidFill>
                  <a:srgbClr val="00572D"/>
                </a:solidFill>
                <a:latin typeface="Bebas Neue" panose="020B0000000000000000" pitchFamily="34" charset="0"/>
              </a:rPr>
              <a:t>Testing</a:t>
            </a:r>
            <a:endParaRPr lang="nl-NL" sz="3100" dirty="0" smtClean="0">
              <a:solidFill>
                <a:srgbClr val="00572D"/>
              </a:solidFill>
              <a:latin typeface="Bebas Neue" panose="020B0000000000000000" pitchFamily="34" charset="0"/>
            </a:endParaRPr>
          </a:p>
          <a:p>
            <a:endParaRPr lang="nl-NL" sz="2000" dirty="0" smtClean="0"/>
          </a:p>
          <a:p>
            <a:r>
              <a:rPr lang="nl-NL" sz="1400" dirty="0" smtClean="0"/>
              <a:t>&lt;DATUM&gt;, 2016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250698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pPr marL="0" indent="0"/>
            <a:r>
              <a:rPr lang="nl-NL" sz="2800" dirty="0"/>
              <a:t>Wat gaan we volgende </a:t>
            </a:r>
            <a:r>
              <a:rPr lang="nl-NL" sz="2800" dirty="0" err="1"/>
              <a:t>dojo</a:t>
            </a:r>
            <a:r>
              <a:rPr lang="nl-NL" sz="2800" dirty="0"/>
              <a:t> doen?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5" y="1484785"/>
            <a:ext cx="7858448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Meer unit testen – het gebruik van MOQ</a:t>
            </a:r>
          </a:p>
          <a:p>
            <a:pPr marL="0" indent="0">
              <a:lnSpc>
                <a:spcPct val="100000"/>
              </a:lnSpc>
              <a:buNone/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57616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Afsluiting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5" y="1484785"/>
            <a:ext cx="7858448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476437"/>
            <a:ext cx="7725519" cy="512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9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Agenda	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484785"/>
            <a:ext cx="8280920" cy="48965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sz="2400" dirty="0" smtClean="0"/>
              <a:t>Intro en uitleg model</a:t>
            </a:r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r>
              <a:rPr lang="nl-NL" sz="2400" dirty="0" smtClean="0"/>
              <a:t>De opdracht(en)</a:t>
            </a:r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r>
              <a:rPr lang="nl-NL" sz="2400" dirty="0" smtClean="0"/>
              <a:t>Coderen (50 minuten)</a:t>
            </a:r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r>
              <a:rPr lang="nl-NL" sz="2400" dirty="0" smtClean="0"/>
              <a:t>Presentatie / feedback – ieder team (30 minuten)</a:t>
            </a:r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r>
              <a:rPr lang="nl-NL" sz="2400" dirty="0" err="1" smtClean="0"/>
              <a:t>Retrospecitive</a:t>
            </a:r>
            <a:r>
              <a:rPr lang="nl-NL" sz="2400" dirty="0" smtClean="0"/>
              <a:t> van de </a:t>
            </a:r>
            <a:r>
              <a:rPr lang="nl-NL" sz="2400" dirty="0" err="1" smtClean="0"/>
              <a:t>dojo</a:t>
            </a:r>
            <a:r>
              <a:rPr lang="nl-NL" sz="2400" dirty="0" smtClean="0"/>
              <a:t> (15 minuten)</a:t>
            </a:r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r>
              <a:rPr lang="nl-NL" sz="2400" dirty="0" smtClean="0"/>
              <a:t>Aankondiging volgende </a:t>
            </a:r>
            <a:r>
              <a:rPr lang="nl-NL" sz="2400" dirty="0" err="1" smtClean="0"/>
              <a:t>dojo</a:t>
            </a: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endParaRPr lang="nl-NL" sz="1400" dirty="0" smtClean="0"/>
          </a:p>
        </p:txBody>
      </p:sp>
    </p:spTree>
    <p:extLst>
      <p:ext uri="{BB962C8B-B14F-4D97-AF65-F5344CB8AC3E}">
        <p14:creationId xmlns:p14="http://schemas.microsoft.com/office/powerpoint/2010/main" val="204465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Uitleg van programma	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484785"/>
            <a:ext cx="8280920" cy="48965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sz="1800" dirty="0" smtClean="0"/>
              <a:t>Magazijn met gebouwen</a:t>
            </a:r>
          </a:p>
          <a:p>
            <a:pPr>
              <a:lnSpc>
                <a:spcPct val="100000"/>
              </a:lnSpc>
            </a:pPr>
            <a:r>
              <a:rPr lang="nl-NL" sz="1800" dirty="0" smtClean="0"/>
              <a:t>Gebouw heeft rijen</a:t>
            </a:r>
          </a:p>
          <a:p>
            <a:pPr>
              <a:lnSpc>
                <a:spcPct val="100000"/>
              </a:lnSpc>
            </a:pPr>
            <a:r>
              <a:rPr lang="nl-NL" sz="1800" dirty="0" smtClean="0"/>
              <a:t>Een rij heeft rekken</a:t>
            </a:r>
          </a:p>
          <a:p>
            <a:pPr>
              <a:lnSpc>
                <a:spcPct val="100000"/>
              </a:lnSpc>
            </a:pPr>
            <a:r>
              <a:rPr lang="nl-NL" sz="1800" dirty="0" smtClean="0"/>
              <a:t>Een rek heeft schappen</a:t>
            </a:r>
          </a:p>
          <a:p>
            <a:pPr>
              <a:lnSpc>
                <a:spcPct val="100000"/>
              </a:lnSpc>
            </a:pPr>
            <a:endParaRPr lang="nl-NL" sz="1800" dirty="0"/>
          </a:p>
          <a:p>
            <a:pPr>
              <a:lnSpc>
                <a:spcPct val="100000"/>
              </a:lnSpc>
            </a:pPr>
            <a:r>
              <a:rPr lang="nl-NL" sz="1800" dirty="0" smtClean="0"/>
              <a:t>In een schap liggen Producten opgeslagen</a:t>
            </a:r>
          </a:p>
          <a:p>
            <a:pPr>
              <a:lnSpc>
                <a:spcPct val="100000"/>
              </a:lnSpc>
            </a:pPr>
            <a:endParaRPr lang="nl-NL" sz="1800" dirty="0"/>
          </a:p>
          <a:p>
            <a:pPr>
              <a:lnSpc>
                <a:spcPct val="100000"/>
              </a:lnSpc>
            </a:pPr>
            <a:r>
              <a:rPr lang="nl-NL" sz="1800" dirty="0" smtClean="0"/>
              <a:t>Een Product heeft een gewicht</a:t>
            </a:r>
          </a:p>
          <a:p>
            <a:pPr>
              <a:lnSpc>
                <a:spcPct val="100000"/>
              </a:lnSpc>
            </a:pPr>
            <a:r>
              <a:rPr lang="nl-NL" sz="1800" dirty="0" smtClean="0"/>
              <a:t>Een Rek heeft een max gewicht; er kunnen maar zoveel producten op een rek</a:t>
            </a:r>
          </a:p>
          <a:p>
            <a:pPr>
              <a:lnSpc>
                <a:spcPct val="100000"/>
              </a:lnSpc>
            </a:pPr>
            <a:endParaRPr lang="nl-NL" sz="1800" dirty="0"/>
          </a:p>
          <a:p>
            <a:pPr>
              <a:lnSpc>
                <a:spcPct val="100000"/>
              </a:lnSpc>
            </a:pPr>
            <a:r>
              <a:rPr lang="nl-NL" sz="1800" dirty="0" smtClean="0"/>
              <a:t>Een Gebouw heeft een Airco die aan / uit kan</a:t>
            </a:r>
          </a:p>
          <a:p>
            <a:pPr>
              <a:lnSpc>
                <a:spcPct val="100000"/>
              </a:lnSpc>
            </a:pPr>
            <a:r>
              <a:rPr lang="nl-NL" sz="1800" dirty="0" smtClean="0"/>
              <a:t>Een Airco mag niet aan wanneer buitentemp &lt; 5 graden </a:t>
            </a:r>
            <a:r>
              <a:rPr lang="nl-NL" sz="1800" dirty="0" err="1"/>
              <a:t>celcius</a:t>
            </a:r>
            <a:endParaRPr lang="nl-NL" sz="1800" dirty="0" smtClean="0"/>
          </a:p>
          <a:p>
            <a:pPr>
              <a:lnSpc>
                <a:spcPct val="100000"/>
              </a:lnSpc>
            </a:pPr>
            <a:r>
              <a:rPr lang="nl-NL" sz="1800" dirty="0"/>
              <a:t>Een Airco mag niet </a:t>
            </a:r>
            <a:r>
              <a:rPr lang="nl-NL" sz="1800" dirty="0" smtClean="0"/>
              <a:t>uit wanneer </a:t>
            </a:r>
            <a:r>
              <a:rPr lang="nl-NL" sz="1800" dirty="0"/>
              <a:t>buitentemp </a:t>
            </a:r>
            <a:r>
              <a:rPr lang="nl-NL" sz="1800" dirty="0" smtClean="0"/>
              <a:t>&gt; 10 graden </a:t>
            </a:r>
            <a:r>
              <a:rPr lang="nl-NL" sz="1800" dirty="0" err="1" smtClean="0"/>
              <a:t>celcius</a:t>
            </a:r>
            <a:r>
              <a:rPr lang="nl-NL" sz="1800" dirty="0" smtClean="0"/>
              <a:t> </a:t>
            </a:r>
            <a:endParaRPr lang="nl-NL" sz="1800" dirty="0"/>
          </a:p>
          <a:p>
            <a:pPr>
              <a:lnSpc>
                <a:spcPct val="100000"/>
              </a:lnSpc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62662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Model	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484785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2423972"/>
            <a:ext cx="8923196" cy="244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9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Korte demo	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636912"/>
            <a:ext cx="3905795" cy="1962424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484785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837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smtClean="0">
                <a:latin typeface="Bebas Neue" panose="020B0000000000000000" pitchFamily="34" charset="0"/>
              </a:rPr>
              <a:t>Opdrachten	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5576" y="1484785"/>
            <a:ext cx="8280920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nl-NL" sz="2800" dirty="0" smtClean="0"/>
              <a:t>Schrijf unit testen voor: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De </a:t>
            </a:r>
            <a:r>
              <a:rPr lang="nl-NL" sz="2400" dirty="0" smtClean="0"/>
              <a:t>Building BLL</a:t>
            </a:r>
            <a:r>
              <a:rPr lang="nl-NL" sz="2400" dirty="0"/>
              <a:t>: </a:t>
            </a:r>
            <a:r>
              <a:rPr lang="nl-NL" sz="2400" dirty="0" err="1" smtClean="0">
                <a:solidFill>
                  <a:srgbClr val="00572D"/>
                </a:solidFill>
              </a:rPr>
              <a:t>Warehouse.Models.Building.cs</a:t>
            </a:r>
            <a:endParaRPr lang="nl-NL" sz="2400" dirty="0" smtClean="0">
              <a:solidFill>
                <a:srgbClr val="00572D"/>
              </a:solidFill>
            </a:endParaRPr>
          </a:p>
          <a:p>
            <a:pPr>
              <a:lnSpc>
                <a:spcPct val="100000"/>
              </a:lnSpc>
            </a:pPr>
            <a:endParaRPr lang="nl-NL" sz="2400" dirty="0" smtClean="0">
              <a:solidFill>
                <a:srgbClr val="00572D"/>
              </a:solidFill>
            </a:endParaRPr>
          </a:p>
          <a:p>
            <a:pPr>
              <a:lnSpc>
                <a:spcPct val="100000"/>
              </a:lnSpc>
            </a:pPr>
            <a:r>
              <a:rPr lang="nl-NL" sz="2400" dirty="0"/>
              <a:t>De weer service: </a:t>
            </a:r>
            <a:r>
              <a:rPr lang="nl-NL" sz="2400" dirty="0" err="1">
                <a:solidFill>
                  <a:srgbClr val="00572D"/>
                </a:solidFill>
              </a:rPr>
              <a:t>Warehouse.Models.CurrentWeather.cs</a:t>
            </a:r>
            <a:endParaRPr lang="nl-NL" sz="2400" dirty="0">
              <a:solidFill>
                <a:srgbClr val="00572D"/>
              </a:solidFill>
            </a:endParaRPr>
          </a:p>
          <a:p>
            <a:pPr>
              <a:lnSpc>
                <a:spcPct val="100000"/>
              </a:lnSpc>
            </a:pPr>
            <a:endParaRPr lang="nl-NL" sz="2400" dirty="0" smtClean="0"/>
          </a:p>
          <a:p>
            <a:pPr>
              <a:lnSpc>
                <a:spcPct val="100000"/>
              </a:lnSpc>
            </a:pPr>
            <a:r>
              <a:rPr lang="nl-NL" sz="2400" dirty="0" smtClean="0"/>
              <a:t>Het </a:t>
            </a:r>
            <a:r>
              <a:rPr lang="nl-NL" sz="2400" dirty="0" err="1" smtClean="0"/>
              <a:t>BuildingScreen</a:t>
            </a:r>
            <a:r>
              <a:rPr lang="nl-NL" sz="2400" dirty="0"/>
              <a:t>: </a:t>
            </a:r>
            <a:r>
              <a:rPr lang="nl-NL" sz="2400" dirty="0" err="1">
                <a:solidFill>
                  <a:srgbClr val="00572D"/>
                </a:solidFill>
              </a:rPr>
              <a:t>Warehouse.Screens.BuildingScreen.cs</a:t>
            </a:r>
            <a:endParaRPr lang="nl-NL" sz="2400" dirty="0">
              <a:solidFill>
                <a:srgbClr val="00572D"/>
              </a:solidFill>
            </a:endParaRPr>
          </a:p>
          <a:p>
            <a:pPr>
              <a:lnSpc>
                <a:spcPct val="100000"/>
              </a:lnSpc>
            </a:pPr>
            <a:endParaRPr lang="nl-NL" sz="1600" dirty="0" smtClean="0"/>
          </a:p>
          <a:p>
            <a:pPr>
              <a:lnSpc>
                <a:spcPct val="100000"/>
              </a:lnSpc>
            </a:pPr>
            <a:endParaRPr lang="nl-NL" sz="1600" dirty="0" smtClean="0"/>
          </a:p>
          <a:p>
            <a:pPr>
              <a:lnSpc>
                <a:spcPct val="100000"/>
              </a:lnSpc>
            </a:pPr>
            <a:endParaRPr lang="nl-NL" sz="1600" dirty="0"/>
          </a:p>
          <a:p>
            <a:pPr marL="0" indent="0">
              <a:lnSpc>
                <a:spcPct val="100000"/>
              </a:lnSpc>
              <a:buNone/>
            </a:pPr>
            <a:r>
              <a:rPr lang="nl-NL" sz="2800" dirty="0" err="1" smtClean="0"/>
              <a:t>Refactor</a:t>
            </a:r>
            <a:r>
              <a:rPr lang="nl-NL" sz="2800" dirty="0" smtClean="0"/>
              <a:t> waar </a:t>
            </a:r>
            <a:r>
              <a:rPr lang="nl-NL" sz="2800" dirty="0"/>
              <a:t>nodig met behoud van huidige logica!</a:t>
            </a:r>
          </a:p>
          <a:p>
            <a:pPr marL="0" indent="0">
              <a:lnSpc>
                <a:spcPct val="100000"/>
              </a:lnSpc>
              <a:buNone/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06017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err="1" smtClean="0">
                <a:latin typeface="Bebas Neue" panose="020B0000000000000000" pitchFamily="34" charset="0"/>
              </a:rPr>
              <a:t>Showtime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484785"/>
            <a:ext cx="7858447" cy="489654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nl-NL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1484784"/>
            <a:ext cx="7928944" cy="446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err="1" smtClean="0">
                <a:latin typeface="Bebas Neue" panose="020B0000000000000000" pitchFamily="34" charset="0"/>
              </a:rPr>
              <a:t>SHowtime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4" y="1484785"/>
            <a:ext cx="7858447" cy="4896544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nl-NL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671637"/>
            <a:ext cx="5256584" cy="455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3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548680"/>
            <a:ext cx="6516688" cy="424900"/>
          </a:xfrm>
        </p:spPr>
        <p:txBody>
          <a:bodyPr/>
          <a:lstStyle/>
          <a:p>
            <a:r>
              <a:rPr lang="nl-NL" sz="2800" dirty="0" err="1" smtClean="0">
                <a:latin typeface="Bebas Neue" panose="020B0000000000000000" pitchFamily="34" charset="0"/>
              </a:rPr>
              <a:t>Retrospecive</a:t>
            </a:r>
            <a:r>
              <a:rPr lang="nl-NL" sz="2800" dirty="0" smtClean="0">
                <a:latin typeface="Bebas Neue" panose="020B0000000000000000" pitchFamily="34" charset="0"/>
              </a:rPr>
              <a:t>	</a:t>
            </a:r>
            <a:endParaRPr lang="nl-NL" dirty="0">
              <a:latin typeface="Bebas Neue" panose="020B0000000000000000" pitchFamily="34" charset="0"/>
            </a:endParaRP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62025" y="945887"/>
            <a:ext cx="6516688" cy="353233"/>
          </a:xfrm>
        </p:spPr>
        <p:txBody>
          <a:bodyPr/>
          <a:lstStyle/>
          <a:p>
            <a:endParaRPr lang="nl-NL" sz="2000" dirty="0">
              <a:solidFill>
                <a:srgbClr val="A5CD39"/>
              </a:solidFill>
              <a:latin typeface="Bebas Neue" panose="020B0000000000000000" pitchFamily="34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962025" y="1484785"/>
            <a:ext cx="7858448" cy="4896544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endParaRPr lang="nl-NL" sz="2800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nl-NL" sz="2800" dirty="0" smtClean="0"/>
              <a:t>Feedback</a:t>
            </a:r>
            <a:endParaRPr lang="nl-NL" sz="2800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nl-NL" sz="2800" smtClean="0"/>
              <a:t>-</a:t>
            </a:r>
            <a:endParaRPr lang="nl-NL" sz="2800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nl-NL" sz="2800" dirty="0" smtClean="0"/>
              <a:t>Wat kunnen we doen om volgende </a:t>
            </a:r>
            <a:r>
              <a:rPr lang="nl-NL" sz="2800" dirty="0" err="1" smtClean="0"/>
              <a:t>dojo</a:t>
            </a:r>
            <a:r>
              <a:rPr lang="nl-NL" sz="2800" dirty="0" smtClean="0"/>
              <a:t> een nog groter succes te laten worden?</a:t>
            </a:r>
          </a:p>
          <a:p>
            <a:pPr marL="0" indent="0">
              <a:lnSpc>
                <a:spcPct val="100000"/>
              </a:lnSpc>
              <a:buNone/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276860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_Greencho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2424</TotalTime>
  <Words>183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Bebas Neue</vt:lpstr>
      <vt:lpstr>Calibri</vt:lpstr>
      <vt:lpstr>Dax-Bold</vt:lpstr>
      <vt:lpstr>Dax-Light</vt:lpstr>
      <vt:lpstr>Dax-Medium</vt:lpstr>
      <vt:lpstr>Dax-Regular</vt:lpstr>
      <vt:lpstr>Office Theme</vt:lpstr>
      <vt:lpstr>Hallo allemaal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uittest bv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Ron Gast</dc:creator>
  <cp:lastModifiedBy>Michel van Geel</cp:lastModifiedBy>
  <cp:revision>261</cp:revision>
  <dcterms:created xsi:type="dcterms:W3CDTF">2013-09-26T14:04:51Z</dcterms:created>
  <dcterms:modified xsi:type="dcterms:W3CDTF">2016-03-30T14:04:40Z</dcterms:modified>
</cp:coreProperties>
</file>