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79" r:id="rId2"/>
    <p:sldId id="287" r:id="rId3"/>
    <p:sldId id="309" r:id="rId4"/>
    <p:sldId id="313" r:id="rId5"/>
    <p:sldId id="314" r:id="rId6"/>
    <p:sldId id="310" r:id="rId7"/>
    <p:sldId id="311" r:id="rId8"/>
    <p:sldId id="312" r:id="rId9"/>
    <p:sldId id="31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 van Geel" initials="MvG" lastIdx="2" clrIdx="0">
    <p:extLst>
      <p:ext uri="{19B8F6BF-5375-455C-9EA6-DF929625EA0E}">
        <p15:presenceInfo xmlns:p15="http://schemas.microsoft.com/office/powerpoint/2012/main" userId="Michel van G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D39"/>
    <a:srgbClr val="676767"/>
    <a:srgbClr val="005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5" autoAdjust="0"/>
    <p:restoredTop sz="90116" autoAdjust="0"/>
  </p:normalViewPr>
  <p:slideViewPr>
    <p:cSldViewPr snapToObjects="1" showGuides="1">
      <p:cViewPr varScale="1">
        <p:scale>
          <a:sx n="104" d="100"/>
          <a:sy n="104" d="100"/>
        </p:scale>
        <p:origin x="1434" y="96"/>
      </p:cViewPr>
      <p:guideLst>
        <p:guide orient="horz" pos="2112"/>
        <p:guide pos="29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D2A74-5733-489F-AE3E-678E3C4642CF}" type="datetimeFigureOut">
              <a:rPr lang="nl-NL" smtClean="0"/>
              <a:t>31-3-2016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CE284-30FB-4FF8-B9E6-6E562EA3B02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7957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Oefenruimt</a:t>
            </a:r>
            <a:r>
              <a:rPr lang="nl-NL" baseline="0" dirty="0" smtClean="0"/>
              <a:t>e </a:t>
            </a:r>
            <a:r>
              <a:rPr lang="nl-NL" baseline="0" dirty="0" smtClean="0">
                <a:sym typeface="Wingdings" panose="05000000000000000000" pitchFamily="2" charset="2"/>
              </a:rPr>
              <a:t> niet zo stoer, dus nog een definitie… :)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CE284-30FB-4FF8-B9E6-6E562EA3B02E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7731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group, software developers don’t practice enough. Most of our learning takes place on the job, which means that most of our mistakes get made there as well. Other creative professions practice: artists carry a sketchpad, musicians play technical pieces, poets constantly rewrite works.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CE284-30FB-4FF8-B9E6-6E562EA3B02E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8375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CE284-30FB-4FF8-B9E6-6E562EA3B02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9982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Doel</a:t>
            </a:r>
            <a:r>
              <a:rPr lang="nl-NL" baseline="0" dirty="0" smtClean="0"/>
              <a:t>: technieken toe kunnen passen in praktijk, zonder bij na te denken.</a:t>
            </a:r>
          </a:p>
          <a:p>
            <a:r>
              <a:rPr lang="nl-NL" baseline="0" dirty="0" smtClean="0"/>
              <a:t>Beter worden in allerlei </a:t>
            </a:r>
            <a:r>
              <a:rPr lang="nl-NL" baseline="0" dirty="0" err="1" smtClean="0"/>
              <a:t>coding</a:t>
            </a:r>
            <a:r>
              <a:rPr lang="nl-NL" baseline="0" dirty="0" smtClean="0"/>
              <a:t> skills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CE284-30FB-4FF8-B9E6-6E562EA3B02E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8685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CE284-30FB-4FF8-B9E6-6E562EA3B02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6267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l-NL" sz="1200" dirty="0" smtClean="0"/>
              <a:t>Je kunt niet over een techniek praten, zonder (werkende) code; Je kunt geen code tonen, zonder (unit) testen</a:t>
            </a:r>
            <a:br>
              <a:rPr lang="nl-NL" sz="1200" dirty="0" smtClean="0"/>
            </a:br>
            <a:endParaRPr lang="nl-NL" sz="1200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CE284-30FB-4FF8-B9E6-6E562EA3B02E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953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l-NL" sz="1200" dirty="0" smtClean="0"/>
              <a:t>Je kunt niet over een techniek praten, zonder (werkende) code; Je kunt geen code tonen, zonder (unit) testen</a:t>
            </a:r>
            <a:br>
              <a:rPr lang="nl-NL" sz="1200" dirty="0" smtClean="0"/>
            </a:br>
            <a:endParaRPr lang="nl-NL" sz="1200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CE284-30FB-4FF8-B9E6-6E562EA3B02E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4078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57200"/>
            <a:ext cx="6278400" cy="9288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700808"/>
            <a:ext cx="6516688" cy="2243416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Later werd de tomaat</a:t>
            </a:r>
          </a:p>
          <a:p>
            <a:pPr lvl="0"/>
            <a:r>
              <a:rPr lang="nl-NL" dirty="0" smtClean="0"/>
              <a:t>In grote hoeveelheden</a:t>
            </a:r>
          </a:p>
          <a:p>
            <a:pPr lvl="0"/>
            <a:r>
              <a:rPr lang="nl-NL" dirty="0" smtClean="0"/>
              <a:t>Naar Europa geëxporteerd</a:t>
            </a:r>
          </a:p>
          <a:p>
            <a:pPr lvl="1"/>
            <a:r>
              <a:rPr lang="nl-NL" dirty="0" smtClean="0"/>
              <a:t>Hoewel de Spanjaarden</a:t>
            </a:r>
            <a:endParaRPr lang="en-US" dirty="0"/>
          </a:p>
        </p:txBody>
      </p:sp>
      <p:pic>
        <p:nvPicPr>
          <p:cNvPr id="8" name="Picture 7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0" name="Picture 9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57200"/>
            <a:ext cx="6278400" cy="9288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772816"/>
            <a:ext cx="2210400" cy="2209800"/>
          </a:xfrm>
          <a:prstGeom prst="rect">
            <a:avLst/>
          </a:prstGeom>
          <a:solidFill>
            <a:srgbClr val="A5CD39"/>
          </a:solidFill>
        </p:spPr>
        <p:txBody>
          <a:bodyPr lIns="108000" tIns="10800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0" i="0" baseline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dirty="0" smtClean="0"/>
              <a:t>. In eerste instantie.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276600" y="1772816"/>
            <a:ext cx="2209800" cy="2209800"/>
          </a:xfrm>
          <a:prstGeom prst="rect">
            <a:avLst/>
          </a:prstGeom>
          <a:solidFill>
            <a:srgbClr val="A5CD39"/>
          </a:solidFill>
        </p:spPr>
        <p:txBody>
          <a:bodyPr vert="horz" tIns="108000"/>
          <a:lstStyle>
            <a:lvl1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2pPr>
            <a:lvl3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3pPr>
            <a:lvl4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4pPr>
            <a:lvl5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715000" y="1772816"/>
            <a:ext cx="2210400" cy="2209800"/>
          </a:xfrm>
          <a:prstGeom prst="rect">
            <a:avLst/>
          </a:prstGeom>
          <a:solidFill>
            <a:srgbClr val="A5CD39"/>
          </a:solidFill>
        </p:spPr>
        <p:txBody>
          <a:bodyPr vert="horz" tIns="108000"/>
          <a:lstStyle>
            <a:lvl1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2pPr>
            <a:lvl3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3pPr>
            <a:lvl4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4pPr>
            <a:lvl5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smtClean="0"/>
              <a:t>.</a:t>
            </a:r>
            <a:endParaRPr lang="en-US" dirty="0"/>
          </a:p>
        </p:txBody>
      </p:sp>
      <p:pic>
        <p:nvPicPr>
          <p:cNvPr id="10" name="Picture 9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1" name="Picture 10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greenchoice-logo-vierkant-los-dee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08575"/>
            <a:ext cx="51276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greenchoice-logo-tekstslid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238" y="0"/>
            <a:ext cx="1782762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936000"/>
            <a:ext cx="6516687" cy="61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ts val="3600"/>
              </a:lnSpc>
              <a:defRPr sz="3200" b="1" cap="all">
                <a:solidFill>
                  <a:srgbClr val="00572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809625" y="2209799"/>
            <a:ext cx="6516688" cy="312779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09625" y="1600200"/>
            <a:ext cx="6516688" cy="606424"/>
          </a:xfrm>
          <a:prstGeom prst="rect">
            <a:avLst/>
          </a:prstGeom>
        </p:spPr>
        <p:txBody>
          <a:bodyPr vert="horz" lIns="0" tIns="0" rIns="0" bIns="0"/>
          <a:lstStyle>
            <a:lvl1pPr>
              <a:buNone/>
              <a:defRPr sz="2600" b="1" i="0">
                <a:solidFill>
                  <a:srgbClr val="00572D"/>
                </a:solidFill>
                <a:latin typeface="Dax-Bold"/>
                <a:cs typeface="Dax-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809625" y="6227763"/>
            <a:ext cx="6516688" cy="3651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A5CD39"/>
                </a:solidFill>
                <a:latin typeface="Dax-Medium" charset="0"/>
              </a:defRPr>
            </a:lvl1pPr>
          </a:lstStyle>
          <a:p>
            <a:r>
              <a:rPr lang="en-US"/>
              <a:t>PowerPoint grid 29 januari 2013</a:t>
            </a:r>
          </a:p>
        </p:txBody>
      </p:sp>
    </p:spTree>
    <p:extLst>
      <p:ext uri="{BB962C8B-B14F-4D97-AF65-F5344CB8AC3E}">
        <p14:creationId xmlns:p14="http://schemas.microsoft.com/office/powerpoint/2010/main" val="158066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51054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27432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5105400"/>
            <a:ext cx="9144001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61956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rgbClr val="A5CD39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  <p:pic>
        <p:nvPicPr>
          <p:cNvPr id="9" name="Picture 8" descr="greenchoice-logo-openings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22805" y="5257800"/>
            <a:ext cx="2121195" cy="1600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35814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57384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22860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44430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rgbClr val="A5CD39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  <p:pic>
        <p:nvPicPr>
          <p:cNvPr id="5" name="Picture 4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1" y="457200"/>
            <a:ext cx="6276600" cy="92964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10000" y="4759247"/>
            <a:ext cx="6516688" cy="90200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wereld” naar Europa.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628800"/>
            <a:ext cx="6516688" cy="1192800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2000" b="1" i="0">
                <a:solidFill>
                  <a:srgbClr val="676767"/>
                </a:solidFill>
                <a:latin typeface="Dax-Bold"/>
                <a:cs typeface="Dax-Bold"/>
              </a:defRPr>
            </a:lvl1pPr>
            <a:lvl2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2pPr>
            <a:lvl3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3pPr>
            <a:lvl4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4pPr>
            <a:lvl5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5pPr>
          </a:lstStyle>
          <a:p>
            <a:pPr lvl="0"/>
            <a:r>
              <a:rPr lang="nl-NL" dirty="0" smtClean="0"/>
              <a:t>Later werd de tomaat in grote hoeveelheden naar Europa geëxporteerd en tegenwoordig heeft de teelt van deze groente ook in Nederland een vlucht genomen.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09625" y="2883647"/>
            <a:ext cx="6516688" cy="3460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defRPr/>
            </a:lvl2pPr>
            <a:lvl3pPr marL="0" indent="0">
              <a:spcBef>
                <a:spcPts val="0"/>
              </a:spcBef>
              <a:defRPr/>
            </a:lvl3pPr>
            <a:lvl4pPr marL="0" indent="0">
              <a:spcBef>
                <a:spcPts val="0"/>
              </a:spcBef>
              <a:defRPr/>
            </a:lvl4pPr>
            <a:lvl5pPr marL="0" indent="0">
              <a:spcBef>
                <a:spcPts val="0"/>
              </a:spcBef>
              <a:defRPr/>
            </a:lvl5pPr>
          </a:lstStyle>
          <a:p>
            <a:pPr lvl="0"/>
            <a:r>
              <a:rPr lang="nl-NL" dirty="0" smtClean="0"/>
              <a:t>IN GAZPACHO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09625" y="3230297"/>
            <a:ext cx="6516688" cy="971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In </a:t>
            </a:r>
            <a:r>
              <a:rPr lang="nl-NL" dirty="0" err="1" smtClean="0"/>
              <a:t>Gazpacho</a:t>
            </a:r>
            <a:r>
              <a:rPr lang="nl-NL" dirty="0" smtClean="0"/>
              <a:t> worden altijd tomaten verwerkt. Het oorspronkelijke Spaanse recept voor deze koude soep dateert uit het begin van de 17e eeuw.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625" y="4413647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err="1" smtClean="0"/>
              <a:t>Columbus</a:t>
            </a:r>
            <a:endParaRPr lang="en-US" dirty="0"/>
          </a:p>
        </p:txBody>
      </p:sp>
      <p:pic>
        <p:nvPicPr>
          <p:cNvPr id="14" name="Picture 13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6" name="Picture 15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9625" y="2924944"/>
            <a:ext cx="6516688" cy="3458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wereld” naar Europa haalden. 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dirty="0" smtClean="0"/>
              <a:t>. In eerste instantie dacht men dat de rode tomaat giftig was en werd hij.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Later werd de tomaat in grote hoeveelheden naar Europa geëxporteerd en tegenwoordig heeft de teelt ook in Nederland een grote vlucht genomen.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pic>
        <p:nvPicPr>
          <p:cNvPr id="7" name="Picture 6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09250" y="1052736"/>
            <a:ext cx="6516688" cy="3460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defRPr/>
            </a:lvl2pPr>
            <a:lvl3pPr marL="0" indent="0">
              <a:spcBef>
                <a:spcPts val="0"/>
              </a:spcBef>
              <a:defRPr/>
            </a:lvl3pPr>
            <a:lvl4pPr marL="0" indent="0">
              <a:spcBef>
                <a:spcPts val="0"/>
              </a:spcBef>
              <a:defRPr/>
            </a:lvl4pPr>
            <a:lvl5pPr marL="0" indent="0">
              <a:spcBef>
                <a:spcPts val="0"/>
              </a:spcBef>
              <a:defRPr/>
            </a:lvl5pPr>
          </a:lstStyle>
          <a:p>
            <a:pPr lvl="0"/>
            <a:r>
              <a:rPr lang="nl-NL" dirty="0" smtClean="0"/>
              <a:t>IN GAZPACHO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09250" y="1412776"/>
            <a:ext cx="6516688" cy="971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In </a:t>
            </a:r>
            <a:r>
              <a:rPr lang="nl-NL" dirty="0" err="1" smtClean="0"/>
              <a:t>Gazpacho</a:t>
            </a:r>
            <a:r>
              <a:rPr lang="nl-NL" dirty="0" smtClean="0"/>
              <a:t> worden altijd tomaten verwerkt. Het oorspronkelijke Spaanse recept voor deze koude soep dateert uit het begin van de 17e eeuw.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250" y="2564904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err="1" smtClean="0"/>
              <a:t>Columbus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9625" y="4343263"/>
            <a:ext cx="6516688" cy="96484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250" y="3730488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“IN GAZPACHO WORDEN ALTIJD TOMATEN VERWERKT.”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/>
          </p:nvPr>
        </p:nvSpPr>
        <p:spPr>
          <a:xfrm>
            <a:off x="810000" y="620688"/>
            <a:ext cx="6516000" cy="28836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pic>
        <p:nvPicPr>
          <p:cNvPr id="10" name="Picture 9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1" name="Picture 10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2310407"/>
            <a:ext cx="6516688" cy="221527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Later werd de tomaat</a:t>
            </a:r>
          </a:p>
          <a:p>
            <a:pPr lvl="0"/>
            <a:r>
              <a:rPr lang="nl-NL" dirty="0" smtClean="0"/>
              <a:t>In grote hoeveelheden</a:t>
            </a:r>
          </a:p>
          <a:p>
            <a:pPr lvl="0"/>
            <a:r>
              <a:rPr lang="nl-NL" dirty="0" smtClean="0"/>
              <a:t>Naar Europa geëxporteerd</a:t>
            </a:r>
          </a:p>
          <a:p>
            <a:pPr lvl="1"/>
            <a:r>
              <a:rPr lang="nl-NL" dirty="0" smtClean="0"/>
              <a:t>Hoewel de Spanjaarden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09625" y="1700808"/>
            <a:ext cx="6516688" cy="617948"/>
          </a:xfrm>
          <a:prstGeom prst="rect">
            <a:avLst/>
          </a:prstGeom>
        </p:spPr>
        <p:txBody>
          <a:bodyPr vert="horz" lIns="0" tIns="0" rIns="0" bIns="0"/>
          <a:lstStyle>
            <a:lvl1pPr>
              <a:buNone/>
              <a:defRPr sz="2600" b="1" i="0">
                <a:solidFill>
                  <a:srgbClr val="00572D"/>
                </a:solidFill>
                <a:latin typeface="Dax-Bold"/>
                <a:cs typeface="Dax-Bold"/>
              </a:defRPr>
            </a:lvl1pPr>
          </a:lstStyle>
          <a:p>
            <a:pPr lvl="0"/>
            <a:r>
              <a:rPr lang="nl-NL" dirty="0" smtClean="0"/>
              <a:t>Van tomaten</a:t>
            </a:r>
            <a:endParaRPr lang="en-US" dirty="0"/>
          </a:p>
        </p:txBody>
      </p:sp>
      <p:pic>
        <p:nvPicPr>
          <p:cNvPr id="8" name="Picture 7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0" name="Picture 9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  <p:sp>
        <p:nvSpPr>
          <p:cNvPr id="3" name="Tekstvak 2"/>
          <p:cNvSpPr txBox="1"/>
          <p:nvPr userDrawn="1"/>
        </p:nvSpPr>
        <p:spPr>
          <a:xfrm>
            <a:off x="810000" y="457200"/>
            <a:ext cx="6278400" cy="9288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3200"/>
              </a:lnSpc>
            </a:pPr>
            <a:r>
              <a:rPr lang="nl-NL" sz="3200" dirty="0" smtClean="0">
                <a:solidFill>
                  <a:srgbClr val="00572D"/>
                </a:solidFill>
                <a:latin typeface="Bebas Neue" pitchFamily="34" charset="0"/>
              </a:rPr>
              <a:t>IN</a:t>
            </a:r>
            <a:r>
              <a:rPr lang="nl-NL" sz="3200" baseline="0" dirty="0" smtClean="0">
                <a:solidFill>
                  <a:srgbClr val="00572D"/>
                </a:solidFill>
                <a:latin typeface="Bebas Neue" pitchFamily="34" charset="0"/>
              </a:rPr>
              <a:t> GAZPACHO WORDEN ALTIJD</a:t>
            </a:r>
          </a:p>
          <a:p>
            <a:pPr>
              <a:lnSpc>
                <a:spcPts val="3200"/>
              </a:lnSpc>
            </a:pPr>
            <a:r>
              <a:rPr lang="nl-NL" sz="3200" baseline="0" dirty="0" smtClean="0">
                <a:solidFill>
                  <a:srgbClr val="00572D"/>
                </a:solidFill>
                <a:latin typeface="Bebas Neue" pitchFamily="34" charset="0"/>
              </a:rPr>
              <a:t>TOMATEN VERWERKT</a:t>
            </a:r>
            <a:endParaRPr lang="nl-NL" sz="3200" dirty="0">
              <a:solidFill>
                <a:srgbClr val="00572D"/>
              </a:solidFill>
              <a:latin typeface="Bebas Neue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lang="nl-NL" sz="1200" kern="1200" smtClean="0">
          <a:solidFill>
            <a:schemeClr val="tx1"/>
          </a:solidFill>
          <a:latin typeface="Bebas Neue"/>
          <a:ea typeface="+mj-ea"/>
          <a:cs typeface="Bebas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Hallo allemaal 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082"/>
            <a:ext cx="9144000" cy="4360077"/>
          </a:xfrm>
        </p:spPr>
      </p:pic>
      <p:sp>
        <p:nvSpPr>
          <p:cNvPr id="7" name="Subtitle 5"/>
          <p:cNvSpPr txBox="1">
            <a:spLocks/>
          </p:cNvSpPr>
          <p:nvPr/>
        </p:nvSpPr>
        <p:spPr>
          <a:xfrm>
            <a:off x="810000" y="5517232"/>
            <a:ext cx="5667000" cy="1152128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A5CD39"/>
                </a:solidFill>
                <a:latin typeface="Dax-Medium"/>
                <a:ea typeface="+mn-ea"/>
                <a:cs typeface="Dax-Medium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6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Coding</a:t>
            </a:r>
            <a:r>
              <a:rPr lang="nl-NL" sz="3600" dirty="0" smtClean="0">
                <a:solidFill>
                  <a:srgbClr val="00572D"/>
                </a:solidFill>
                <a:latin typeface="Bebas Neue" panose="020B0000000000000000" pitchFamily="34" charset="0"/>
              </a:rPr>
              <a:t> </a:t>
            </a:r>
            <a:r>
              <a:rPr lang="nl-NL" sz="36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dojo</a:t>
            </a:r>
            <a:endParaRPr lang="nl-NL" sz="3600" dirty="0" smtClean="0">
              <a:solidFill>
                <a:srgbClr val="00572D"/>
              </a:solidFill>
              <a:latin typeface="Bebas Neue" panose="020B0000000000000000" pitchFamily="34" charset="0"/>
            </a:endParaRPr>
          </a:p>
          <a:p>
            <a:endParaRPr lang="nl-NL" sz="2000" dirty="0" smtClean="0"/>
          </a:p>
          <a:p>
            <a:r>
              <a:rPr lang="nl-NL" sz="1400" dirty="0" smtClean="0"/>
              <a:t>&lt;DATUM&gt;, 2016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250698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Agenda	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484785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3200" dirty="0" smtClean="0"/>
              <a:t>Deel 1 </a:t>
            </a:r>
            <a:r>
              <a:rPr lang="nl-NL" sz="3200" dirty="0" smtClean="0">
                <a:solidFill>
                  <a:schemeClr val="bg1">
                    <a:lumMod val="65000"/>
                  </a:schemeClr>
                </a:solidFill>
              </a:rPr>
              <a:t>(+/- 15 minuten)</a:t>
            </a:r>
          </a:p>
          <a:p>
            <a:pPr>
              <a:lnSpc>
                <a:spcPct val="100000"/>
              </a:lnSpc>
            </a:pPr>
            <a:r>
              <a:rPr lang="nl-NL" sz="2800" dirty="0" smtClean="0"/>
              <a:t>Wat is een (</a:t>
            </a:r>
            <a:r>
              <a:rPr lang="nl-NL" sz="2800" dirty="0" err="1" smtClean="0"/>
              <a:t>coding</a:t>
            </a:r>
            <a:r>
              <a:rPr lang="nl-NL" sz="2800" dirty="0" smtClean="0"/>
              <a:t>) </a:t>
            </a:r>
            <a:r>
              <a:rPr lang="nl-NL" sz="2800" dirty="0" err="1" smtClean="0"/>
              <a:t>dojo</a:t>
            </a:r>
            <a:r>
              <a:rPr lang="nl-NL" sz="2800" dirty="0" smtClean="0"/>
              <a:t> en een (</a:t>
            </a:r>
            <a:r>
              <a:rPr lang="nl-NL" sz="2800" dirty="0" err="1" smtClean="0"/>
              <a:t>coding</a:t>
            </a:r>
            <a:r>
              <a:rPr lang="nl-NL" sz="2800" dirty="0" smtClean="0"/>
              <a:t>) </a:t>
            </a:r>
            <a:r>
              <a:rPr lang="nl-NL" sz="2800" dirty="0" err="1" smtClean="0"/>
              <a:t>kata</a:t>
            </a:r>
            <a:endParaRPr lang="nl-NL" sz="2800" dirty="0" smtClean="0"/>
          </a:p>
          <a:p>
            <a:pPr>
              <a:lnSpc>
                <a:spcPct val="100000"/>
              </a:lnSpc>
            </a:pPr>
            <a:r>
              <a:rPr lang="nl-NL" sz="2800" dirty="0" smtClean="0"/>
              <a:t>Principes van een </a:t>
            </a:r>
            <a:r>
              <a:rPr lang="nl-NL" sz="2800" dirty="0" err="1" smtClean="0"/>
              <a:t>coding</a:t>
            </a:r>
            <a:r>
              <a:rPr lang="nl-NL" sz="2800" dirty="0" smtClean="0"/>
              <a:t> </a:t>
            </a:r>
            <a:r>
              <a:rPr lang="nl-NL" sz="2800" dirty="0" err="1" smtClean="0"/>
              <a:t>dojo</a:t>
            </a:r>
            <a:endParaRPr lang="nl-NL" sz="2800" dirty="0" smtClean="0"/>
          </a:p>
          <a:p>
            <a:pPr>
              <a:lnSpc>
                <a:spcPct val="100000"/>
              </a:lnSpc>
            </a:pPr>
            <a:r>
              <a:rPr lang="nl-NL" sz="2800" dirty="0" smtClean="0"/>
              <a:t>Basis skills waarmee we te maken gaan krijgen</a:t>
            </a:r>
          </a:p>
          <a:p>
            <a:pPr>
              <a:lnSpc>
                <a:spcPct val="100000"/>
              </a:lnSpc>
            </a:pPr>
            <a:endParaRPr lang="nl-NL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3200" dirty="0" smtClean="0"/>
              <a:t>Deel 2:</a:t>
            </a:r>
            <a:endParaRPr lang="nl-NL" sz="3200" dirty="0"/>
          </a:p>
          <a:p>
            <a:pPr>
              <a:lnSpc>
                <a:spcPct val="100000"/>
              </a:lnSpc>
            </a:pPr>
            <a:r>
              <a:rPr lang="nl-NL" sz="2800" dirty="0" smtClean="0"/>
              <a:t>Code </a:t>
            </a:r>
            <a:r>
              <a:rPr lang="nl-NL" sz="2800" dirty="0" err="1" smtClean="0"/>
              <a:t>kata</a:t>
            </a:r>
            <a:r>
              <a:rPr lang="nl-NL" sz="2800" dirty="0" smtClean="0"/>
              <a:t> 1: De Calculator </a:t>
            </a:r>
            <a:r>
              <a:rPr lang="nl-NL" sz="2800" dirty="0" smtClean="0">
                <a:solidFill>
                  <a:schemeClr val="bg1">
                    <a:lumMod val="65000"/>
                  </a:schemeClr>
                </a:solidFill>
              </a:rPr>
              <a:t>(35 minuten)</a:t>
            </a:r>
          </a:p>
          <a:p>
            <a:pPr>
              <a:lnSpc>
                <a:spcPct val="100000"/>
              </a:lnSpc>
            </a:pPr>
            <a:r>
              <a:rPr lang="nl-NL" sz="2800" dirty="0" smtClean="0"/>
              <a:t>Code </a:t>
            </a:r>
            <a:r>
              <a:rPr lang="nl-NL" sz="2800" dirty="0" err="1" smtClean="0"/>
              <a:t>kata</a:t>
            </a:r>
            <a:r>
              <a:rPr lang="nl-NL" sz="2800" dirty="0" smtClean="0"/>
              <a:t> 2: The Warehouse </a:t>
            </a:r>
            <a:r>
              <a:rPr lang="nl-NL" sz="2800" dirty="0" smtClean="0">
                <a:solidFill>
                  <a:schemeClr val="bg1">
                    <a:lumMod val="65000"/>
                  </a:schemeClr>
                </a:solidFill>
              </a:rPr>
              <a:t>(85 minuten)</a:t>
            </a:r>
          </a:p>
          <a:p>
            <a:pPr>
              <a:lnSpc>
                <a:spcPct val="100000"/>
              </a:lnSpc>
            </a:pPr>
            <a:r>
              <a:rPr lang="nl-NL" sz="2800" dirty="0"/>
              <a:t>Retro / </a:t>
            </a:r>
            <a:r>
              <a:rPr lang="nl-NL" sz="2800" dirty="0" smtClean="0"/>
              <a:t>feedback </a:t>
            </a:r>
            <a:r>
              <a:rPr lang="nl-NL" sz="2800" dirty="0" smtClean="0">
                <a:solidFill>
                  <a:schemeClr val="bg1">
                    <a:lumMod val="65000"/>
                  </a:schemeClr>
                </a:solidFill>
              </a:rPr>
              <a:t>(15 minuten)</a:t>
            </a:r>
            <a:endParaRPr lang="nl-NL" sz="28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04465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ytimg.com/vi/e-H3WSXdzPg/maxresdefa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89" y="1287613"/>
            <a:ext cx="8771041" cy="493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dirty="0" smtClean="0">
                <a:latin typeface="Bebas Neue" panose="020B0000000000000000" pitchFamily="34" charset="0"/>
              </a:rPr>
              <a:t>Wat is een </a:t>
            </a:r>
            <a:r>
              <a:rPr lang="nl-NL" dirty="0" err="1" smtClean="0">
                <a:latin typeface="Bebas Neue" panose="020B0000000000000000" pitchFamily="34" charset="0"/>
              </a:rPr>
              <a:t>dojo</a:t>
            </a:r>
            <a:r>
              <a:rPr lang="nl-NL" dirty="0" smtClean="0">
                <a:latin typeface="Bebas Neue" panose="020B0000000000000000" pitchFamily="34" charset="0"/>
              </a:rPr>
              <a:t>?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definitie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27584" y="1873370"/>
            <a:ext cx="7858447" cy="46850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dirty="0" smtClean="0"/>
              <a:t>Japans: </a:t>
            </a:r>
            <a:r>
              <a:rPr lang="nl-NL" i="1" dirty="0"/>
              <a:t>de plaats waar men de weg </a:t>
            </a:r>
            <a:r>
              <a:rPr lang="nl-NL" i="1" dirty="0" smtClean="0"/>
              <a:t>leert</a:t>
            </a:r>
          </a:p>
          <a:p>
            <a:pPr>
              <a:lnSpc>
                <a:spcPct val="100000"/>
              </a:lnSpc>
            </a:pPr>
            <a:endParaRPr lang="nl-NL" dirty="0" smtClean="0"/>
          </a:p>
          <a:p>
            <a:pPr>
              <a:lnSpc>
                <a:spcPct val="100000"/>
              </a:lnSpc>
            </a:pPr>
            <a:r>
              <a:rPr lang="nl-NL" dirty="0" smtClean="0"/>
              <a:t>Oefenruimte</a:t>
            </a:r>
          </a:p>
          <a:p>
            <a:pPr>
              <a:lnSpc>
                <a:spcPct val="100000"/>
              </a:lnSpc>
            </a:pPr>
            <a:endParaRPr lang="nl-NL" dirty="0" smtClean="0"/>
          </a:p>
          <a:p>
            <a:pPr>
              <a:lnSpc>
                <a:spcPct val="100000"/>
              </a:lnSpc>
            </a:pPr>
            <a:r>
              <a:rPr lang="nl-NL" dirty="0" smtClean="0"/>
              <a:t>Trainingsplaats </a:t>
            </a:r>
            <a:r>
              <a:rPr lang="nl-NL" dirty="0"/>
              <a:t>Voor </a:t>
            </a:r>
            <a:r>
              <a:rPr lang="nl-NL" dirty="0" smtClean="0"/>
              <a:t>Krijgskunsten</a:t>
            </a:r>
          </a:p>
          <a:p>
            <a:pPr>
              <a:lnSpc>
                <a:spcPct val="100000"/>
              </a:lnSpc>
            </a:pPr>
            <a:endParaRPr lang="nl-NL" sz="1800" dirty="0" smtClean="0"/>
          </a:p>
          <a:p>
            <a:pPr>
              <a:lnSpc>
                <a:spcPct val="100000"/>
              </a:lnSpc>
            </a:pPr>
            <a:endParaRPr lang="nl-NL" sz="1800" dirty="0"/>
          </a:p>
          <a:p>
            <a:pPr marL="0" indent="0">
              <a:lnSpc>
                <a:spcPct val="100000"/>
              </a:lnSpc>
              <a:buNone/>
            </a:pPr>
            <a:endParaRPr lang="nl-NL" sz="18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398985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leedscodedojo.github.io/images/event/event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96148"/>
            <a:ext cx="7900084" cy="462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dirty="0" smtClean="0">
                <a:latin typeface="Bebas Neue" panose="020B0000000000000000" pitchFamily="34" charset="0"/>
              </a:rPr>
              <a:t>Wat is een </a:t>
            </a:r>
            <a:r>
              <a:rPr lang="nl-NL" dirty="0" err="1" smtClean="0">
                <a:solidFill>
                  <a:srgbClr val="A5CD39"/>
                </a:solidFill>
                <a:latin typeface="Bebas Neue" panose="020B0000000000000000" pitchFamily="34" charset="0"/>
              </a:rPr>
              <a:t>coding</a:t>
            </a:r>
            <a:r>
              <a:rPr lang="nl-NL" dirty="0" smtClean="0">
                <a:latin typeface="Bebas Neue" panose="020B0000000000000000" pitchFamily="34" charset="0"/>
              </a:rPr>
              <a:t> </a:t>
            </a:r>
            <a:r>
              <a:rPr lang="nl-NL" dirty="0" err="1" smtClean="0">
                <a:latin typeface="Bebas Neue" panose="020B0000000000000000" pitchFamily="34" charset="0"/>
              </a:rPr>
              <a:t>dojo</a:t>
            </a:r>
            <a:r>
              <a:rPr lang="nl-NL" dirty="0" smtClean="0">
                <a:latin typeface="Bebas Neue" panose="020B0000000000000000" pitchFamily="34" charset="0"/>
              </a:rPr>
              <a:t>?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definitie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696327"/>
            <a:ext cx="7858447" cy="4685001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nl-NL" sz="2800" dirty="0" smtClean="0"/>
          </a:p>
          <a:p>
            <a:pPr>
              <a:lnSpc>
                <a:spcPct val="100000"/>
              </a:lnSpc>
            </a:pPr>
            <a:r>
              <a:rPr lang="nl-NL" sz="2800" dirty="0" smtClean="0"/>
              <a:t>een </a:t>
            </a:r>
            <a:r>
              <a:rPr lang="nl-NL" sz="2800" dirty="0"/>
              <a:t>trainingsplaats voor </a:t>
            </a:r>
            <a:r>
              <a:rPr lang="nl-NL" sz="2800" dirty="0" err="1"/>
              <a:t>developers</a:t>
            </a:r>
            <a:r>
              <a:rPr lang="nl-NL" sz="2800" dirty="0" smtClean="0"/>
              <a:t>.</a:t>
            </a:r>
          </a:p>
          <a:p>
            <a:pPr>
              <a:lnSpc>
                <a:spcPct val="100000"/>
              </a:lnSpc>
            </a:pPr>
            <a:endParaRPr lang="nl-NL" sz="2800" dirty="0" smtClean="0"/>
          </a:p>
          <a:p>
            <a:pPr>
              <a:lnSpc>
                <a:spcPct val="100000"/>
              </a:lnSpc>
            </a:pPr>
            <a:r>
              <a:rPr lang="nl-NL" sz="2800" dirty="0" smtClean="0"/>
              <a:t>Een plek om nieuwe dingen te leren en te trainen</a:t>
            </a:r>
          </a:p>
          <a:p>
            <a:pPr>
              <a:lnSpc>
                <a:spcPct val="100000"/>
              </a:lnSpc>
            </a:pPr>
            <a:endParaRPr lang="nl-NL" sz="2800" dirty="0"/>
          </a:p>
          <a:p>
            <a:pPr>
              <a:lnSpc>
                <a:spcPct val="100000"/>
              </a:lnSpc>
            </a:pPr>
            <a:r>
              <a:rPr lang="nl-NL" sz="2800" dirty="0" smtClean="0"/>
              <a:t>Een plek om je (</a:t>
            </a:r>
            <a:r>
              <a:rPr lang="nl-NL" sz="2800" dirty="0" err="1" smtClean="0"/>
              <a:t>coding</a:t>
            </a:r>
            <a:r>
              <a:rPr lang="nl-NL" sz="2800" dirty="0" smtClean="0"/>
              <a:t>) skills te verbeteren</a:t>
            </a:r>
          </a:p>
          <a:p>
            <a:pPr>
              <a:lnSpc>
                <a:spcPct val="100000"/>
              </a:lnSpc>
            </a:pPr>
            <a:endParaRPr lang="nl-NL" sz="2800" dirty="0"/>
          </a:p>
          <a:p>
            <a:pPr marL="0" indent="0">
              <a:lnSpc>
                <a:spcPct val="100000"/>
              </a:lnSpc>
              <a:buNone/>
            </a:pPr>
            <a:endParaRPr lang="nl-NL" sz="18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36792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dirty="0" smtClean="0">
                <a:latin typeface="Bebas Neue" panose="020B0000000000000000" pitchFamily="34" charset="0"/>
              </a:rPr>
              <a:t>Wat is een (</a:t>
            </a:r>
            <a:r>
              <a:rPr lang="nl-NL" dirty="0" err="1" smtClean="0">
                <a:latin typeface="Bebas Neue" panose="020B0000000000000000" pitchFamily="34" charset="0"/>
              </a:rPr>
              <a:t>coding</a:t>
            </a:r>
            <a:r>
              <a:rPr lang="nl-NL" dirty="0" smtClean="0">
                <a:latin typeface="Bebas Neue" panose="020B0000000000000000" pitchFamily="34" charset="0"/>
              </a:rPr>
              <a:t>) </a:t>
            </a:r>
            <a:r>
              <a:rPr lang="nl-NL" dirty="0" err="1" smtClean="0">
                <a:latin typeface="Bebas Neue" panose="020B0000000000000000" pitchFamily="34" charset="0"/>
              </a:rPr>
              <a:t>dojo</a:t>
            </a:r>
            <a:r>
              <a:rPr lang="nl-NL" dirty="0" smtClean="0">
                <a:latin typeface="Bebas Neue" panose="020B0000000000000000" pitchFamily="34" charset="0"/>
              </a:rPr>
              <a:t>?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definitie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696327"/>
            <a:ext cx="7858447" cy="4685001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nl-NL" sz="2800" dirty="0"/>
          </a:p>
          <a:p>
            <a:pPr marL="0" indent="0">
              <a:lnSpc>
                <a:spcPct val="100000"/>
              </a:lnSpc>
              <a:buNone/>
            </a:pPr>
            <a:endParaRPr lang="nl-NL" sz="18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1306718" y="5681716"/>
            <a:ext cx="7508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solidFill>
                  <a:srgbClr val="676767"/>
                </a:solidFill>
                <a:latin typeface="Dax-Medium"/>
                <a:cs typeface="Dax-Medium"/>
              </a:rPr>
              <a:t>Geen competitie! Focus op </a:t>
            </a:r>
            <a:r>
              <a:rPr lang="nl-NL" sz="2800" dirty="0" smtClean="0">
                <a:solidFill>
                  <a:srgbClr val="676767"/>
                </a:solidFill>
                <a:latin typeface="Dax-Medium"/>
                <a:cs typeface="Dax-Medium"/>
              </a:rPr>
              <a:t>samenwerken en  samen oefenen.</a:t>
            </a:r>
            <a:endParaRPr lang="nl-NL" sz="2800" dirty="0">
              <a:solidFill>
                <a:srgbClr val="676767"/>
              </a:solidFill>
              <a:latin typeface="Dax-Medium"/>
              <a:cs typeface="Dax-Medium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86" y="44624"/>
            <a:ext cx="8228732" cy="572896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683568" y="260648"/>
            <a:ext cx="7848872" cy="5421068"/>
          </a:xfrm>
          <a:prstGeom prst="line">
            <a:avLst/>
          </a:prstGeom>
          <a:ln w="2032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35968" y="260648"/>
            <a:ext cx="7848872" cy="5328592"/>
          </a:xfrm>
          <a:prstGeom prst="line">
            <a:avLst/>
          </a:prstGeom>
          <a:ln w="2032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49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dirty="0" smtClean="0">
                <a:latin typeface="Bebas Neue" panose="020B0000000000000000" pitchFamily="34" charset="0"/>
              </a:rPr>
              <a:t>Wat is een </a:t>
            </a:r>
            <a:r>
              <a:rPr lang="nl-NL" dirty="0" err="1" smtClean="0">
                <a:latin typeface="Bebas Neue" panose="020B0000000000000000" pitchFamily="34" charset="0"/>
              </a:rPr>
              <a:t>kata</a:t>
            </a:r>
            <a:r>
              <a:rPr lang="nl-NL" dirty="0" smtClean="0">
                <a:latin typeface="Bebas Neue" panose="020B0000000000000000" pitchFamily="34" charset="0"/>
              </a:rPr>
              <a:t>?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definitie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696327"/>
            <a:ext cx="7858447" cy="468500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dirty="0" smtClean="0"/>
              <a:t>Een </a:t>
            </a:r>
            <a:r>
              <a:rPr lang="nl-NL" dirty="0"/>
              <a:t>individuele stijloefening met een reeks vastgelegde </a:t>
            </a:r>
            <a:r>
              <a:rPr lang="nl-NL" dirty="0" smtClean="0"/>
              <a:t>bewegingen</a:t>
            </a:r>
          </a:p>
          <a:p>
            <a:pPr marL="0" indent="0">
              <a:lnSpc>
                <a:spcPct val="100000"/>
              </a:lnSpc>
              <a:buNone/>
            </a:pPr>
            <a:endParaRPr lang="nl-NL" sz="18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Doel: </a:t>
            </a:r>
          </a:p>
          <a:p>
            <a:pPr>
              <a:lnSpc>
                <a:spcPct val="100000"/>
              </a:lnSpc>
            </a:pPr>
            <a:r>
              <a:rPr lang="nl-NL" dirty="0"/>
              <a:t>technieken uitvoerig </a:t>
            </a:r>
            <a:r>
              <a:rPr lang="nl-NL" dirty="0" smtClean="0"/>
              <a:t>oefenen </a:t>
            </a:r>
            <a:r>
              <a:rPr lang="nl-NL" dirty="0"/>
              <a:t>en hierbij te streven naar perfectie in </a:t>
            </a:r>
            <a:r>
              <a:rPr lang="nl-NL" dirty="0" smtClean="0"/>
              <a:t>uitvoering</a:t>
            </a:r>
          </a:p>
          <a:p>
            <a:pPr>
              <a:lnSpc>
                <a:spcPct val="100000"/>
              </a:lnSpc>
            </a:pPr>
            <a:r>
              <a:rPr lang="nl-NL" dirty="0" smtClean="0"/>
              <a:t>technieken eigen maken, zodat deze onder andere omstandigheden kunnen worden toegepast (in de praktijk)</a:t>
            </a:r>
            <a:endParaRPr lang="nl-NL" dirty="0"/>
          </a:p>
          <a:p>
            <a:pPr>
              <a:lnSpc>
                <a:spcPct val="100000"/>
              </a:lnSpc>
            </a:pPr>
            <a:endParaRPr lang="nl-NL" sz="1800" dirty="0"/>
          </a:p>
          <a:p>
            <a:pPr marL="0" indent="0">
              <a:lnSpc>
                <a:spcPct val="100000"/>
              </a:lnSpc>
              <a:buNone/>
            </a:pPr>
            <a:endParaRPr lang="nl-NL" sz="18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320182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dirty="0" smtClean="0">
                <a:latin typeface="Bebas Neue" panose="020B0000000000000000" pitchFamily="34" charset="0"/>
              </a:rPr>
              <a:t>Wat is een </a:t>
            </a:r>
            <a:r>
              <a:rPr lang="nl-NL" dirty="0" err="1" smtClean="0">
                <a:solidFill>
                  <a:srgbClr val="A5CD39"/>
                </a:solidFill>
                <a:latin typeface="Bebas Neue" panose="020B0000000000000000" pitchFamily="34" charset="0"/>
              </a:rPr>
              <a:t>coding</a:t>
            </a:r>
            <a:r>
              <a:rPr lang="nl-NL" dirty="0" smtClean="0">
                <a:latin typeface="Bebas Neue" panose="020B0000000000000000" pitchFamily="34" charset="0"/>
              </a:rPr>
              <a:t> </a:t>
            </a:r>
            <a:r>
              <a:rPr lang="nl-NL" dirty="0" err="1" smtClean="0">
                <a:latin typeface="Bebas Neue" panose="020B0000000000000000" pitchFamily="34" charset="0"/>
              </a:rPr>
              <a:t>kata</a:t>
            </a:r>
            <a:r>
              <a:rPr lang="nl-NL" dirty="0" smtClean="0">
                <a:latin typeface="Bebas Neue" panose="020B0000000000000000" pitchFamily="34" charset="0"/>
              </a:rPr>
              <a:t>?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definitie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696327"/>
            <a:ext cx="7858447" cy="46850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sz="2800" dirty="0" smtClean="0"/>
              <a:t>Het leren / toepassen van een of meerdere skills aan de hand van een oefeningen</a:t>
            </a:r>
          </a:p>
          <a:p>
            <a:pPr>
              <a:lnSpc>
                <a:spcPct val="100000"/>
              </a:lnSpc>
            </a:pPr>
            <a:r>
              <a:rPr lang="nl-NL" sz="2800" dirty="0" smtClean="0"/>
              <a:t>Een opdracht met focus op een bepaalde </a:t>
            </a:r>
            <a:r>
              <a:rPr lang="nl-NL" sz="2800" dirty="0" err="1" smtClean="0"/>
              <a:t>skill</a:t>
            </a:r>
            <a:endParaRPr lang="nl-NL" sz="2800" dirty="0"/>
          </a:p>
          <a:p>
            <a:pPr marL="0" indent="0">
              <a:lnSpc>
                <a:spcPct val="100000"/>
              </a:lnSpc>
              <a:buNone/>
            </a:pPr>
            <a:endParaRPr lang="nl-NL" sz="18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800" dirty="0"/>
              <a:t>Doel:</a:t>
            </a:r>
          </a:p>
          <a:p>
            <a:pPr>
              <a:lnSpc>
                <a:spcPct val="100000"/>
              </a:lnSpc>
            </a:pPr>
            <a:r>
              <a:rPr lang="nl-NL" sz="2800" dirty="0"/>
              <a:t>Het leren van een of meerdere skills zodat je die in de praktijk gemakkelijk kan </a:t>
            </a:r>
            <a:r>
              <a:rPr lang="nl-NL" sz="2800" dirty="0" smtClean="0"/>
              <a:t>toepassen</a:t>
            </a:r>
          </a:p>
          <a:p>
            <a:pPr>
              <a:lnSpc>
                <a:spcPct val="100000"/>
              </a:lnSpc>
            </a:pPr>
            <a:r>
              <a:rPr lang="nl-NL" sz="2800" dirty="0" smtClean="0"/>
              <a:t>Een betere </a:t>
            </a:r>
            <a:r>
              <a:rPr lang="nl-NL" sz="2800" dirty="0" err="1" smtClean="0"/>
              <a:t>developer</a:t>
            </a:r>
            <a:r>
              <a:rPr lang="nl-NL" sz="2800" dirty="0" smtClean="0"/>
              <a:t> worden</a:t>
            </a:r>
            <a:endParaRPr lang="nl-NL" sz="2800" dirty="0"/>
          </a:p>
          <a:p>
            <a:pPr marL="0" indent="0">
              <a:lnSpc>
                <a:spcPct val="100000"/>
              </a:lnSpc>
              <a:buNone/>
            </a:pP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14161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dirty="0" err="1">
                <a:latin typeface="Bebas Neue" panose="020B0000000000000000" pitchFamily="34" charset="0"/>
              </a:rPr>
              <a:t>Dojo</a:t>
            </a:r>
            <a:r>
              <a:rPr lang="nl-NL" dirty="0">
                <a:latin typeface="Bebas Neue" panose="020B0000000000000000" pitchFamily="34" charset="0"/>
              </a:rPr>
              <a:t> </a:t>
            </a:r>
            <a:r>
              <a:rPr lang="nl-NL" dirty="0" smtClean="0">
                <a:latin typeface="Bebas Neue" panose="020B0000000000000000" pitchFamily="34" charset="0"/>
              </a:rPr>
              <a:t>principes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696327"/>
            <a:ext cx="7858447" cy="46850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sz="2800" dirty="0" smtClean="0"/>
              <a:t>Leren </a:t>
            </a:r>
            <a:r>
              <a:rPr lang="nl-NL" sz="2800" dirty="0"/>
              <a:t>door oefenen</a:t>
            </a:r>
          </a:p>
          <a:p>
            <a:pPr lvl="1">
              <a:lnSpc>
                <a:spcPct val="100000"/>
              </a:lnSpc>
            </a:pPr>
            <a:r>
              <a:rPr lang="nl-NL" sz="2200" dirty="0"/>
              <a:t>Schrijven van </a:t>
            </a:r>
            <a:r>
              <a:rPr lang="nl-NL" sz="2200" dirty="0" smtClean="0"/>
              <a:t>(werkende) code </a:t>
            </a:r>
          </a:p>
          <a:p>
            <a:pPr lvl="1">
              <a:lnSpc>
                <a:spcPct val="100000"/>
              </a:lnSpc>
            </a:pPr>
            <a:r>
              <a:rPr lang="nl-NL" sz="2200" dirty="0" smtClean="0"/>
              <a:t>Aantonen van werkende code d.m.v. unit testen</a:t>
            </a:r>
            <a:endParaRPr lang="nl-NL" sz="2200" dirty="0"/>
          </a:p>
          <a:p>
            <a:pPr>
              <a:lnSpc>
                <a:spcPct val="100000"/>
              </a:lnSpc>
            </a:pPr>
            <a:endParaRPr lang="nl-NL" sz="2800" dirty="0" smtClean="0"/>
          </a:p>
          <a:p>
            <a:pPr>
              <a:lnSpc>
                <a:spcPct val="100000"/>
              </a:lnSpc>
            </a:pPr>
            <a:r>
              <a:rPr lang="nl-NL" sz="2800" dirty="0" smtClean="0"/>
              <a:t>Leer </a:t>
            </a:r>
            <a:r>
              <a:rPr lang="nl-NL" sz="2800" dirty="0"/>
              <a:t>van elkaar en help </a:t>
            </a:r>
            <a:r>
              <a:rPr lang="nl-NL" sz="2800" dirty="0" smtClean="0"/>
              <a:t>elkaar</a:t>
            </a:r>
          </a:p>
          <a:p>
            <a:pPr lvl="1">
              <a:lnSpc>
                <a:spcPct val="100000"/>
              </a:lnSpc>
            </a:pPr>
            <a:r>
              <a:rPr lang="nl-NL" sz="2200" dirty="0"/>
              <a:t>Coderen door middel van pair </a:t>
            </a:r>
            <a:r>
              <a:rPr lang="nl-NL" sz="2200" dirty="0" err="1" smtClean="0"/>
              <a:t>programming</a:t>
            </a:r>
            <a:endParaRPr lang="nl-NL" sz="2200" dirty="0" smtClean="0"/>
          </a:p>
          <a:p>
            <a:pPr lvl="1">
              <a:lnSpc>
                <a:spcPct val="100000"/>
              </a:lnSpc>
            </a:pPr>
            <a:r>
              <a:rPr lang="nl-NL" sz="2200" dirty="0" smtClean="0"/>
              <a:t>Feedback / kijken naar andermans code</a:t>
            </a:r>
          </a:p>
          <a:p>
            <a:pPr>
              <a:lnSpc>
                <a:spcPct val="100000"/>
              </a:lnSpc>
            </a:pPr>
            <a:endParaRPr lang="nl-NL" sz="2800" dirty="0" smtClean="0"/>
          </a:p>
          <a:p>
            <a:pPr>
              <a:lnSpc>
                <a:spcPct val="100000"/>
              </a:lnSpc>
            </a:pPr>
            <a:r>
              <a:rPr lang="nl-NL" sz="2800" dirty="0" smtClean="0"/>
              <a:t>Leren door discussie</a:t>
            </a:r>
            <a:endParaRPr lang="nl-NL" sz="2800" dirty="0"/>
          </a:p>
          <a:p>
            <a:pPr lvl="1">
              <a:lnSpc>
                <a:spcPct val="100000"/>
              </a:lnSpc>
            </a:pPr>
            <a:r>
              <a:rPr lang="nl-NL" sz="2200" dirty="0" smtClean="0"/>
              <a:t>Code </a:t>
            </a:r>
            <a:r>
              <a:rPr lang="nl-NL" sz="2200" dirty="0"/>
              <a:t>bespreken </a:t>
            </a:r>
            <a:r>
              <a:rPr lang="nl-NL" sz="2200" dirty="0">
                <a:sym typeface="Wingdings" panose="05000000000000000000" pitchFamily="2" charset="2"/>
              </a:rPr>
              <a:t> </a:t>
            </a:r>
            <a:r>
              <a:rPr lang="nl-NL" sz="2200" dirty="0" smtClean="0">
                <a:sym typeface="Wingdings" panose="05000000000000000000" pitchFamily="2" charset="2"/>
              </a:rPr>
              <a:t>feedback</a:t>
            </a:r>
            <a:endParaRPr lang="nl-NL" sz="2200" dirty="0"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1800" dirty="0" smtClean="0"/>
              <a:t/>
            </a:r>
            <a:br>
              <a:rPr lang="nl-NL" sz="1800" dirty="0" smtClean="0"/>
            </a:br>
            <a:r>
              <a:rPr lang="nl-NL" sz="1800" dirty="0" smtClean="0"/>
              <a:t> 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580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dirty="0" smtClean="0">
                <a:latin typeface="Bebas Neue" panose="020B0000000000000000" pitchFamily="34" charset="0"/>
              </a:rPr>
              <a:t>Update </a:t>
            </a:r>
            <a:r>
              <a:rPr lang="nl-NL" dirty="0" err="1" smtClean="0">
                <a:latin typeface="Bebas Neue" panose="020B0000000000000000" pitchFamily="34" charset="0"/>
              </a:rPr>
              <a:t>your</a:t>
            </a:r>
            <a:r>
              <a:rPr lang="nl-NL" dirty="0" smtClean="0">
                <a:latin typeface="Bebas Neue" panose="020B0000000000000000" pitchFamily="34" charset="0"/>
              </a:rPr>
              <a:t> skills!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5" y="1396576"/>
            <a:ext cx="7858447" cy="468500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Welke skills </a:t>
            </a:r>
            <a:r>
              <a:rPr lang="nl-NL" sz="2800" dirty="0"/>
              <a:t>leer </a:t>
            </a:r>
            <a:r>
              <a:rPr lang="nl-NL" sz="2800" dirty="0" smtClean="0"/>
              <a:t>je onder andere?</a:t>
            </a:r>
          </a:p>
          <a:p>
            <a:pPr>
              <a:lnSpc>
                <a:spcPct val="100000"/>
              </a:lnSpc>
            </a:pPr>
            <a:r>
              <a:rPr lang="nl-NL" sz="2800" dirty="0" smtClean="0"/>
              <a:t>Pair Programming</a:t>
            </a:r>
          </a:p>
          <a:p>
            <a:pPr>
              <a:lnSpc>
                <a:spcPct val="100000"/>
              </a:lnSpc>
            </a:pPr>
            <a:r>
              <a:rPr lang="nl-NL" sz="2800" dirty="0" smtClean="0"/>
              <a:t>Test </a:t>
            </a:r>
            <a:r>
              <a:rPr lang="nl-NL" sz="2800" dirty="0" err="1" smtClean="0"/>
              <a:t>Driven</a:t>
            </a:r>
            <a:r>
              <a:rPr lang="nl-NL" sz="2800" dirty="0" smtClean="0"/>
              <a:t> Development</a:t>
            </a:r>
          </a:p>
          <a:p>
            <a:pPr>
              <a:lnSpc>
                <a:spcPct val="100000"/>
              </a:lnSpc>
            </a:pPr>
            <a:r>
              <a:rPr lang="nl-NL" sz="2800" dirty="0" err="1" smtClean="0"/>
              <a:t>Refactoring</a:t>
            </a:r>
            <a:endParaRPr lang="nl-NL" sz="2800" dirty="0"/>
          </a:p>
          <a:p>
            <a:pPr>
              <a:lnSpc>
                <a:spcPct val="100000"/>
              </a:lnSpc>
            </a:pPr>
            <a:r>
              <a:rPr lang="nl-NL" sz="2800" dirty="0" smtClean="0"/>
              <a:t>Design </a:t>
            </a:r>
            <a:r>
              <a:rPr lang="nl-NL" sz="2800" dirty="0" err="1"/>
              <a:t>good</a:t>
            </a:r>
            <a:r>
              <a:rPr lang="nl-NL" sz="2800" dirty="0"/>
              <a:t> test cases</a:t>
            </a:r>
          </a:p>
          <a:p>
            <a:pPr>
              <a:lnSpc>
                <a:spcPct val="100000"/>
              </a:lnSpc>
            </a:pPr>
            <a:r>
              <a:rPr lang="nl-NL" sz="2800" dirty="0" err="1" smtClean="0"/>
              <a:t>Working</a:t>
            </a:r>
            <a:r>
              <a:rPr lang="nl-NL" sz="2800" dirty="0" smtClean="0"/>
              <a:t> </a:t>
            </a:r>
            <a:r>
              <a:rPr lang="nl-NL" sz="2800" dirty="0"/>
              <a:t>in </a:t>
            </a:r>
            <a:r>
              <a:rPr lang="nl-NL" sz="2800" dirty="0" err="1"/>
              <a:t>increments</a:t>
            </a:r>
            <a:endParaRPr lang="nl-NL" sz="2800" dirty="0"/>
          </a:p>
          <a:p>
            <a:pPr>
              <a:lnSpc>
                <a:spcPct val="100000"/>
              </a:lnSpc>
            </a:pPr>
            <a:r>
              <a:rPr lang="nl-NL" sz="2800" dirty="0" smtClean="0"/>
              <a:t>Design </a:t>
            </a:r>
            <a:r>
              <a:rPr lang="nl-NL" sz="2800" dirty="0" err="1"/>
              <a:t>principles</a:t>
            </a:r>
            <a:r>
              <a:rPr lang="nl-NL" sz="2800" dirty="0"/>
              <a:t> </a:t>
            </a:r>
            <a:r>
              <a:rPr lang="nl-NL" sz="2800" dirty="0" smtClean="0"/>
              <a:t>(bijvoorbeeld SOLID</a:t>
            </a:r>
            <a:r>
              <a:rPr lang="nl-NL" sz="2800" dirty="0"/>
              <a:t>) </a:t>
            </a:r>
            <a:endParaRPr lang="nl-NL" sz="2800" dirty="0" smtClean="0"/>
          </a:p>
          <a:p>
            <a:pPr>
              <a:lnSpc>
                <a:spcPct val="100000"/>
              </a:lnSpc>
            </a:pPr>
            <a:r>
              <a:rPr lang="nl-NL" sz="2800" dirty="0" err="1" smtClean="0"/>
              <a:t>Patterns</a:t>
            </a:r>
            <a:endParaRPr lang="nl-NL" sz="2800" dirty="0"/>
          </a:p>
          <a:p>
            <a:pPr>
              <a:lnSpc>
                <a:spcPct val="100000"/>
              </a:lnSpc>
            </a:pPr>
            <a:r>
              <a:rPr lang="nl-NL" sz="2800" dirty="0" smtClean="0"/>
              <a:t>OO </a:t>
            </a:r>
            <a:r>
              <a:rPr lang="nl-NL" sz="2800" dirty="0" err="1"/>
              <a:t>paradigm</a:t>
            </a:r>
            <a:endParaRPr lang="nl-NL" sz="2800" dirty="0"/>
          </a:p>
          <a:p>
            <a:pPr>
              <a:lnSpc>
                <a:spcPct val="100000"/>
              </a:lnSpc>
            </a:pPr>
            <a:r>
              <a:rPr lang="nl-NL" sz="2800" dirty="0" err="1" smtClean="0"/>
              <a:t>Function</a:t>
            </a:r>
            <a:r>
              <a:rPr lang="nl-NL" sz="2800" dirty="0" smtClean="0"/>
              <a:t> </a:t>
            </a:r>
            <a:r>
              <a:rPr lang="nl-NL" sz="2800" dirty="0"/>
              <a:t>Programming </a:t>
            </a:r>
            <a:r>
              <a:rPr lang="nl-NL" sz="2800" dirty="0" err="1"/>
              <a:t>paradigm</a:t>
            </a:r>
            <a:r>
              <a:rPr lang="nl-NL" sz="1800" dirty="0" smtClean="0"/>
              <a:t/>
            </a:r>
            <a:br>
              <a:rPr lang="nl-NL" sz="1800" dirty="0" smtClean="0"/>
            </a:b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326198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_Greencho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2392</TotalTime>
  <Words>460</Words>
  <Application>Microsoft Office PowerPoint</Application>
  <PresentationFormat>On-screen Show (4:3)</PresentationFormat>
  <Paragraphs>91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Bebas Neue</vt:lpstr>
      <vt:lpstr>Calibri</vt:lpstr>
      <vt:lpstr>Dax-Bold</vt:lpstr>
      <vt:lpstr>Dax-Light</vt:lpstr>
      <vt:lpstr>Dax-Medium</vt:lpstr>
      <vt:lpstr>Dax-Regular</vt:lpstr>
      <vt:lpstr>Wingdings</vt:lpstr>
      <vt:lpstr>Office Theme</vt:lpstr>
      <vt:lpstr>Hallo allemaal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uittest bv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Ron Gast</dc:creator>
  <cp:lastModifiedBy>Michel van Geel</cp:lastModifiedBy>
  <cp:revision>258</cp:revision>
  <dcterms:created xsi:type="dcterms:W3CDTF">2013-09-26T14:04:51Z</dcterms:created>
  <dcterms:modified xsi:type="dcterms:W3CDTF">2016-03-31T13:55:03Z</dcterms:modified>
</cp:coreProperties>
</file>