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79" r:id="rId2"/>
    <p:sldId id="287" r:id="rId3"/>
    <p:sldId id="288" r:id="rId4"/>
    <p:sldId id="290" r:id="rId5"/>
    <p:sldId id="291" r:id="rId6"/>
    <p:sldId id="292" r:id="rId7"/>
    <p:sldId id="301" r:id="rId8"/>
    <p:sldId id="302" r:id="rId9"/>
    <p:sldId id="300" r:id="rId10"/>
    <p:sldId id="303" r:id="rId11"/>
    <p:sldId id="293" r:id="rId12"/>
    <p:sldId id="304" r:id="rId13"/>
    <p:sldId id="305" r:id="rId14"/>
    <p:sldId id="294" r:id="rId15"/>
    <p:sldId id="298" r:id="rId16"/>
    <p:sldId id="299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pos="292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el van Geel" initials="MvG" lastIdx="2" clrIdx="0">
    <p:extLst>
      <p:ext uri="{19B8F6BF-5375-455C-9EA6-DF929625EA0E}">
        <p15:presenceInfo xmlns:p15="http://schemas.microsoft.com/office/powerpoint/2012/main" userId="Michel van G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CD39"/>
    <a:srgbClr val="00572D"/>
    <a:srgbClr val="6767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95" autoAdjust="0"/>
    <p:restoredTop sz="94660"/>
  </p:normalViewPr>
  <p:slideViewPr>
    <p:cSldViewPr snapToObjects="1" showGuides="1">
      <p:cViewPr varScale="1">
        <p:scale>
          <a:sx n="109" d="100"/>
          <a:sy n="109" d="100"/>
        </p:scale>
        <p:origin x="1284" y="102"/>
      </p:cViewPr>
      <p:guideLst>
        <p:guide orient="horz" pos="2112"/>
        <p:guide pos="292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D2A74-5733-489F-AE3E-678E3C4642CF}" type="datetimeFigureOut">
              <a:rPr lang="nl-NL" smtClean="0"/>
              <a:t>20-4-2016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0CE284-30FB-4FF8-B9E6-6E562EA3B02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7957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Express klein font </a:t>
            </a:r>
            <a:r>
              <a:rPr lang="nl-NL" dirty="0" smtClean="0">
                <a:sym typeface="Wingdings" panose="05000000000000000000" pitchFamily="2" charset="2"/>
              </a:rPr>
              <a:t> uitdelen</a:t>
            </a:r>
            <a:r>
              <a:rPr lang="nl-NL" baseline="0" dirty="0" smtClean="0">
                <a:sym typeface="Wingdings" panose="05000000000000000000" pitchFamily="2" charset="2"/>
              </a:rPr>
              <a:t> met de Acceptatie Criteria erbij. Marco en ik zijn ‘PO’ van de opdracht.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0CE284-30FB-4FF8-B9E6-6E562EA3B02E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5075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0000" y="457200"/>
            <a:ext cx="6278400" cy="92880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lnSpc>
                <a:spcPts val="3200"/>
              </a:lnSpc>
              <a:defRPr sz="3200" b="0" cap="all">
                <a:solidFill>
                  <a:srgbClr val="00572D"/>
                </a:solidFill>
              </a:defRPr>
            </a:lvl1pPr>
          </a:lstStyle>
          <a:p>
            <a:r>
              <a:rPr lang="nl-NL" dirty="0" smtClean="0"/>
              <a:t>IN GAZPACHO WORDEN ALTIJD</a:t>
            </a:r>
            <a:br>
              <a:rPr lang="nl-NL" dirty="0" smtClean="0"/>
            </a:br>
            <a:r>
              <a:rPr lang="nl-NL" dirty="0" smtClean="0"/>
              <a:t>TOMATEN VERWERKT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0000" y="6228000"/>
            <a:ext cx="6516313" cy="365125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1400" b="0" i="0">
                <a:solidFill>
                  <a:srgbClr val="A5CD39"/>
                </a:solidFill>
                <a:latin typeface="Dax-Medium"/>
                <a:cs typeface="Dax-Medium"/>
              </a:defRPr>
            </a:lvl1pPr>
          </a:lstStyle>
          <a:p>
            <a:r>
              <a:rPr lang="en-US" dirty="0" smtClean="0"/>
              <a:t>PowerPoint grid 23 </a:t>
            </a:r>
            <a:r>
              <a:rPr lang="en-US" dirty="0" err="1" smtClean="0"/>
              <a:t>september</a:t>
            </a:r>
            <a:r>
              <a:rPr lang="en-US" dirty="0" smtClean="0"/>
              <a:t> 2013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809625" y="1700808"/>
            <a:ext cx="6516688" cy="2243416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ts val="3200"/>
              </a:lnSpc>
              <a:defRPr sz="2600" b="0" i="0">
                <a:solidFill>
                  <a:srgbClr val="676767"/>
                </a:solidFill>
                <a:latin typeface="Dax-Medium"/>
                <a:cs typeface="Dax-Medium"/>
              </a:defRPr>
            </a:lvl1pPr>
            <a:lvl2pPr>
              <a:lnSpc>
                <a:spcPts val="3200"/>
              </a:lnSpc>
              <a:buFont typeface="Arial"/>
              <a:buChar char="•"/>
              <a:defRPr sz="2000" b="0" i="0">
                <a:solidFill>
                  <a:srgbClr val="676767"/>
                </a:solidFill>
                <a:latin typeface="Dax-Medium"/>
                <a:cs typeface="Dax-Medium"/>
              </a:defRPr>
            </a:lvl2pPr>
            <a:lvl3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3pPr>
            <a:lvl4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4pPr>
            <a:lvl5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5pPr>
          </a:lstStyle>
          <a:p>
            <a:pPr lvl="0"/>
            <a:r>
              <a:rPr lang="nl-NL" dirty="0" smtClean="0"/>
              <a:t>Later werd de tomaat</a:t>
            </a:r>
          </a:p>
          <a:p>
            <a:pPr lvl="0"/>
            <a:r>
              <a:rPr lang="nl-NL" dirty="0" smtClean="0"/>
              <a:t>In grote hoeveelheden</a:t>
            </a:r>
          </a:p>
          <a:p>
            <a:pPr lvl="0"/>
            <a:r>
              <a:rPr lang="nl-NL" dirty="0" smtClean="0"/>
              <a:t>Naar Europa geëxporteerd</a:t>
            </a:r>
          </a:p>
          <a:p>
            <a:pPr lvl="1"/>
            <a:r>
              <a:rPr lang="nl-NL" dirty="0" smtClean="0"/>
              <a:t>Hoewel de Spanjaarden</a:t>
            </a:r>
            <a:endParaRPr lang="en-US" dirty="0"/>
          </a:p>
        </p:txBody>
      </p:sp>
      <p:pic>
        <p:nvPicPr>
          <p:cNvPr id="8" name="Picture 7" descr="greenchoice-logo-tekst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9440" y="0"/>
            <a:ext cx="1783080" cy="1386840"/>
          </a:xfrm>
          <a:prstGeom prst="rect">
            <a:avLst/>
          </a:prstGeom>
        </p:spPr>
      </p:pic>
      <p:pic>
        <p:nvPicPr>
          <p:cNvPr id="10" name="Picture 9" descr="greenchoice-logo-vierkant-los-dee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626800"/>
            <a:ext cx="336513" cy="8667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0000" y="457200"/>
            <a:ext cx="6278400" cy="92880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lnSpc>
                <a:spcPts val="3200"/>
              </a:lnSpc>
              <a:defRPr sz="3200" b="0" cap="all">
                <a:solidFill>
                  <a:srgbClr val="00572D"/>
                </a:solidFill>
              </a:defRPr>
            </a:lvl1pPr>
          </a:lstStyle>
          <a:p>
            <a:r>
              <a:rPr lang="nl-NL" dirty="0" smtClean="0"/>
              <a:t>IN GAZPACHO WORDEN ALTIJD</a:t>
            </a:r>
            <a:br>
              <a:rPr lang="nl-NL" dirty="0" smtClean="0"/>
            </a:br>
            <a:r>
              <a:rPr lang="nl-NL" dirty="0" smtClean="0"/>
              <a:t>TOMATEN VERWERKT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0000" y="6228000"/>
            <a:ext cx="6516313" cy="365125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1400" b="0" i="0">
                <a:solidFill>
                  <a:srgbClr val="A5CD39"/>
                </a:solidFill>
                <a:latin typeface="Dax-Medium"/>
                <a:cs typeface="Dax-Medium"/>
              </a:defRPr>
            </a:lvl1pPr>
          </a:lstStyle>
          <a:p>
            <a:r>
              <a:rPr lang="en-US" dirty="0" smtClean="0"/>
              <a:t>PowerPoint grid 23 </a:t>
            </a:r>
            <a:r>
              <a:rPr lang="en-US" dirty="0" err="1" smtClean="0"/>
              <a:t>september</a:t>
            </a:r>
            <a:r>
              <a:rPr lang="en-US" dirty="0" smtClean="0"/>
              <a:t> 2013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809625" y="1772816"/>
            <a:ext cx="2210400" cy="2209800"/>
          </a:xfrm>
          <a:prstGeom prst="rect">
            <a:avLst/>
          </a:prstGeom>
          <a:solidFill>
            <a:srgbClr val="A5CD39"/>
          </a:solidFill>
        </p:spPr>
        <p:txBody>
          <a:bodyPr lIns="108000" tIns="10800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 b="0" i="0" baseline="0">
                <a:solidFill>
                  <a:srgbClr val="00572D"/>
                </a:solidFill>
                <a:latin typeface="Dax-Medium"/>
                <a:cs typeface="Dax-Medium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 b="0" i="0">
                <a:solidFill>
                  <a:srgbClr val="676767"/>
                </a:solidFill>
                <a:latin typeface="Dax-Medium"/>
                <a:cs typeface="Dax-Medium"/>
              </a:defRPr>
            </a:lvl2pPr>
            <a:lvl3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3pPr>
            <a:lvl4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4pPr>
            <a:lvl5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5pPr>
          </a:lstStyle>
          <a:p>
            <a:pPr lvl="0"/>
            <a:r>
              <a:rPr lang="nl-NL" dirty="0" smtClean="0"/>
              <a:t>De tomaat komt oorspronkelijk uit Zuid-Amerika en behoort tot de </a:t>
            </a:r>
            <a:r>
              <a:rPr lang="nl-NL" dirty="0" err="1" smtClean="0"/>
              <a:t>nachtschadefamilie</a:t>
            </a:r>
            <a:r>
              <a:rPr lang="nl-NL" dirty="0" smtClean="0"/>
              <a:t>. In eerste instantie.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3276600" y="1772816"/>
            <a:ext cx="2209800" cy="2209800"/>
          </a:xfrm>
          <a:prstGeom prst="rect">
            <a:avLst/>
          </a:prstGeom>
          <a:solidFill>
            <a:srgbClr val="A5CD39"/>
          </a:solidFill>
        </p:spPr>
        <p:txBody>
          <a:bodyPr vert="horz" tIns="108000"/>
          <a:lstStyle>
            <a:lvl1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1pPr>
            <a:lvl2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2pPr>
            <a:lvl3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3pPr>
            <a:lvl4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4pPr>
            <a:lvl5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5pPr>
          </a:lstStyle>
          <a:p>
            <a:pPr lvl="0"/>
            <a:r>
              <a:rPr lang="nl-NL" dirty="0" smtClean="0"/>
              <a:t>De tomaat komt oorspronkelijk uit Zuid-Amerika.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5715000" y="1772816"/>
            <a:ext cx="2210400" cy="2209800"/>
          </a:xfrm>
          <a:prstGeom prst="rect">
            <a:avLst/>
          </a:prstGeom>
          <a:solidFill>
            <a:srgbClr val="A5CD39"/>
          </a:solidFill>
        </p:spPr>
        <p:txBody>
          <a:bodyPr vert="horz" tIns="108000"/>
          <a:lstStyle>
            <a:lvl1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1pPr>
            <a:lvl2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2pPr>
            <a:lvl3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3pPr>
            <a:lvl4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4pPr>
            <a:lvl5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5pPr>
          </a:lstStyle>
          <a:p>
            <a:pPr lvl="0"/>
            <a:r>
              <a:rPr lang="nl-NL" dirty="0" smtClean="0"/>
              <a:t>De tomaat komt oorspronkelijk uit Zuid-Amerika en behoort tot de </a:t>
            </a:r>
            <a:r>
              <a:rPr lang="nl-NL" dirty="0" err="1" smtClean="0"/>
              <a:t>nachtschadefamilie</a:t>
            </a:r>
            <a:r>
              <a:rPr lang="nl-NL" smtClean="0"/>
              <a:t>.</a:t>
            </a:r>
            <a:endParaRPr lang="en-US" dirty="0"/>
          </a:p>
        </p:txBody>
      </p:sp>
      <p:pic>
        <p:nvPicPr>
          <p:cNvPr id="10" name="Picture 9" descr="greenchoice-logo-tekst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9440" y="0"/>
            <a:ext cx="1783080" cy="1386840"/>
          </a:xfrm>
          <a:prstGeom prst="rect">
            <a:avLst/>
          </a:prstGeom>
        </p:spPr>
      </p:pic>
      <p:pic>
        <p:nvPicPr>
          <p:cNvPr id="11" name="Picture 10" descr="greenchoice-logo-vierkant-los-dee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626800"/>
            <a:ext cx="336513" cy="8667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greenchoice-logo-vierkant-los-dee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08575"/>
            <a:ext cx="512763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greenchoice-logo-tekstslid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238" y="0"/>
            <a:ext cx="1782762" cy="138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936000"/>
            <a:ext cx="6516687" cy="6132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lnSpc>
                <a:spcPts val="3600"/>
              </a:lnSpc>
              <a:defRPr sz="3200" b="1" cap="all">
                <a:solidFill>
                  <a:srgbClr val="00572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2"/>
          </p:nvPr>
        </p:nvSpPr>
        <p:spPr>
          <a:xfrm>
            <a:off x="809625" y="2209799"/>
            <a:ext cx="6516688" cy="3127799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ts val="3200"/>
              </a:lnSpc>
              <a:defRPr sz="2600" b="0" i="0">
                <a:solidFill>
                  <a:srgbClr val="676767"/>
                </a:solidFill>
                <a:latin typeface="Dax-Medium"/>
                <a:cs typeface="Dax-Medium"/>
              </a:defRPr>
            </a:lvl1pPr>
            <a:lvl2pPr>
              <a:lnSpc>
                <a:spcPts val="3200"/>
              </a:lnSpc>
              <a:buFont typeface="Arial"/>
              <a:buChar char="•"/>
              <a:defRPr sz="2000" b="0" i="0">
                <a:solidFill>
                  <a:srgbClr val="676767"/>
                </a:solidFill>
                <a:latin typeface="Dax-Medium"/>
                <a:cs typeface="Dax-Medium"/>
              </a:defRPr>
            </a:lvl2pPr>
            <a:lvl3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3pPr>
            <a:lvl4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4pPr>
            <a:lvl5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809625" y="1600200"/>
            <a:ext cx="6516688" cy="606424"/>
          </a:xfrm>
          <a:prstGeom prst="rect">
            <a:avLst/>
          </a:prstGeom>
        </p:spPr>
        <p:txBody>
          <a:bodyPr vert="horz" lIns="0" tIns="0" rIns="0" bIns="0"/>
          <a:lstStyle>
            <a:lvl1pPr>
              <a:buNone/>
              <a:defRPr sz="2600" b="1" i="0">
                <a:solidFill>
                  <a:srgbClr val="00572D"/>
                </a:solidFill>
                <a:latin typeface="Dax-Bold"/>
                <a:cs typeface="Dax-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809625" y="6227763"/>
            <a:ext cx="6516688" cy="365125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A5CD39"/>
                </a:solidFill>
                <a:latin typeface="Dax-Medium" charset="0"/>
              </a:defRPr>
            </a:lvl1pPr>
          </a:lstStyle>
          <a:p>
            <a:r>
              <a:rPr lang="en-US"/>
              <a:t>PowerPoint grid 29 januari 2013</a:t>
            </a:r>
          </a:p>
        </p:txBody>
      </p:sp>
    </p:spTree>
    <p:extLst>
      <p:ext uri="{BB962C8B-B14F-4D97-AF65-F5344CB8AC3E}">
        <p14:creationId xmlns:p14="http://schemas.microsoft.com/office/powerpoint/2010/main" val="1580666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idx="16"/>
          </p:nvPr>
        </p:nvSpPr>
        <p:spPr>
          <a:xfrm>
            <a:off x="0" y="0"/>
            <a:ext cx="9144000" cy="5105400"/>
          </a:xfrm>
          <a:prstGeom prst="rect">
            <a:avLst/>
          </a:prstGeom>
          <a:solidFill>
            <a:srgbClr val="A5CD39">
              <a:alpha val="30000"/>
            </a:srgbClr>
          </a:solidFill>
        </p:spPr>
        <p:txBody>
          <a:bodyPr lIns="0" tIns="0" rIns="0" bIns="0" anchor="t"/>
          <a:lstStyle>
            <a:lvl1pPr marL="0" indent="0" algn="ctr">
              <a:buNone/>
              <a:defRPr sz="1400" b="0" i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Klik</a:t>
            </a:r>
            <a:r>
              <a:rPr lang="en-US" dirty="0" smtClean="0"/>
              <a:t> op het </a:t>
            </a:r>
            <a:r>
              <a:rPr lang="en-US" dirty="0" err="1" smtClean="0"/>
              <a:t>icoon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afbeelding</a:t>
            </a:r>
            <a:r>
              <a:rPr lang="en-US" dirty="0" smtClean="0"/>
              <a:t> in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10000" y="2743200"/>
            <a:ext cx="5667000" cy="199410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>
              <a:lnSpc>
                <a:spcPts val="5600"/>
              </a:lnSpc>
              <a:spcAft>
                <a:spcPts val="0"/>
              </a:spcAft>
              <a:defRPr sz="5600" baseline="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IN GAZPACHO</a:t>
            </a:r>
            <a:br>
              <a:rPr lang="nl-NL" dirty="0" smtClean="0"/>
            </a:br>
            <a:r>
              <a:rPr lang="nl-NL" dirty="0" smtClean="0"/>
              <a:t>WORDEN TOMATEN</a:t>
            </a:r>
            <a:br>
              <a:rPr lang="nl-NL" dirty="0" smtClean="0"/>
            </a:br>
            <a:r>
              <a:rPr lang="nl-NL" dirty="0" smtClean="0"/>
              <a:t>VERWERKT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-1" y="5105400"/>
            <a:ext cx="9144001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10000" y="6195600"/>
            <a:ext cx="5667000" cy="563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 b="0" i="0">
                <a:solidFill>
                  <a:srgbClr val="A5CD39"/>
                </a:solidFill>
                <a:latin typeface="Dax-Medium"/>
                <a:cs typeface="Dax-Medium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Ketchup wordt gemaakt </a:t>
            </a:r>
            <a:endParaRPr lang="en-US" dirty="0"/>
          </a:p>
        </p:txBody>
      </p:sp>
      <p:pic>
        <p:nvPicPr>
          <p:cNvPr id="9" name="Picture 8" descr="greenchoice-logo-openings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22805" y="5257800"/>
            <a:ext cx="2121195" cy="1600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idx="16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A5CD39">
              <a:alpha val="30000"/>
            </a:srgbClr>
          </a:solidFill>
        </p:spPr>
        <p:txBody>
          <a:bodyPr lIns="0" tIns="0" rIns="0" bIns="0" anchor="t"/>
          <a:lstStyle>
            <a:lvl1pPr marL="0" indent="0" algn="ctr">
              <a:buNone/>
              <a:defRPr sz="1400" b="0" i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Klik</a:t>
            </a:r>
            <a:r>
              <a:rPr lang="en-US" dirty="0" smtClean="0"/>
              <a:t> op het </a:t>
            </a:r>
            <a:r>
              <a:rPr lang="en-US" dirty="0" err="1" smtClean="0"/>
              <a:t>icoon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afbeelding</a:t>
            </a:r>
            <a:r>
              <a:rPr lang="en-US" dirty="0" smtClean="0"/>
              <a:t> in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10000" y="3581400"/>
            <a:ext cx="5667000" cy="199410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>
              <a:lnSpc>
                <a:spcPts val="5600"/>
              </a:lnSpc>
              <a:spcAft>
                <a:spcPts val="0"/>
              </a:spcAft>
              <a:defRPr sz="5600" baseline="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IN GAZPACHO</a:t>
            </a:r>
            <a:br>
              <a:rPr lang="nl-NL" dirty="0" smtClean="0"/>
            </a:br>
            <a:r>
              <a:rPr lang="nl-NL" dirty="0" smtClean="0"/>
              <a:t>WORDEN TOMATEN</a:t>
            </a:r>
            <a:br>
              <a:rPr lang="nl-NL" dirty="0" smtClean="0"/>
            </a:br>
            <a:r>
              <a:rPr lang="nl-NL" dirty="0" smtClean="0"/>
              <a:t>VERWERKT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10000" y="5738400"/>
            <a:ext cx="5667000" cy="563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 b="0" i="0">
                <a:solidFill>
                  <a:schemeClr val="bg1"/>
                </a:solidFill>
                <a:latin typeface="Dax-Medium"/>
                <a:cs typeface="Dax-Medium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Ketchup wordt gemaakt 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10000" y="2286000"/>
            <a:ext cx="5667000" cy="199410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>
              <a:lnSpc>
                <a:spcPts val="5600"/>
              </a:lnSpc>
              <a:spcAft>
                <a:spcPts val="0"/>
              </a:spcAft>
              <a:defRPr sz="5600" baseline="0">
                <a:solidFill>
                  <a:srgbClr val="00572D"/>
                </a:solidFill>
              </a:defRPr>
            </a:lvl1pPr>
          </a:lstStyle>
          <a:p>
            <a:r>
              <a:rPr lang="nl-NL" dirty="0" smtClean="0"/>
              <a:t>IN GAZPACHO</a:t>
            </a:r>
            <a:br>
              <a:rPr lang="nl-NL" dirty="0" smtClean="0"/>
            </a:br>
            <a:r>
              <a:rPr lang="nl-NL" dirty="0" smtClean="0"/>
              <a:t>WORDEN TOMATEN</a:t>
            </a:r>
            <a:br>
              <a:rPr lang="nl-NL" dirty="0" smtClean="0"/>
            </a:br>
            <a:r>
              <a:rPr lang="nl-NL" dirty="0" smtClean="0"/>
              <a:t>VERWERKT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10000" y="4443000"/>
            <a:ext cx="5667000" cy="563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 b="0" i="0">
                <a:solidFill>
                  <a:srgbClr val="A5CD39"/>
                </a:solidFill>
                <a:latin typeface="Dax-Medium"/>
                <a:cs typeface="Dax-Medium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Ketchup wordt gemaakt </a:t>
            </a:r>
            <a:endParaRPr lang="en-US" dirty="0"/>
          </a:p>
        </p:txBody>
      </p:sp>
      <p:pic>
        <p:nvPicPr>
          <p:cNvPr id="5" name="Picture 4" descr="greenchoice-logo-tekst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9440" y="0"/>
            <a:ext cx="1783080" cy="13868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idx="16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A5CD39">
              <a:alpha val="30000"/>
            </a:srgbClr>
          </a:solidFill>
        </p:spPr>
        <p:txBody>
          <a:bodyPr lIns="0" tIns="0" rIns="0" bIns="0" anchor="t"/>
          <a:lstStyle>
            <a:lvl1pPr marL="0" indent="0" algn="ctr">
              <a:buNone/>
              <a:defRPr sz="1400" b="0" i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Klik</a:t>
            </a:r>
            <a:r>
              <a:rPr lang="en-US" dirty="0" smtClean="0"/>
              <a:t> op het </a:t>
            </a:r>
            <a:r>
              <a:rPr lang="en-US" dirty="0" err="1" smtClean="0"/>
              <a:t>icoon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afbeelding</a:t>
            </a:r>
            <a:r>
              <a:rPr lang="en-US" dirty="0" smtClean="0"/>
              <a:t> in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voegen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0001" y="457200"/>
            <a:ext cx="6276600" cy="92964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lnSpc>
                <a:spcPts val="3200"/>
              </a:lnSpc>
              <a:defRPr sz="3200" b="0" cap="all">
                <a:solidFill>
                  <a:srgbClr val="00572D"/>
                </a:solidFill>
              </a:defRPr>
            </a:lvl1pPr>
          </a:lstStyle>
          <a:p>
            <a:r>
              <a:rPr lang="nl-NL" dirty="0" smtClean="0"/>
              <a:t>IN GAZPACHO WORDEN ALTIJD</a:t>
            </a:r>
            <a:br>
              <a:rPr lang="nl-NL" dirty="0" smtClean="0"/>
            </a:br>
            <a:r>
              <a:rPr lang="nl-NL" dirty="0" smtClean="0"/>
              <a:t>tomaten VERWERKT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10000" y="4759247"/>
            <a:ext cx="6516688" cy="902001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2000" b="0" i="0" baseline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 smtClean="0"/>
              <a:t>Hoewel de Spanjaarden met </a:t>
            </a:r>
            <a:r>
              <a:rPr lang="nl-NL" dirty="0" err="1" smtClean="0"/>
              <a:t>Columbus</a:t>
            </a:r>
            <a:r>
              <a:rPr lang="nl-NL" dirty="0" smtClean="0"/>
              <a:t> de tomaten al ruim honderd jaar eerder uit de “nieuwe wereld” naar Europa.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0000" y="6228000"/>
            <a:ext cx="6516313" cy="365125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1400" b="0" i="0">
                <a:solidFill>
                  <a:srgbClr val="A5CD39"/>
                </a:solidFill>
                <a:latin typeface="Dax-Medium"/>
                <a:cs typeface="Dax-Medium"/>
              </a:defRPr>
            </a:lvl1pPr>
          </a:lstStyle>
          <a:p>
            <a:r>
              <a:rPr lang="en-US" dirty="0" smtClean="0"/>
              <a:t>PowerPoint grid 23 </a:t>
            </a:r>
            <a:r>
              <a:rPr lang="en-US" dirty="0" err="1" smtClean="0"/>
              <a:t>september</a:t>
            </a:r>
            <a:r>
              <a:rPr lang="en-US" dirty="0" smtClean="0"/>
              <a:t> 2013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09625" y="1628800"/>
            <a:ext cx="6516688" cy="1192800"/>
          </a:xfrm>
          <a:prstGeom prst="rect">
            <a:avLst/>
          </a:prstGeom>
        </p:spPr>
        <p:txBody>
          <a:bodyPr vert="horz"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2000" b="1" i="0">
                <a:solidFill>
                  <a:srgbClr val="676767"/>
                </a:solidFill>
                <a:latin typeface="Dax-Bold"/>
                <a:cs typeface="Dax-Bold"/>
              </a:defRPr>
            </a:lvl1pPr>
            <a:lvl2pPr>
              <a:defRPr b="0" i="0">
                <a:solidFill>
                  <a:srgbClr val="676767"/>
                </a:solidFill>
                <a:latin typeface="Dax-Bold"/>
                <a:cs typeface="Dax-Bold"/>
              </a:defRPr>
            </a:lvl2pPr>
            <a:lvl3pPr>
              <a:defRPr b="0" i="0">
                <a:solidFill>
                  <a:srgbClr val="676767"/>
                </a:solidFill>
                <a:latin typeface="Dax-Bold"/>
                <a:cs typeface="Dax-Bold"/>
              </a:defRPr>
            </a:lvl3pPr>
            <a:lvl4pPr>
              <a:defRPr b="0" i="0">
                <a:solidFill>
                  <a:srgbClr val="676767"/>
                </a:solidFill>
                <a:latin typeface="Dax-Bold"/>
                <a:cs typeface="Dax-Bold"/>
              </a:defRPr>
            </a:lvl4pPr>
            <a:lvl5pPr>
              <a:defRPr b="0" i="0">
                <a:solidFill>
                  <a:srgbClr val="676767"/>
                </a:solidFill>
                <a:latin typeface="Dax-Bold"/>
                <a:cs typeface="Dax-Bold"/>
              </a:defRPr>
            </a:lvl5pPr>
          </a:lstStyle>
          <a:p>
            <a:pPr lvl="0"/>
            <a:r>
              <a:rPr lang="nl-NL" dirty="0" smtClean="0"/>
              <a:t>Later werd de tomaat in grote hoeveelheden naar Europa geëxporteerd en tegenwoordig heeft de teelt van deze groente ook in Nederland een vlucht genomen.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09625" y="2883647"/>
            <a:ext cx="6516688" cy="3460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2400">
                <a:solidFill>
                  <a:srgbClr val="00572D"/>
                </a:solidFill>
                <a:latin typeface="Bebas Neue"/>
                <a:cs typeface="Bebas Neue"/>
              </a:defRPr>
            </a:lvl1pPr>
            <a:lvl2pPr marL="0" indent="0">
              <a:spcBef>
                <a:spcPts val="0"/>
              </a:spcBef>
              <a:defRPr/>
            </a:lvl2pPr>
            <a:lvl3pPr marL="0" indent="0">
              <a:spcBef>
                <a:spcPts val="0"/>
              </a:spcBef>
              <a:defRPr/>
            </a:lvl3pPr>
            <a:lvl4pPr marL="0" indent="0">
              <a:spcBef>
                <a:spcPts val="0"/>
              </a:spcBef>
              <a:defRPr/>
            </a:lvl4pPr>
            <a:lvl5pPr marL="0" indent="0">
              <a:spcBef>
                <a:spcPts val="0"/>
              </a:spcBef>
              <a:defRPr/>
            </a:lvl5pPr>
          </a:lstStyle>
          <a:p>
            <a:pPr lvl="0"/>
            <a:r>
              <a:rPr lang="nl-NL" dirty="0" smtClean="0"/>
              <a:t>IN GAZPACHO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09625" y="3230297"/>
            <a:ext cx="6516688" cy="9715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0" baseline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5pPr>
          </a:lstStyle>
          <a:p>
            <a:pPr lvl="0"/>
            <a:r>
              <a:rPr lang="nl-NL" dirty="0" smtClean="0"/>
              <a:t>In </a:t>
            </a:r>
            <a:r>
              <a:rPr lang="nl-NL" dirty="0" err="1" smtClean="0"/>
              <a:t>Gazpacho</a:t>
            </a:r>
            <a:r>
              <a:rPr lang="nl-NL" dirty="0" smtClean="0"/>
              <a:t> worden altijd tomaten verwerkt. Het oorspronkelijke Spaanse recept voor deze koude soep dateert uit het begin van de 17e eeuw.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809625" y="4413647"/>
            <a:ext cx="6516688" cy="345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2400" b="0" i="0">
                <a:solidFill>
                  <a:srgbClr val="00572D"/>
                </a:solidFill>
                <a:latin typeface="Bebas Neue"/>
                <a:cs typeface="Bebas Neue"/>
              </a:defRPr>
            </a:lvl1pPr>
            <a:lvl2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2pPr>
            <a:lvl3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3pPr>
            <a:lvl4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4pPr>
            <a:lvl5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5pPr>
          </a:lstStyle>
          <a:p>
            <a:pPr lvl="0"/>
            <a:r>
              <a:rPr lang="nl-NL" dirty="0" err="1" smtClean="0"/>
              <a:t>Columbus</a:t>
            </a:r>
            <a:endParaRPr lang="en-US" dirty="0"/>
          </a:p>
        </p:txBody>
      </p:sp>
      <p:pic>
        <p:nvPicPr>
          <p:cNvPr id="14" name="Picture 13" descr="greenchoice-logo-tekst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9440" y="0"/>
            <a:ext cx="1783080" cy="1386840"/>
          </a:xfrm>
          <a:prstGeom prst="rect">
            <a:avLst/>
          </a:prstGeom>
        </p:spPr>
      </p:pic>
      <p:pic>
        <p:nvPicPr>
          <p:cNvPr id="16" name="Picture 15" descr="greenchoice-logo-vierkant-los-dee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626800"/>
            <a:ext cx="336513" cy="8667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greenchoice-logo-tekst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9440" y="0"/>
            <a:ext cx="1783080" cy="138684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09625" y="2924944"/>
            <a:ext cx="6516688" cy="34584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2000" b="0" i="0" baseline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 smtClean="0"/>
              <a:t>Hoewel de Spanjaarden met </a:t>
            </a:r>
            <a:r>
              <a:rPr lang="nl-NL" dirty="0" err="1" smtClean="0"/>
              <a:t>Columbus</a:t>
            </a:r>
            <a:r>
              <a:rPr lang="nl-NL" dirty="0" smtClean="0"/>
              <a:t> de tomaten al ruim honderd jaar eerder uit de “nieuwe wereld” naar Europa haalden. De tomaat komt oorspronkelijk uit Zuid-Amerika en behoort tot de </a:t>
            </a:r>
            <a:r>
              <a:rPr lang="nl-NL" dirty="0" err="1" smtClean="0"/>
              <a:t>nachtschadefamilie</a:t>
            </a:r>
            <a:r>
              <a:rPr lang="nl-NL" dirty="0" smtClean="0"/>
              <a:t>. In eerste instantie dacht men dat de rode tomaat giftig was en werd hij.</a:t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Later werd de tomaat in grote hoeveelheden naar Europa geëxporteerd en tegenwoordig heeft de teelt ook in Nederland een grote vlucht genomen.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0000" y="6228000"/>
            <a:ext cx="6516313" cy="365125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1400" b="0" i="0">
                <a:solidFill>
                  <a:srgbClr val="A5CD39"/>
                </a:solidFill>
                <a:latin typeface="Dax-Medium"/>
                <a:cs typeface="Dax-Medium"/>
              </a:defRPr>
            </a:lvl1pPr>
          </a:lstStyle>
          <a:p>
            <a:r>
              <a:rPr lang="en-US" dirty="0" smtClean="0"/>
              <a:t>PowerPoint grid 23 </a:t>
            </a:r>
            <a:r>
              <a:rPr lang="en-US" dirty="0" err="1" smtClean="0"/>
              <a:t>september</a:t>
            </a:r>
            <a:r>
              <a:rPr lang="en-US" dirty="0" smtClean="0"/>
              <a:t> 2013</a:t>
            </a:r>
            <a:endParaRPr lang="en-US" dirty="0"/>
          </a:p>
        </p:txBody>
      </p:sp>
      <p:pic>
        <p:nvPicPr>
          <p:cNvPr id="7" name="Picture 6" descr="greenchoice-logo-vierkant-los-dee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626800"/>
            <a:ext cx="336513" cy="866775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09250" y="1052736"/>
            <a:ext cx="6516688" cy="3460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2400">
                <a:solidFill>
                  <a:srgbClr val="00572D"/>
                </a:solidFill>
                <a:latin typeface="Bebas Neue"/>
                <a:cs typeface="Bebas Neue"/>
              </a:defRPr>
            </a:lvl1pPr>
            <a:lvl2pPr marL="0" indent="0">
              <a:spcBef>
                <a:spcPts val="0"/>
              </a:spcBef>
              <a:defRPr/>
            </a:lvl2pPr>
            <a:lvl3pPr marL="0" indent="0">
              <a:spcBef>
                <a:spcPts val="0"/>
              </a:spcBef>
              <a:defRPr/>
            </a:lvl3pPr>
            <a:lvl4pPr marL="0" indent="0">
              <a:spcBef>
                <a:spcPts val="0"/>
              </a:spcBef>
              <a:defRPr/>
            </a:lvl4pPr>
            <a:lvl5pPr marL="0" indent="0">
              <a:spcBef>
                <a:spcPts val="0"/>
              </a:spcBef>
              <a:defRPr/>
            </a:lvl5pPr>
          </a:lstStyle>
          <a:p>
            <a:pPr lvl="0"/>
            <a:r>
              <a:rPr lang="nl-NL" dirty="0" smtClean="0"/>
              <a:t>IN GAZPACHO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09250" y="1412776"/>
            <a:ext cx="6516688" cy="9715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0" baseline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5pPr>
          </a:lstStyle>
          <a:p>
            <a:pPr lvl="0"/>
            <a:r>
              <a:rPr lang="nl-NL" dirty="0" smtClean="0"/>
              <a:t>In </a:t>
            </a:r>
            <a:r>
              <a:rPr lang="nl-NL" dirty="0" err="1" smtClean="0"/>
              <a:t>Gazpacho</a:t>
            </a:r>
            <a:r>
              <a:rPr lang="nl-NL" dirty="0" smtClean="0"/>
              <a:t> worden altijd tomaten verwerkt. Het oorspronkelijke Spaanse recept voor deze koude soep dateert uit het begin van de 17e eeuw.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809250" y="2564904"/>
            <a:ext cx="6516688" cy="345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2400" b="0" i="0">
                <a:solidFill>
                  <a:srgbClr val="00572D"/>
                </a:solidFill>
                <a:latin typeface="Bebas Neue"/>
                <a:cs typeface="Bebas Neue"/>
              </a:defRPr>
            </a:lvl1pPr>
            <a:lvl2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2pPr>
            <a:lvl3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3pPr>
            <a:lvl4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4pPr>
            <a:lvl5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5pPr>
          </a:lstStyle>
          <a:p>
            <a:pPr lvl="0"/>
            <a:r>
              <a:rPr lang="nl-NL" dirty="0" err="1" smtClean="0"/>
              <a:t>Columbus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09625" y="4343263"/>
            <a:ext cx="6516688" cy="964841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2000" b="0" i="0" baseline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 smtClean="0"/>
              <a:t>Hoewel de Spanjaarden met </a:t>
            </a:r>
            <a:r>
              <a:rPr lang="nl-NL" dirty="0" err="1" smtClean="0"/>
              <a:t>Columbus</a:t>
            </a:r>
            <a:r>
              <a:rPr lang="nl-NL" dirty="0" smtClean="0"/>
              <a:t> de tomaten al ruim honderd jaar eerder uit de “nieuwe wereld.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0000" y="6228000"/>
            <a:ext cx="6516313" cy="365125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1400" b="0" i="0">
                <a:solidFill>
                  <a:srgbClr val="A5CD39"/>
                </a:solidFill>
                <a:latin typeface="Dax-Medium"/>
                <a:cs typeface="Dax-Medium"/>
              </a:defRPr>
            </a:lvl1pPr>
          </a:lstStyle>
          <a:p>
            <a:r>
              <a:rPr lang="en-US" dirty="0" smtClean="0"/>
              <a:t>PowerPoint grid 23 </a:t>
            </a:r>
            <a:r>
              <a:rPr lang="en-US" dirty="0" err="1" smtClean="0"/>
              <a:t>september</a:t>
            </a:r>
            <a:r>
              <a:rPr lang="en-US" dirty="0" smtClean="0"/>
              <a:t> 2013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809250" y="3730488"/>
            <a:ext cx="6516688" cy="345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2400" b="0" i="0">
                <a:solidFill>
                  <a:srgbClr val="00572D"/>
                </a:solidFill>
                <a:latin typeface="Bebas Neue"/>
                <a:cs typeface="Bebas Neue"/>
              </a:defRPr>
            </a:lvl1pPr>
            <a:lvl2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2pPr>
            <a:lvl3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3pPr>
            <a:lvl4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4pPr>
            <a:lvl5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5pPr>
          </a:lstStyle>
          <a:p>
            <a:pPr lvl="0"/>
            <a:r>
              <a:rPr lang="nl-NL" dirty="0" smtClean="0"/>
              <a:t>“IN GAZPACHO WORDEN ALTIJD TOMATEN VERWERKT.”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6"/>
          </p:nvPr>
        </p:nvSpPr>
        <p:spPr>
          <a:xfrm>
            <a:off x="810000" y="620688"/>
            <a:ext cx="6516000" cy="2883600"/>
          </a:xfrm>
          <a:prstGeom prst="rect">
            <a:avLst/>
          </a:prstGeom>
          <a:solidFill>
            <a:srgbClr val="A5CD39">
              <a:alpha val="30000"/>
            </a:srgbClr>
          </a:solidFill>
        </p:spPr>
        <p:txBody>
          <a:bodyPr lIns="0" tIns="0" rIns="0" bIns="0"/>
          <a:lstStyle>
            <a:lvl1pPr marL="0" indent="0" algn="ctr">
              <a:buNone/>
              <a:defRPr sz="1400" b="0" i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Klik</a:t>
            </a:r>
            <a:r>
              <a:rPr lang="en-US" dirty="0" smtClean="0"/>
              <a:t> op het </a:t>
            </a:r>
            <a:r>
              <a:rPr lang="en-US" dirty="0" err="1" smtClean="0"/>
              <a:t>icoon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afbeelding</a:t>
            </a:r>
            <a:r>
              <a:rPr lang="en-US" dirty="0" smtClean="0"/>
              <a:t> in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voegen</a:t>
            </a:r>
            <a:endParaRPr lang="en-US" dirty="0"/>
          </a:p>
        </p:txBody>
      </p:sp>
      <p:pic>
        <p:nvPicPr>
          <p:cNvPr id="10" name="Picture 9" descr="greenchoice-logo-tekst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9440" y="0"/>
            <a:ext cx="1783080" cy="1386840"/>
          </a:xfrm>
          <a:prstGeom prst="rect">
            <a:avLst/>
          </a:prstGeom>
        </p:spPr>
      </p:pic>
      <p:pic>
        <p:nvPicPr>
          <p:cNvPr id="11" name="Picture 10" descr="greenchoice-logo-vierkant-los-dee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626800"/>
            <a:ext cx="336513" cy="8667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0000" y="6228000"/>
            <a:ext cx="6516313" cy="365125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1400" b="0" i="0">
                <a:solidFill>
                  <a:srgbClr val="A5CD39"/>
                </a:solidFill>
                <a:latin typeface="Dax-Medium"/>
                <a:cs typeface="Dax-Medium"/>
              </a:defRPr>
            </a:lvl1pPr>
          </a:lstStyle>
          <a:p>
            <a:r>
              <a:rPr lang="en-US" dirty="0" smtClean="0"/>
              <a:t>PowerPoint grid 23 </a:t>
            </a:r>
            <a:r>
              <a:rPr lang="en-US" dirty="0" err="1" smtClean="0"/>
              <a:t>september</a:t>
            </a:r>
            <a:r>
              <a:rPr lang="en-US" dirty="0" smtClean="0"/>
              <a:t> 2013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809625" y="2310407"/>
            <a:ext cx="6516688" cy="2215279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ts val="3200"/>
              </a:lnSpc>
              <a:defRPr sz="2600" b="0" i="0">
                <a:solidFill>
                  <a:srgbClr val="676767"/>
                </a:solidFill>
                <a:latin typeface="Dax-Medium"/>
                <a:cs typeface="Dax-Medium"/>
              </a:defRPr>
            </a:lvl1pPr>
            <a:lvl2pPr>
              <a:lnSpc>
                <a:spcPts val="3200"/>
              </a:lnSpc>
              <a:buFont typeface="Arial"/>
              <a:buChar char="•"/>
              <a:defRPr sz="2000" b="0" i="0">
                <a:solidFill>
                  <a:srgbClr val="676767"/>
                </a:solidFill>
                <a:latin typeface="Dax-Medium"/>
                <a:cs typeface="Dax-Medium"/>
              </a:defRPr>
            </a:lvl2pPr>
            <a:lvl3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3pPr>
            <a:lvl4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4pPr>
            <a:lvl5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5pPr>
          </a:lstStyle>
          <a:p>
            <a:pPr lvl="0"/>
            <a:r>
              <a:rPr lang="nl-NL" dirty="0" smtClean="0"/>
              <a:t>Later werd de tomaat</a:t>
            </a:r>
          </a:p>
          <a:p>
            <a:pPr lvl="0"/>
            <a:r>
              <a:rPr lang="nl-NL" dirty="0" smtClean="0"/>
              <a:t>In grote hoeveelheden</a:t>
            </a:r>
          </a:p>
          <a:p>
            <a:pPr lvl="0"/>
            <a:r>
              <a:rPr lang="nl-NL" dirty="0" smtClean="0"/>
              <a:t>Naar Europa geëxporteerd</a:t>
            </a:r>
          </a:p>
          <a:p>
            <a:pPr lvl="1"/>
            <a:r>
              <a:rPr lang="nl-NL" dirty="0" smtClean="0"/>
              <a:t>Hoewel de Spanjaarden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809625" y="1700808"/>
            <a:ext cx="6516688" cy="617948"/>
          </a:xfrm>
          <a:prstGeom prst="rect">
            <a:avLst/>
          </a:prstGeom>
        </p:spPr>
        <p:txBody>
          <a:bodyPr vert="horz" lIns="0" tIns="0" rIns="0" bIns="0"/>
          <a:lstStyle>
            <a:lvl1pPr>
              <a:buNone/>
              <a:defRPr sz="2600" b="1" i="0">
                <a:solidFill>
                  <a:srgbClr val="00572D"/>
                </a:solidFill>
                <a:latin typeface="Dax-Bold"/>
                <a:cs typeface="Dax-Bold"/>
              </a:defRPr>
            </a:lvl1pPr>
          </a:lstStyle>
          <a:p>
            <a:pPr lvl="0"/>
            <a:r>
              <a:rPr lang="nl-NL" dirty="0" smtClean="0"/>
              <a:t>Van tomaten</a:t>
            </a:r>
            <a:endParaRPr lang="en-US" dirty="0"/>
          </a:p>
        </p:txBody>
      </p:sp>
      <p:pic>
        <p:nvPicPr>
          <p:cNvPr id="8" name="Picture 7" descr="greenchoice-logo-tekst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9440" y="0"/>
            <a:ext cx="1783080" cy="1386840"/>
          </a:xfrm>
          <a:prstGeom prst="rect">
            <a:avLst/>
          </a:prstGeom>
        </p:spPr>
      </p:pic>
      <p:pic>
        <p:nvPicPr>
          <p:cNvPr id="10" name="Picture 9" descr="greenchoice-logo-vierkant-los-dee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626800"/>
            <a:ext cx="336513" cy="866775"/>
          </a:xfrm>
          <a:prstGeom prst="rect">
            <a:avLst/>
          </a:prstGeom>
        </p:spPr>
      </p:pic>
      <p:sp>
        <p:nvSpPr>
          <p:cNvPr id="3" name="Tekstvak 2"/>
          <p:cNvSpPr txBox="1"/>
          <p:nvPr userDrawn="1"/>
        </p:nvSpPr>
        <p:spPr>
          <a:xfrm>
            <a:off x="810000" y="457200"/>
            <a:ext cx="6278400" cy="9288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>
              <a:lnSpc>
                <a:spcPts val="3200"/>
              </a:lnSpc>
            </a:pPr>
            <a:r>
              <a:rPr lang="nl-NL" sz="3200" dirty="0" smtClean="0">
                <a:solidFill>
                  <a:srgbClr val="00572D"/>
                </a:solidFill>
                <a:latin typeface="Bebas Neue" pitchFamily="34" charset="0"/>
              </a:rPr>
              <a:t>IN</a:t>
            </a:r>
            <a:r>
              <a:rPr lang="nl-NL" sz="3200" baseline="0" dirty="0" smtClean="0">
                <a:solidFill>
                  <a:srgbClr val="00572D"/>
                </a:solidFill>
                <a:latin typeface="Bebas Neue" pitchFamily="34" charset="0"/>
              </a:rPr>
              <a:t> GAZPACHO WORDEN ALTIJD</a:t>
            </a:r>
          </a:p>
          <a:p>
            <a:pPr>
              <a:lnSpc>
                <a:spcPts val="3200"/>
              </a:lnSpc>
            </a:pPr>
            <a:r>
              <a:rPr lang="nl-NL" sz="3200" baseline="0" dirty="0" smtClean="0">
                <a:solidFill>
                  <a:srgbClr val="00572D"/>
                </a:solidFill>
                <a:latin typeface="Bebas Neue" pitchFamily="34" charset="0"/>
              </a:rPr>
              <a:t>TOMATEN VERWERKT</a:t>
            </a:r>
            <a:endParaRPr lang="nl-NL" sz="3200" dirty="0">
              <a:solidFill>
                <a:srgbClr val="00572D"/>
              </a:solidFill>
              <a:latin typeface="Bebas Neue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lang="nl-NL" sz="1200" kern="1200" smtClean="0">
          <a:solidFill>
            <a:schemeClr val="tx1"/>
          </a:solidFill>
          <a:latin typeface="Bebas Neue"/>
          <a:ea typeface="+mj-ea"/>
          <a:cs typeface="Bebas Neu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Hallo allemaal </a:t>
            </a:r>
            <a:endParaRPr lang="en-US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9082"/>
            <a:ext cx="9144000" cy="4360077"/>
          </a:xfrm>
        </p:spPr>
      </p:pic>
      <p:sp>
        <p:nvSpPr>
          <p:cNvPr id="7" name="Subtitle 5"/>
          <p:cNvSpPr txBox="1">
            <a:spLocks/>
          </p:cNvSpPr>
          <p:nvPr/>
        </p:nvSpPr>
        <p:spPr>
          <a:xfrm>
            <a:off x="810000" y="5517232"/>
            <a:ext cx="5667000" cy="1152128"/>
          </a:xfrm>
          <a:prstGeom prst="rect">
            <a:avLst/>
          </a:prstGeom>
        </p:spPr>
        <p:txBody>
          <a:bodyPr lIns="0" tIns="0" rIns="0" bIns="0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0" i="0" kern="1200">
                <a:solidFill>
                  <a:srgbClr val="A5CD39"/>
                </a:solidFill>
                <a:latin typeface="Dax-Medium"/>
                <a:ea typeface="+mn-ea"/>
                <a:cs typeface="Dax-Medium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3600" dirty="0" err="1" smtClean="0">
                <a:solidFill>
                  <a:srgbClr val="00572D"/>
                </a:solidFill>
                <a:latin typeface="Bebas Neue" panose="020B0000000000000000" pitchFamily="34" charset="0"/>
              </a:rPr>
              <a:t>Kata</a:t>
            </a:r>
            <a:r>
              <a:rPr lang="nl-NL" sz="3600" dirty="0" smtClean="0">
                <a:solidFill>
                  <a:srgbClr val="00572D"/>
                </a:solidFill>
                <a:latin typeface="Bebas Neue" panose="020B0000000000000000" pitchFamily="34" charset="0"/>
              </a:rPr>
              <a:t>: TDD – </a:t>
            </a:r>
            <a:r>
              <a:rPr lang="nl-NL" sz="3600" dirty="0" err="1" smtClean="0">
                <a:solidFill>
                  <a:srgbClr val="00572D"/>
                </a:solidFill>
                <a:latin typeface="Bebas Neue" panose="020B0000000000000000" pitchFamily="34" charset="0"/>
              </a:rPr>
              <a:t>Extending</a:t>
            </a:r>
            <a:r>
              <a:rPr lang="nl-NL" sz="3600" dirty="0" smtClean="0">
                <a:solidFill>
                  <a:srgbClr val="00572D"/>
                </a:solidFill>
                <a:latin typeface="Bebas Neue" panose="020B0000000000000000" pitchFamily="34" charset="0"/>
              </a:rPr>
              <a:t> </a:t>
            </a:r>
            <a:r>
              <a:rPr lang="nl-NL" sz="3600" dirty="0" err="1" smtClean="0">
                <a:solidFill>
                  <a:srgbClr val="00572D"/>
                </a:solidFill>
                <a:latin typeface="Bebas Neue" panose="020B0000000000000000" pitchFamily="34" charset="0"/>
              </a:rPr>
              <a:t>the</a:t>
            </a:r>
            <a:r>
              <a:rPr lang="nl-NL" sz="3600" dirty="0" smtClean="0">
                <a:solidFill>
                  <a:srgbClr val="00572D"/>
                </a:solidFill>
                <a:latin typeface="Bebas Neue" panose="020B0000000000000000" pitchFamily="34" charset="0"/>
              </a:rPr>
              <a:t> warehouse</a:t>
            </a:r>
          </a:p>
          <a:p>
            <a:endParaRPr lang="nl-NL" sz="2000" dirty="0" smtClean="0"/>
          </a:p>
          <a:p>
            <a:r>
              <a:rPr lang="nl-NL" sz="1400" dirty="0" smtClean="0"/>
              <a:t>7 </a:t>
            </a:r>
            <a:r>
              <a:rPr lang="nl-NL" sz="1400" dirty="0"/>
              <a:t>april 2016</a:t>
            </a:r>
          </a:p>
        </p:txBody>
      </p:sp>
    </p:spTree>
    <p:extLst>
      <p:ext uri="{BB962C8B-B14F-4D97-AF65-F5344CB8AC3E}">
        <p14:creationId xmlns:p14="http://schemas.microsoft.com/office/powerpoint/2010/main" val="250698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sz="2800" dirty="0">
                <a:latin typeface="Bebas Neue" panose="020B0000000000000000" pitchFamily="34" charset="0"/>
              </a:rPr>
              <a:t>Pair </a:t>
            </a:r>
            <a:r>
              <a:rPr lang="nl-NL" sz="2800" dirty="0" err="1">
                <a:latin typeface="Bebas Neue" panose="020B0000000000000000" pitchFamily="34" charset="0"/>
              </a:rPr>
              <a:t>programming</a:t>
            </a:r>
            <a:endParaRPr lang="nl-NL" sz="2800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r>
              <a:rPr lang="nl-NL" sz="2000" dirty="0" smtClean="0">
                <a:solidFill>
                  <a:srgbClr val="A5CD39"/>
                </a:solidFill>
                <a:latin typeface="Bebas Neue" panose="020B0000000000000000" pitchFamily="34" charset="0"/>
              </a:rPr>
              <a:t>schematisch</a:t>
            </a:r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55576" y="1268760"/>
            <a:ext cx="7858447" cy="489654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2400" dirty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16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48680"/>
            <a:ext cx="8191500" cy="619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57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sz="2800" dirty="0">
                <a:latin typeface="Bebas Neue" panose="020B0000000000000000" pitchFamily="34" charset="0"/>
              </a:rPr>
              <a:t>Pair </a:t>
            </a:r>
            <a:r>
              <a:rPr lang="nl-NL" sz="2800" dirty="0" err="1">
                <a:latin typeface="Bebas Neue" panose="020B0000000000000000" pitchFamily="34" charset="0"/>
              </a:rPr>
              <a:t>programming</a:t>
            </a:r>
            <a:endParaRPr lang="nl-NL" sz="2800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r>
              <a:rPr lang="nl-NL" sz="2000" dirty="0" smtClean="0">
                <a:solidFill>
                  <a:srgbClr val="A5CD39"/>
                </a:solidFill>
                <a:latin typeface="Bebas Neue" panose="020B0000000000000000" pitchFamily="34" charset="0"/>
              </a:rPr>
              <a:t>Hoe dan?</a:t>
            </a:r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55576" y="1268760"/>
            <a:ext cx="7858447" cy="489654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nl-NL" sz="2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nl-NL" sz="2800" dirty="0" smtClean="0"/>
              <a:t>Optie </a:t>
            </a:r>
            <a:r>
              <a:rPr lang="nl-NL" sz="2800" dirty="0" smtClean="0"/>
              <a:t>1</a:t>
            </a:r>
            <a:endParaRPr lang="nl-NL" sz="2800" dirty="0"/>
          </a:p>
          <a:p>
            <a:pPr>
              <a:lnSpc>
                <a:spcPct val="100000"/>
              </a:lnSpc>
            </a:pPr>
            <a:r>
              <a:rPr lang="nl-NL" sz="2800" dirty="0"/>
              <a:t>Persoon 1 schrijft een falende test</a:t>
            </a:r>
          </a:p>
          <a:p>
            <a:pPr>
              <a:lnSpc>
                <a:spcPct val="100000"/>
              </a:lnSpc>
            </a:pPr>
            <a:r>
              <a:rPr lang="nl-NL" sz="2800" dirty="0"/>
              <a:t>Persoon 2 implementeert de code</a:t>
            </a:r>
          </a:p>
          <a:p>
            <a:pPr>
              <a:lnSpc>
                <a:spcPct val="100000"/>
              </a:lnSpc>
            </a:pPr>
            <a:r>
              <a:rPr lang="nl-NL" sz="2800" dirty="0"/>
              <a:t>Persoon 2 schrijft een falende test</a:t>
            </a:r>
          </a:p>
          <a:p>
            <a:pPr>
              <a:lnSpc>
                <a:spcPct val="100000"/>
              </a:lnSpc>
            </a:pPr>
            <a:r>
              <a:rPr lang="nl-NL" sz="2800" dirty="0"/>
              <a:t>Persoon 1 implementeert de code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400" dirty="0"/>
          </a:p>
          <a:p>
            <a:pPr marL="0" indent="0">
              <a:lnSpc>
                <a:spcPct val="100000"/>
              </a:lnSpc>
              <a:buNone/>
            </a:pPr>
            <a:r>
              <a:rPr lang="nl-NL" sz="2800" dirty="0"/>
              <a:t>Optie 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2800" dirty="0"/>
              <a:t>Wissel per x minuten af</a:t>
            </a:r>
            <a:r>
              <a:rPr lang="nl-NL" sz="2800" dirty="0" smtClean="0"/>
              <a:t>…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800" dirty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1600" dirty="0" smtClean="0"/>
          </a:p>
        </p:txBody>
      </p:sp>
      <p:sp>
        <p:nvSpPr>
          <p:cNvPr id="9" name="Curved Left Arrow 8"/>
          <p:cNvSpPr/>
          <p:nvPr/>
        </p:nvSpPr>
        <p:spPr>
          <a:xfrm flipV="1">
            <a:off x="6660232" y="2276872"/>
            <a:ext cx="731520" cy="1800200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91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sz="2800" dirty="0" smtClean="0">
                <a:latin typeface="Bebas Neue" panose="020B0000000000000000" pitchFamily="34" charset="0"/>
              </a:rPr>
              <a:t>Pair </a:t>
            </a:r>
            <a:r>
              <a:rPr lang="nl-NL" sz="2800" dirty="0" err="1" smtClean="0">
                <a:latin typeface="Bebas Neue" panose="020B0000000000000000" pitchFamily="34" charset="0"/>
              </a:rPr>
              <a:t>programming</a:t>
            </a:r>
            <a:r>
              <a:rPr lang="nl-NL" sz="2800" dirty="0" smtClean="0">
                <a:latin typeface="Bebas Neue" panose="020B0000000000000000" pitchFamily="34" charset="0"/>
              </a:rPr>
              <a:t>	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r>
              <a:rPr lang="nl-NL" sz="2000" dirty="0" smtClean="0">
                <a:solidFill>
                  <a:srgbClr val="A5CD39"/>
                </a:solidFill>
                <a:latin typeface="Bebas Neue" panose="020B0000000000000000" pitchFamily="34" charset="0"/>
              </a:rPr>
              <a:t>Dus…</a:t>
            </a:r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55576" y="1268760"/>
            <a:ext cx="7858447" cy="489654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nl-NL" sz="2800" dirty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16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237501"/>
            <a:ext cx="4464496" cy="657409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986365"/>
            <a:ext cx="3600400" cy="378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53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sz="2800" dirty="0" smtClean="0">
                <a:latin typeface="Bebas Neue" panose="020B0000000000000000" pitchFamily="34" charset="0"/>
              </a:rPr>
              <a:t>Extreme Pair </a:t>
            </a:r>
            <a:r>
              <a:rPr lang="nl-NL" sz="2800" dirty="0" err="1" smtClean="0">
                <a:latin typeface="Bebas Neue" panose="020B0000000000000000" pitchFamily="34" charset="0"/>
              </a:rPr>
              <a:t>programming</a:t>
            </a:r>
            <a:r>
              <a:rPr lang="nl-NL" sz="2800" dirty="0" smtClean="0">
                <a:latin typeface="Bebas Neue" panose="020B0000000000000000" pitchFamily="34" charset="0"/>
              </a:rPr>
              <a:t>	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r>
              <a:rPr lang="nl-NL" sz="2000" dirty="0" smtClean="0">
                <a:solidFill>
                  <a:srgbClr val="A5CD39"/>
                </a:solidFill>
                <a:latin typeface="Bebas Neue" panose="020B0000000000000000" pitchFamily="34" charset="0"/>
              </a:rPr>
              <a:t>The next level…</a:t>
            </a:r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55576" y="1268760"/>
            <a:ext cx="7858447" cy="489654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nl-NL" sz="2800" dirty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16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119" y="1351548"/>
            <a:ext cx="7325320" cy="547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512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sz="2800" dirty="0" smtClean="0">
                <a:latin typeface="Bebas Neue" panose="020B0000000000000000" pitchFamily="34" charset="0"/>
              </a:rPr>
              <a:t>De </a:t>
            </a:r>
            <a:r>
              <a:rPr lang="nl-NL" sz="2800" dirty="0" err="1" smtClean="0">
                <a:latin typeface="Bebas Neue" panose="020B0000000000000000" pitchFamily="34" charset="0"/>
              </a:rPr>
              <a:t>kata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r>
              <a:rPr lang="nl-NL" sz="2000" dirty="0" smtClean="0">
                <a:solidFill>
                  <a:srgbClr val="A5CD39"/>
                </a:solidFill>
                <a:latin typeface="Bebas Neue" panose="020B0000000000000000" pitchFamily="34" charset="0"/>
              </a:rPr>
              <a:t>User </a:t>
            </a:r>
            <a:r>
              <a:rPr lang="nl-NL" sz="2000" dirty="0" err="1" smtClean="0">
                <a:solidFill>
                  <a:srgbClr val="A5CD39"/>
                </a:solidFill>
                <a:latin typeface="Bebas Neue" panose="020B0000000000000000" pitchFamily="34" charset="0"/>
              </a:rPr>
              <a:t>stories</a:t>
            </a:r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55576" y="1370787"/>
            <a:ext cx="7858447" cy="4896544"/>
          </a:xfrm>
        </p:spPr>
        <p:txBody>
          <a:bodyPr/>
          <a:lstStyle/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nl-NL" sz="1400" dirty="0"/>
              <a:t>Als voorraadbeheerder wil ik aan kunnen geven dat er een maximaal gewicht van producten op een plank (</a:t>
            </a:r>
            <a:r>
              <a:rPr lang="nl-NL" sz="1400" dirty="0" err="1"/>
              <a:t>Shelf</a:t>
            </a:r>
            <a:r>
              <a:rPr lang="nl-NL" sz="1400" dirty="0"/>
              <a:t>) kunnen liggen, zodat de planken niet overbelast raken.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endParaRPr lang="nl-NL" sz="1400" dirty="0"/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nl-NL" sz="1400" dirty="0"/>
              <a:t>Als voorraadbeheerder wil ik aan kunnen geven dat er een maximaal gewicht van producten op een rek (Rack) kunnen liggen, zodat de rekken niet overbelast raken.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endParaRPr lang="nl-NL" sz="1400" dirty="0"/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nl-NL" sz="1400" dirty="0"/>
              <a:t>Als voorraadbeheerder wil ik dat op een plank er maar 1 product mag liggen, zodat producten geen effect op elkaar hebben.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endParaRPr lang="nl-NL" sz="1400" dirty="0"/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nl-NL" sz="1400" dirty="0"/>
              <a:t>Als voorraadbeheerder wil ik kunnen aangeven dat er wel 2 non-food producten op een plank mogen liggen, omdat dat ruimte kan besparen in het warehouse.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endParaRPr lang="nl-NL" sz="1400" dirty="0"/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nl-NL" sz="1400" dirty="0"/>
              <a:t>Als voorraadbeheerder wil ik kunnen aangeven dat wanneer de Airco aan is, er wel meerdere food producten op een plank mogen liggen, omdat het dan koel genoeg is.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endParaRPr lang="nl-NL" sz="1400" dirty="0"/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nl-NL" sz="1400" dirty="0"/>
              <a:t>Als voorraadbeheerder wil ik kunnen aangeven dat een gebouw alleen food, non-food of beide mag bevatten, omdat ik dan een betere scheiding heb in welk gebouw ik zaken opsla.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endParaRPr lang="nl-NL" sz="1400" dirty="0"/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nl-NL" sz="1400" dirty="0"/>
              <a:t>Als voorraadbeheerder wil ik in gevallen waarbij het systeem weigert producten op de plank te leggen, alternatieve planken zien in het zelfde gebouw.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endParaRPr lang="nl-NL" sz="1400" dirty="0" smtClean="0"/>
          </a:p>
          <a:p>
            <a:pPr>
              <a:lnSpc>
                <a:spcPct val="100000"/>
              </a:lnSpc>
              <a:buFont typeface="+mj-lt"/>
              <a:buAutoNum type="arabicPeriod"/>
            </a:pPr>
            <a:endParaRPr lang="nl-NL" sz="1400" dirty="0" smtClean="0"/>
          </a:p>
          <a:p>
            <a:pPr>
              <a:lnSpc>
                <a:spcPct val="100000"/>
              </a:lnSpc>
              <a:buFont typeface="+mj-lt"/>
              <a:buAutoNum type="arabicPeriod"/>
            </a:pPr>
            <a:endParaRPr lang="nl-NL" sz="1200" dirty="0"/>
          </a:p>
          <a:p>
            <a:pPr>
              <a:lnSpc>
                <a:spcPct val="100000"/>
              </a:lnSpc>
              <a:buFont typeface="+mj-lt"/>
              <a:buAutoNum type="arabicPeriod"/>
            </a:pPr>
            <a:endParaRPr lang="nl-NL" sz="1200" dirty="0"/>
          </a:p>
          <a:p>
            <a:pPr>
              <a:lnSpc>
                <a:spcPct val="100000"/>
              </a:lnSpc>
              <a:buFont typeface="+mj-lt"/>
              <a:buAutoNum type="arabicPeriod"/>
            </a:pPr>
            <a:endParaRPr lang="nl-NL" sz="1050" dirty="0" smtClean="0"/>
          </a:p>
        </p:txBody>
      </p:sp>
    </p:spTree>
    <p:extLst>
      <p:ext uri="{BB962C8B-B14F-4D97-AF65-F5344CB8AC3E}">
        <p14:creationId xmlns:p14="http://schemas.microsoft.com/office/powerpoint/2010/main" val="173653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sz="2800" dirty="0" smtClean="0">
                <a:latin typeface="Bebas Neue" panose="020B0000000000000000" pitchFamily="34" charset="0"/>
              </a:rPr>
              <a:t>Presentaties en feedback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r>
              <a:rPr lang="nl-NL" sz="2000" dirty="0" smtClean="0">
                <a:solidFill>
                  <a:srgbClr val="A5CD39"/>
                </a:solidFill>
                <a:latin typeface="Bebas Neue" panose="020B0000000000000000" pitchFamily="34" charset="0"/>
              </a:rPr>
              <a:t>Demo time</a:t>
            </a:r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55576" y="1268760"/>
            <a:ext cx="7858447" cy="489654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16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986936"/>
            <a:ext cx="4968552" cy="553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44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sz="2800" dirty="0" smtClean="0">
                <a:latin typeface="Bebas Neue" panose="020B0000000000000000" pitchFamily="34" charset="0"/>
              </a:rPr>
              <a:t>Tot slot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55576" y="1268760"/>
            <a:ext cx="7858447" cy="489654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16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2776"/>
            <a:ext cx="9144000" cy="5143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2776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46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sz="2800" dirty="0" smtClean="0">
                <a:latin typeface="Bebas Neue" panose="020B0000000000000000" pitchFamily="34" charset="0"/>
              </a:rPr>
              <a:t>TDD – </a:t>
            </a:r>
            <a:r>
              <a:rPr lang="nl-NL" sz="2800" dirty="0" err="1" smtClean="0">
                <a:latin typeface="Bebas Neue" panose="020B0000000000000000" pitchFamily="34" charset="0"/>
              </a:rPr>
              <a:t>extending</a:t>
            </a:r>
            <a:r>
              <a:rPr lang="nl-NL" sz="2800" dirty="0" smtClean="0">
                <a:latin typeface="Bebas Neue" panose="020B0000000000000000" pitchFamily="34" charset="0"/>
              </a:rPr>
              <a:t> </a:t>
            </a:r>
            <a:r>
              <a:rPr lang="nl-NL" sz="2800" dirty="0" err="1" smtClean="0">
                <a:latin typeface="Bebas Neue" panose="020B0000000000000000" pitchFamily="34" charset="0"/>
              </a:rPr>
              <a:t>the</a:t>
            </a:r>
            <a:r>
              <a:rPr lang="nl-NL" sz="2800" dirty="0" smtClean="0">
                <a:latin typeface="Bebas Neue" panose="020B0000000000000000" pitchFamily="34" charset="0"/>
              </a:rPr>
              <a:t> warehouse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r>
              <a:rPr lang="nl-NL" sz="2000" dirty="0" smtClean="0">
                <a:solidFill>
                  <a:srgbClr val="A5CD39"/>
                </a:solidFill>
                <a:latin typeface="Bebas Neue" panose="020B0000000000000000" pitchFamily="34" charset="0"/>
              </a:rPr>
              <a:t>Agenda</a:t>
            </a:r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  <a:p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962024" y="1484785"/>
            <a:ext cx="7858447" cy="489654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nl-NL" sz="2800" dirty="0" smtClean="0"/>
              <a:t>R</a:t>
            </a:r>
            <a:r>
              <a:rPr lang="nl-NL" sz="2800" dirty="0" smtClean="0"/>
              <a:t># - hints en tips </a:t>
            </a:r>
            <a:r>
              <a:rPr lang="nl-NL" sz="2800" dirty="0">
                <a:solidFill>
                  <a:schemeClr val="bg1">
                    <a:lumMod val="65000"/>
                  </a:schemeClr>
                </a:solidFill>
              </a:rPr>
              <a:t>(30 minuten)</a:t>
            </a:r>
            <a:endParaRPr lang="nl-NL" sz="28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nl-NL" sz="2800" dirty="0" smtClean="0"/>
          </a:p>
          <a:p>
            <a:pPr>
              <a:lnSpc>
                <a:spcPct val="100000"/>
              </a:lnSpc>
            </a:pPr>
            <a:r>
              <a:rPr lang="nl-NL" sz="2800" dirty="0" smtClean="0"/>
              <a:t>Test </a:t>
            </a:r>
            <a:r>
              <a:rPr lang="nl-NL" sz="2800" dirty="0" err="1" smtClean="0"/>
              <a:t>Driven</a:t>
            </a:r>
            <a:r>
              <a:rPr lang="nl-NL" sz="2800" dirty="0" smtClean="0"/>
              <a:t> Development </a:t>
            </a:r>
            <a:r>
              <a:rPr lang="nl-NL" sz="2800" dirty="0">
                <a:solidFill>
                  <a:schemeClr val="bg1">
                    <a:lumMod val="65000"/>
                  </a:schemeClr>
                </a:solidFill>
              </a:rPr>
              <a:t>(5 minuten)</a:t>
            </a:r>
          </a:p>
          <a:p>
            <a:pPr>
              <a:lnSpc>
                <a:spcPct val="100000"/>
              </a:lnSpc>
            </a:pPr>
            <a:endParaRPr lang="nl-NL" sz="2800" dirty="0" smtClean="0"/>
          </a:p>
          <a:p>
            <a:pPr>
              <a:lnSpc>
                <a:spcPct val="100000"/>
              </a:lnSpc>
            </a:pPr>
            <a:r>
              <a:rPr lang="nl-NL" sz="2800" dirty="0" smtClean="0"/>
              <a:t>Pair Programming </a:t>
            </a:r>
            <a:r>
              <a:rPr lang="nl-NL" sz="2800" dirty="0">
                <a:solidFill>
                  <a:schemeClr val="bg1">
                    <a:lumMod val="65000"/>
                  </a:schemeClr>
                </a:solidFill>
              </a:rPr>
              <a:t>(5 minuten)</a:t>
            </a:r>
          </a:p>
          <a:p>
            <a:pPr>
              <a:lnSpc>
                <a:spcPct val="100000"/>
              </a:lnSpc>
            </a:pPr>
            <a:endParaRPr lang="nl-NL" sz="2800" dirty="0" smtClean="0"/>
          </a:p>
          <a:p>
            <a:pPr>
              <a:lnSpc>
                <a:spcPct val="100000"/>
              </a:lnSpc>
            </a:pPr>
            <a:r>
              <a:rPr lang="nl-NL" sz="2800" dirty="0" err="1" smtClean="0"/>
              <a:t>Kata</a:t>
            </a:r>
            <a:r>
              <a:rPr lang="nl-NL" sz="2800" dirty="0" smtClean="0"/>
              <a:t> </a:t>
            </a:r>
            <a:r>
              <a:rPr lang="nl-NL" sz="2800" dirty="0" smtClean="0">
                <a:solidFill>
                  <a:schemeClr val="bg1">
                    <a:lumMod val="65000"/>
                  </a:schemeClr>
                </a:solidFill>
              </a:rPr>
              <a:t>(75 </a:t>
            </a:r>
            <a:r>
              <a:rPr lang="nl-NL" sz="2800" dirty="0">
                <a:solidFill>
                  <a:schemeClr val="bg1">
                    <a:lumMod val="65000"/>
                  </a:schemeClr>
                </a:solidFill>
              </a:rPr>
              <a:t>minuten</a:t>
            </a:r>
            <a:r>
              <a:rPr lang="nl-NL" sz="280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br>
              <a:rPr lang="nl-NL" sz="2800" dirty="0" smtClean="0">
                <a:solidFill>
                  <a:schemeClr val="bg1">
                    <a:lumMod val="65000"/>
                  </a:schemeClr>
                </a:solidFill>
              </a:rPr>
            </a:br>
            <a:endParaRPr lang="nl-NL" sz="2800" dirty="0"/>
          </a:p>
          <a:p>
            <a:pPr>
              <a:lnSpc>
                <a:spcPct val="100000"/>
              </a:lnSpc>
            </a:pPr>
            <a:r>
              <a:rPr lang="nl-NL" sz="2800" dirty="0" smtClean="0"/>
              <a:t>Presentatie en feedback </a:t>
            </a:r>
            <a:r>
              <a:rPr lang="nl-NL" sz="28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nl-NL" sz="2800" dirty="0" smtClean="0">
                <a:solidFill>
                  <a:schemeClr val="bg1">
                    <a:lumMod val="65000"/>
                  </a:schemeClr>
                </a:solidFill>
              </a:rPr>
              <a:t>35 </a:t>
            </a:r>
            <a:r>
              <a:rPr lang="nl-NL" sz="2800" dirty="0">
                <a:solidFill>
                  <a:schemeClr val="bg1">
                    <a:lumMod val="65000"/>
                  </a:schemeClr>
                </a:solidFill>
              </a:rPr>
              <a:t>minuten)</a:t>
            </a:r>
          </a:p>
          <a:p>
            <a:pPr>
              <a:lnSpc>
                <a:spcPct val="100000"/>
              </a:lnSpc>
            </a:pPr>
            <a:endParaRPr lang="nl-NL" sz="2800" dirty="0"/>
          </a:p>
          <a:p>
            <a:pPr>
              <a:lnSpc>
                <a:spcPct val="100000"/>
              </a:lnSpc>
            </a:pPr>
            <a:endParaRPr lang="nl-NL" sz="1800" dirty="0" smtClean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2044650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sz="2800" dirty="0" smtClean="0">
                <a:latin typeface="Bebas Neue" panose="020B0000000000000000" pitchFamily="34" charset="0"/>
              </a:rPr>
              <a:t>Test </a:t>
            </a:r>
            <a:r>
              <a:rPr lang="nl-NL" sz="2800" dirty="0" err="1" smtClean="0">
                <a:latin typeface="Bebas Neue" panose="020B0000000000000000" pitchFamily="34" charset="0"/>
              </a:rPr>
              <a:t>driven</a:t>
            </a:r>
            <a:r>
              <a:rPr lang="nl-NL" sz="2800" dirty="0" smtClean="0">
                <a:latin typeface="Bebas Neue" panose="020B0000000000000000" pitchFamily="34" charset="0"/>
              </a:rPr>
              <a:t> </a:t>
            </a:r>
            <a:r>
              <a:rPr lang="nl-NL" sz="2800" dirty="0" err="1" smtClean="0">
                <a:latin typeface="Bebas Neue" panose="020B0000000000000000" pitchFamily="34" charset="0"/>
              </a:rPr>
              <a:t>development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r>
              <a:rPr lang="nl-NL" sz="2000" dirty="0" smtClean="0">
                <a:solidFill>
                  <a:srgbClr val="A5CD39"/>
                </a:solidFill>
                <a:latin typeface="Bebas Neue" panose="020B0000000000000000" pitchFamily="34" charset="0"/>
              </a:rPr>
              <a:t>In vogelvlucht</a:t>
            </a:r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55576" y="1268760"/>
            <a:ext cx="7858447" cy="489654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nl-NL" sz="2800" dirty="0" smtClean="0"/>
              <a:t>Simpele regels (maar niet altijd gemakkelijk!)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nl-NL" sz="2400" dirty="0" smtClean="0"/>
              <a:t>Schrijf een falende test (specificaties en </a:t>
            </a:r>
            <a:r>
              <a:rPr lang="nl-NL" sz="2400" dirty="0" err="1" smtClean="0"/>
              <a:t>requirements</a:t>
            </a:r>
            <a:r>
              <a:rPr lang="nl-NL" sz="2400" dirty="0" smtClean="0"/>
              <a:t>!)</a:t>
            </a:r>
            <a:br>
              <a:rPr lang="nl-NL" sz="2400" dirty="0" smtClean="0"/>
            </a:br>
            <a:r>
              <a:rPr lang="nl-NL" sz="2400" dirty="0" smtClean="0"/>
              <a:t>mantra: rood - groen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nl-NL" sz="2400" dirty="0" smtClean="0"/>
              <a:t>Draai alle testen </a:t>
            </a:r>
            <a:r>
              <a:rPr lang="nl-NL" sz="2400" dirty="0" smtClean="0">
                <a:sym typeface="Wingdings" panose="05000000000000000000" pitchFamily="2" charset="2"/>
              </a:rPr>
              <a:t> </a:t>
            </a:r>
            <a:r>
              <a:rPr lang="nl-NL" sz="2400" dirty="0" smtClean="0"/>
              <a:t>alleen laatste faalt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nl-NL" sz="2400" dirty="0" smtClean="0"/>
              <a:t>Schrijf code om test te laten slagen </a:t>
            </a:r>
            <a:r>
              <a:rPr lang="nl-NL" sz="2400" dirty="0" smtClean="0">
                <a:sym typeface="Wingdings" panose="05000000000000000000" pitchFamily="2" charset="2"/>
              </a:rPr>
              <a:t> </a:t>
            </a:r>
            <a:r>
              <a:rPr lang="nl-NL" sz="2400" dirty="0" smtClean="0"/>
              <a:t>zo simpel mogelijk (KISS</a:t>
            </a:r>
            <a:r>
              <a:rPr lang="nl-NL" sz="2400" dirty="0"/>
              <a:t>, </a:t>
            </a:r>
            <a:r>
              <a:rPr lang="nl-NL" sz="2400" dirty="0" smtClean="0"/>
              <a:t>YAGNI)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nl-NL" sz="2400" dirty="0" smtClean="0"/>
              <a:t>Draai alle testen </a:t>
            </a:r>
            <a:r>
              <a:rPr lang="nl-NL" sz="2400" dirty="0" smtClean="0">
                <a:sym typeface="Wingdings" panose="05000000000000000000" pitchFamily="2" charset="2"/>
              </a:rPr>
              <a:t> alles succesvol</a:t>
            </a:r>
            <a:endParaRPr lang="nl-NL" sz="2400" dirty="0" smtClean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nl-NL" sz="2400" dirty="0" err="1" smtClean="0"/>
              <a:t>Refactor</a:t>
            </a:r>
            <a:r>
              <a:rPr lang="nl-NL" sz="2400" dirty="0" smtClean="0"/>
              <a:t> de code </a:t>
            </a:r>
            <a:r>
              <a:rPr lang="nl-NL" sz="2400" dirty="0" smtClean="0">
                <a:sym typeface="Wingdings" panose="05000000000000000000" pitchFamily="2" charset="2"/>
              </a:rPr>
              <a:t> </a:t>
            </a:r>
            <a:r>
              <a:rPr lang="nl-NL" sz="2400" dirty="0" smtClean="0"/>
              <a:t>clean code, SOLID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nl-NL" sz="2400" dirty="0"/>
              <a:t>D</a:t>
            </a:r>
            <a:r>
              <a:rPr lang="nl-NL" sz="2400" dirty="0" smtClean="0"/>
              <a:t>raai alle unit testen </a:t>
            </a:r>
            <a:r>
              <a:rPr lang="nl-NL" sz="2400" dirty="0">
                <a:sym typeface="Wingdings" panose="05000000000000000000" pitchFamily="2" charset="2"/>
              </a:rPr>
              <a:t> alles </a:t>
            </a:r>
            <a:r>
              <a:rPr lang="nl-NL" sz="2400" dirty="0" smtClean="0">
                <a:sym typeface="Wingdings" panose="05000000000000000000" pitchFamily="2" charset="2"/>
              </a:rPr>
              <a:t>(nog steeds) succesvol</a:t>
            </a:r>
            <a:endParaRPr lang="nl-NL" sz="24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nl-NL" sz="2400" dirty="0" smtClean="0"/>
              <a:t>Herhaal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13198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sz="2800" dirty="0" smtClean="0">
                <a:latin typeface="Bebas Neue" panose="020B0000000000000000" pitchFamily="34" charset="0"/>
              </a:rPr>
              <a:t>Test </a:t>
            </a:r>
            <a:r>
              <a:rPr lang="nl-NL" sz="2800" dirty="0" err="1" smtClean="0">
                <a:latin typeface="Bebas Neue" panose="020B0000000000000000" pitchFamily="34" charset="0"/>
              </a:rPr>
              <a:t>driven</a:t>
            </a:r>
            <a:r>
              <a:rPr lang="nl-NL" sz="2800" dirty="0" smtClean="0">
                <a:latin typeface="Bebas Neue" panose="020B0000000000000000" pitchFamily="34" charset="0"/>
              </a:rPr>
              <a:t> </a:t>
            </a:r>
            <a:r>
              <a:rPr lang="nl-NL" sz="2800" dirty="0" err="1" smtClean="0">
                <a:latin typeface="Bebas Neue" panose="020B0000000000000000" pitchFamily="34" charset="0"/>
              </a:rPr>
              <a:t>development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r>
              <a:rPr lang="nl-NL" sz="2000" dirty="0" smtClean="0">
                <a:solidFill>
                  <a:srgbClr val="A5CD39"/>
                </a:solidFill>
                <a:latin typeface="Bebas Neue" panose="020B0000000000000000" pitchFamily="34" charset="0"/>
              </a:rPr>
              <a:t>TTD plaatje</a:t>
            </a:r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55576" y="1268760"/>
            <a:ext cx="7858447" cy="4896544"/>
          </a:xfrm>
        </p:spPr>
        <p:txBody>
          <a:bodyPr/>
          <a:lstStyle/>
          <a:p>
            <a:pPr>
              <a:lnSpc>
                <a:spcPct val="100000"/>
              </a:lnSpc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16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2" y="1556792"/>
            <a:ext cx="9122598" cy="497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02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sz="2800" dirty="0" smtClean="0">
                <a:latin typeface="Bebas Neue" panose="020B0000000000000000" pitchFamily="34" charset="0"/>
              </a:rPr>
              <a:t>Test </a:t>
            </a:r>
            <a:r>
              <a:rPr lang="nl-NL" sz="2800" dirty="0" err="1" smtClean="0">
                <a:latin typeface="Bebas Neue" panose="020B0000000000000000" pitchFamily="34" charset="0"/>
              </a:rPr>
              <a:t>driven</a:t>
            </a:r>
            <a:r>
              <a:rPr lang="nl-NL" sz="2800" dirty="0" smtClean="0">
                <a:latin typeface="Bebas Neue" panose="020B0000000000000000" pitchFamily="34" charset="0"/>
              </a:rPr>
              <a:t> </a:t>
            </a:r>
            <a:r>
              <a:rPr lang="nl-NL" sz="2800" dirty="0" err="1" smtClean="0">
                <a:latin typeface="Bebas Neue" panose="020B0000000000000000" pitchFamily="34" charset="0"/>
              </a:rPr>
              <a:t>development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r>
              <a:rPr lang="nl-NL" sz="2000" dirty="0" smtClean="0">
                <a:solidFill>
                  <a:srgbClr val="A5CD39"/>
                </a:solidFill>
                <a:latin typeface="Bebas Neue" panose="020B0000000000000000" pitchFamily="34" charset="0"/>
              </a:rPr>
              <a:t>Voordelen</a:t>
            </a:r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55576" y="1268760"/>
            <a:ext cx="7858447" cy="489654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nl-NL" sz="2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nl-NL" sz="2800" dirty="0" smtClean="0"/>
              <a:t>Voordelen</a:t>
            </a:r>
          </a:p>
          <a:p>
            <a:pPr>
              <a:lnSpc>
                <a:spcPct val="100000"/>
              </a:lnSpc>
            </a:pPr>
            <a:r>
              <a:rPr lang="nl-NL" sz="2400" dirty="0" smtClean="0"/>
              <a:t>Test cases gebaseerd op </a:t>
            </a:r>
            <a:r>
              <a:rPr lang="nl-NL" sz="2400" dirty="0" err="1" smtClean="0"/>
              <a:t>requirements</a:t>
            </a:r>
            <a:endParaRPr lang="nl-NL" sz="2400" dirty="0" smtClean="0"/>
          </a:p>
          <a:p>
            <a:pPr>
              <a:lnSpc>
                <a:spcPct val="100000"/>
              </a:lnSpc>
            </a:pPr>
            <a:r>
              <a:rPr lang="nl-NL" sz="2400" dirty="0" smtClean="0"/>
              <a:t>Gekeken vanuit perspectief van gebruiker</a:t>
            </a:r>
          </a:p>
          <a:p>
            <a:pPr>
              <a:lnSpc>
                <a:spcPct val="100000"/>
              </a:lnSpc>
            </a:pPr>
            <a:r>
              <a:rPr lang="nl-NL" sz="2400" dirty="0" smtClean="0"/>
              <a:t>Geen overbodige code </a:t>
            </a:r>
            <a:r>
              <a:rPr lang="nl-NL" sz="2400" dirty="0" smtClean="0"/>
              <a:t>(KISS &amp; YAGNI principes)</a:t>
            </a:r>
            <a:endParaRPr lang="nl-NL" sz="2400" dirty="0" smtClean="0"/>
          </a:p>
          <a:p>
            <a:pPr>
              <a:lnSpc>
                <a:spcPct val="100000"/>
              </a:lnSpc>
            </a:pPr>
            <a:r>
              <a:rPr lang="nl-NL" sz="2400" dirty="0" smtClean="0"/>
              <a:t>Alle code vanaf begin af aan getest</a:t>
            </a:r>
          </a:p>
          <a:p>
            <a:pPr>
              <a:lnSpc>
                <a:spcPct val="100000"/>
              </a:lnSpc>
            </a:pPr>
            <a:r>
              <a:rPr lang="nl-NL" sz="2400" dirty="0" smtClean="0"/>
              <a:t>Fouten (ook functioneel!) in vroeg stadium zichtbaar</a:t>
            </a:r>
          </a:p>
          <a:p>
            <a:pPr>
              <a:lnSpc>
                <a:spcPct val="100000"/>
              </a:lnSpc>
            </a:pPr>
            <a:r>
              <a:rPr lang="nl-NL" sz="2400" dirty="0" smtClean="0"/>
              <a:t>SOLID en (c)</a:t>
            </a:r>
            <a:r>
              <a:rPr lang="nl-NL" sz="2400" dirty="0" err="1" smtClean="0"/>
              <a:t>lean</a:t>
            </a:r>
            <a:r>
              <a:rPr lang="nl-NL" sz="2400" dirty="0" smtClean="0"/>
              <a:t> code</a:t>
            </a:r>
          </a:p>
          <a:p>
            <a:pPr>
              <a:lnSpc>
                <a:spcPct val="100000"/>
              </a:lnSpc>
            </a:pPr>
            <a:r>
              <a:rPr lang="nl-NL" sz="2400" dirty="0" smtClean="0"/>
              <a:t>TDD helpt bij het oplossen van bugs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40512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sz="2800" dirty="0" smtClean="0">
                <a:latin typeface="Bebas Neue" panose="020B0000000000000000" pitchFamily="34" charset="0"/>
              </a:rPr>
              <a:t>Test </a:t>
            </a:r>
            <a:r>
              <a:rPr lang="nl-NL" sz="2800" dirty="0" err="1" smtClean="0">
                <a:latin typeface="Bebas Neue" panose="020B0000000000000000" pitchFamily="34" charset="0"/>
              </a:rPr>
              <a:t>driven</a:t>
            </a:r>
            <a:r>
              <a:rPr lang="nl-NL" sz="2800" dirty="0" smtClean="0">
                <a:latin typeface="Bebas Neue" panose="020B0000000000000000" pitchFamily="34" charset="0"/>
              </a:rPr>
              <a:t> </a:t>
            </a:r>
            <a:r>
              <a:rPr lang="nl-NL" sz="2800" dirty="0" err="1" smtClean="0">
                <a:latin typeface="Bebas Neue" panose="020B0000000000000000" pitchFamily="34" charset="0"/>
              </a:rPr>
              <a:t>development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r>
              <a:rPr lang="nl-NL" sz="2000" dirty="0" smtClean="0">
                <a:solidFill>
                  <a:srgbClr val="A5CD39"/>
                </a:solidFill>
                <a:latin typeface="Bebas Neue" panose="020B0000000000000000" pitchFamily="34" charset="0"/>
              </a:rPr>
              <a:t>nadelen</a:t>
            </a:r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827584" y="1299120"/>
            <a:ext cx="7858447" cy="489654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nl-NL" sz="2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nl-NL" sz="2800" dirty="0" smtClean="0"/>
              <a:t>Nadelen </a:t>
            </a:r>
            <a:r>
              <a:rPr lang="nl-NL" sz="2800" dirty="0" smtClean="0"/>
              <a:t>t.o.v. geen unit testen</a:t>
            </a:r>
          </a:p>
          <a:p>
            <a:pPr>
              <a:lnSpc>
                <a:spcPct val="100000"/>
              </a:lnSpc>
            </a:pPr>
            <a:r>
              <a:rPr lang="nl-NL" sz="2400" dirty="0" smtClean="0"/>
              <a:t>Meer (test) code; meer tijd…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nl-NL" sz="2800" dirty="0" smtClean="0"/>
              <a:t>Nadelen </a:t>
            </a:r>
            <a:r>
              <a:rPr lang="nl-NL" sz="2800" dirty="0"/>
              <a:t>t.o.v. </a:t>
            </a:r>
            <a:r>
              <a:rPr lang="nl-NL" sz="2800" dirty="0" smtClean="0"/>
              <a:t>Code First</a:t>
            </a:r>
            <a:endParaRPr lang="nl-NL" sz="2800" dirty="0"/>
          </a:p>
          <a:p>
            <a:pPr>
              <a:lnSpc>
                <a:spcPct val="100000"/>
              </a:lnSpc>
            </a:pPr>
            <a:r>
              <a:rPr lang="nl-NL" sz="2400" dirty="0" smtClean="0"/>
              <a:t>Compleet ander concept / werkwijze</a:t>
            </a:r>
          </a:p>
          <a:p>
            <a:pPr>
              <a:lnSpc>
                <a:spcPct val="100000"/>
              </a:lnSpc>
            </a:pPr>
            <a:r>
              <a:rPr lang="nl-NL" sz="2400" dirty="0" smtClean="0"/>
              <a:t>Meer (test) code; meer tijd</a:t>
            </a:r>
          </a:p>
          <a:p>
            <a:pPr>
              <a:lnSpc>
                <a:spcPct val="100000"/>
              </a:lnSpc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nl-NL" sz="2800" dirty="0"/>
              <a:t>Valkuil: unit test ≠ integratie- of systeem test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227221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sz="2800" dirty="0" smtClean="0">
                <a:latin typeface="Bebas Neue" panose="020B0000000000000000" pitchFamily="34" charset="0"/>
              </a:rPr>
              <a:t>Pair Programming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r>
              <a:rPr lang="nl-NL" sz="2000" dirty="0" smtClean="0">
                <a:solidFill>
                  <a:srgbClr val="A5CD39"/>
                </a:solidFill>
                <a:latin typeface="Bebas Neue" panose="020B0000000000000000" pitchFamily="34" charset="0"/>
              </a:rPr>
              <a:t>Nut?</a:t>
            </a:r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55576" y="1556792"/>
            <a:ext cx="7858447" cy="4608512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nl-NL" sz="2400" dirty="0" smtClean="0"/>
              <a:t>Doel:</a:t>
            </a:r>
          </a:p>
          <a:p>
            <a:pPr>
              <a:lnSpc>
                <a:spcPct val="100000"/>
              </a:lnSpc>
            </a:pPr>
            <a:r>
              <a:rPr lang="nl-NL" sz="2400" dirty="0" smtClean="0"/>
              <a:t>Leren van elkaar</a:t>
            </a:r>
          </a:p>
          <a:p>
            <a:pPr>
              <a:lnSpc>
                <a:spcPct val="100000"/>
              </a:lnSpc>
            </a:pPr>
            <a:r>
              <a:rPr lang="nl-NL" sz="2400" dirty="0" smtClean="0"/>
              <a:t>Beter eindresultaat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nl-NL" sz="2400" dirty="0" smtClean="0"/>
              <a:t>Waarom:</a:t>
            </a:r>
          </a:p>
          <a:p>
            <a:pPr>
              <a:lnSpc>
                <a:spcPct val="100000"/>
              </a:lnSpc>
            </a:pPr>
            <a:r>
              <a:rPr lang="nl-NL" sz="2400" dirty="0" smtClean="0"/>
              <a:t>Kennis (hogere “bus-</a:t>
            </a:r>
            <a:r>
              <a:rPr lang="nl-NL" sz="2400" dirty="0" err="1" smtClean="0"/>
              <a:t>count</a:t>
            </a:r>
            <a:r>
              <a:rPr lang="nl-NL" sz="2400" dirty="0" smtClean="0"/>
              <a:t>”)</a:t>
            </a:r>
          </a:p>
          <a:p>
            <a:pPr>
              <a:lnSpc>
                <a:spcPct val="100000"/>
              </a:lnSpc>
            </a:pPr>
            <a:r>
              <a:rPr lang="nl-NL" sz="2400" dirty="0" smtClean="0"/>
              <a:t>Minder fouten</a:t>
            </a:r>
          </a:p>
          <a:p>
            <a:pPr>
              <a:lnSpc>
                <a:spcPct val="100000"/>
              </a:lnSpc>
            </a:pPr>
            <a:r>
              <a:rPr lang="nl-NL" sz="2400" dirty="0"/>
              <a:t>Beter leesbare en onder houdbare </a:t>
            </a:r>
            <a:r>
              <a:rPr lang="nl-NL" sz="2400" dirty="0" smtClean="0"/>
              <a:t>code</a:t>
            </a:r>
          </a:p>
          <a:p>
            <a:pPr>
              <a:lnSpc>
                <a:spcPct val="100000"/>
              </a:lnSpc>
            </a:pPr>
            <a:r>
              <a:rPr lang="nl-NL" sz="2400" dirty="0" smtClean="0"/>
              <a:t>Team gevoel (“team </a:t>
            </a:r>
            <a:r>
              <a:rPr lang="nl-NL" sz="2400" dirty="0" err="1" smtClean="0"/>
              <a:t>bounding</a:t>
            </a:r>
            <a:r>
              <a:rPr lang="nl-NL" sz="2400" dirty="0" smtClean="0"/>
              <a:t>”)</a:t>
            </a:r>
          </a:p>
          <a:p>
            <a:pPr>
              <a:lnSpc>
                <a:spcPct val="100000"/>
              </a:lnSpc>
            </a:pPr>
            <a:r>
              <a:rPr lang="nl-NL" sz="2400" dirty="0" smtClean="0"/>
              <a:t>Flexibiliteit in </a:t>
            </a:r>
            <a:r>
              <a:rPr lang="nl-NL" sz="2400" dirty="0" smtClean="0"/>
              <a:t>team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2400" dirty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16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556792"/>
            <a:ext cx="3263975" cy="241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18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sz="2800" dirty="0" smtClean="0">
                <a:latin typeface="Bebas Neue" panose="020B0000000000000000" pitchFamily="34" charset="0"/>
              </a:rPr>
              <a:t>Pair </a:t>
            </a:r>
            <a:r>
              <a:rPr lang="nl-NL" sz="2800" dirty="0" err="1" smtClean="0">
                <a:latin typeface="Bebas Neue" panose="020B0000000000000000" pitchFamily="34" charset="0"/>
              </a:rPr>
              <a:t>programming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r>
              <a:rPr lang="nl-NL" sz="2000" dirty="0" smtClean="0">
                <a:solidFill>
                  <a:srgbClr val="A5CD39"/>
                </a:solidFill>
                <a:latin typeface="Bebas Neue" panose="020B0000000000000000" pitchFamily="34" charset="0"/>
              </a:rPr>
              <a:t>concept</a:t>
            </a:r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299121"/>
            <a:ext cx="7632848" cy="5484394"/>
          </a:xfrm>
          <a:prstGeom prst="rect">
            <a:avLst/>
          </a:prstGeom>
        </p:spPr>
      </p:pic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55576" y="1299120"/>
            <a:ext cx="7920879" cy="537024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nl-NL" sz="3200" dirty="0" smtClean="0"/>
              <a:t>De Navigator / </a:t>
            </a:r>
            <a:r>
              <a:rPr lang="nl-NL" sz="3200" dirty="0" err="1" smtClean="0"/>
              <a:t>observer</a:t>
            </a:r>
            <a:r>
              <a:rPr lang="nl-NL" sz="3200" dirty="0" smtClean="0"/>
              <a:t> /co-driver)</a:t>
            </a:r>
            <a:endParaRPr lang="nl-NL" sz="3200" dirty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>
              <a:lnSpc>
                <a:spcPct val="150000"/>
              </a:lnSpc>
            </a:pPr>
            <a:r>
              <a:rPr lang="nl-NL" sz="2400" dirty="0" smtClean="0"/>
              <a:t>Houdt de oplossing / het probleem in de gaten</a:t>
            </a:r>
            <a:endParaRPr lang="nl-NL" sz="2400" dirty="0"/>
          </a:p>
          <a:p>
            <a:pPr>
              <a:lnSpc>
                <a:spcPct val="150000"/>
              </a:lnSpc>
            </a:pPr>
            <a:r>
              <a:rPr lang="nl-NL" sz="2400" dirty="0" smtClean="0"/>
              <a:t>Stel vragen</a:t>
            </a:r>
          </a:p>
          <a:p>
            <a:pPr>
              <a:lnSpc>
                <a:spcPct val="150000"/>
              </a:lnSpc>
            </a:pPr>
            <a:r>
              <a:rPr lang="nl-NL" sz="2400" dirty="0" smtClean="0"/>
              <a:t>GEEN code schrijven (“Laat mij maar even…”)</a:t>
            </a:r>
          </a:p>
          <a:p>
            <a:pPr>
              <a:lnSpc>
                <a:spcPct val="150000"/>
              </a:lnSpc>
            </a:pPr>
            <a:r>
              <a:rPr lang="nl-NL" sz="2400" dirty="0" smtClean="0"/>
              <a:t>Houdt focus: KISS, YAGNI</a:t>
            </a:r>
          </a:p>
          <a:p>
            <a:pPr>
              <a:lnSpc>
                <a:spcPct val="150000"/>
              </a:lnSpc>
            </a:pPr>
            <a:r>
              <a:rPr lang="nl-NL" sz="2400" dirty="0" smtClean="0"/>
              <a:t>Controleert op leesbaarheid en begrijpelijke code</a:t>
            </a:r>
          </a:p>
          <a:p>
            <a:pPr>
              <a:lnSpc>
                <a:spcPct val="150000"/>
              </a:lnSpc>
            </a:pPr>
            <a:r>
              <a:rPr lang="nl-NL" sz="2400" dirty="0" smtClean="0"/>
              <a:t>Helpt / denkt mee (big picture)</a:t>
            </a:r>
          </a:p>
          <a:p>
            <a:pPr>
              <a:lnSpc>
                <a:spcPct val="150000"/>
              </a:lnSpc>
            </a:pPr>
            <a:r>
              <a:rPr lang="nl-NL" sz="2400" dirty="0" smtClean="0"/>
              <a:t>Niet direct commentaar / hulp geven</a:t>
            </a:r>
          </a:p>
          <a:p>
            <a:pPr>
              <a:lnSpc>
                <a:spcPct val="100000"/>
              </a:lnSpc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169133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sz="2800" dirty="0">
                <a:latin typeface="Bebas Neue" panose="020B0000000000000000" pitchFamily="34" charset="0"/>
              </a:rPr>
              <a:t>Pair </a:t>
            </a:r>
            <a:r>
              <a:rPr lang="nl-NL" sz="2800" dirty="0" err="1">
                <a:latin typeface="Bebas Neue" panose="020B0000000000000000" pitchFamily="34" charset="0"/>
              </a:rPr>
              <a:t>programming</a:t>
            </a:r>
            <a:endParaRPr lang="nl-NL" sz="2800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r>
              <a:rPr lang="nl-NL" sz="2000" dirty="0" smtClean="0">
                <a:solidFill>
                  <a:srgbClr val="A5CD39"/>
                </a:solidFill>
                <a:latin typeface="Bebas Neue" panose="020B0000000000000000" pitchFamily="34" charset="0"/>
              </a:rPr>
              <a:t>concept</a:t>
            </a:r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308248"/>
            <a:ext cx="8514320" cy="4785048"/>
          </a:xfrm>
          <a:prstGeom prst="rect">
            <a:avLst/>
          </a:prstGeom>
        </p:spPr>
      </p:pic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55576" y="1268760"/>
            <a:ext cx="7858447" cy="489654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nl-NL" sz="3200" dirty="0" smtClean="0"/>
              <a:t>De Driver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>
              <a:lnSpc>
                <a:spcPct val="100000"/>
              </a:lnSpc>
            </a:pPr>
            <a:r>
              <a:rPr lang="nl-NL" sz="2400" dirty="0" smtClean="0"/>
              <a:t>Schrijft de code</a:t>
            </a:r>
            <a:br>
              <a:rPr lang="nl-NL" sz="2400" dirty="0" smtClean="0"/>
            </a:br>
            <a:endParaRPr lang="nl-NL" sz="2400" dirty="0" smtClean="0"/>
          </a:p>
          <a:p>
            <a:pPr>
              <a:lnSpc>
                <a:spcPct val="100000"/>
              </a:lnSpc>
            </a:pPr>
            <a:r>
              <a:rPr lang="nl-NL" sz="2400" dirty="0" smtClean="0"/>
              <a:t>Luistert naar de navigator</a:t>
            </a:r>
            <a:br>
              <a:rPr lang="nl-NL" sz="2400" dirty="0" smtClean="0"/>
            </a:br>
            <a:endParaRPr lang="nl-NL" sz="2400" dirty="0" smtClean="0"/>
          </a:p>
          <a:p>
            <a:pPr>
              <a:lnSpc>
                <a:spcPct val="100000"/>
              </a:lnSpc>
            </a:pPr>
            <a:r>
              <a:rPr lang="nl-NL" sz="2400" dirty="0" smtClean="0"/>
              <a:t>Verteld de navigator zijn ideeën (vertel wat je denkt)</a:t>
            </a:r>
            <a:br>
              <a:rPr lang="nl-NL" sz="2400" dirty="0" smtClean="0"/>
            </a:br>
            <a:endParaRPr lang="nl-NL" sz="2400" dirty="0" smtClean="0"/>
          </a:p>
          <a:p>
            <a:pPr>
              <a:lnSpc>
                <a:spcPct val="100000"/>
              </a:lnSpc>
            </a:pPr>
            <a:r>
              <a:rPr lang="nl-NL" sz="2400" dirty="0" smtClean="0"/>
              <a:t>Reageer constructief op feedback van navigator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424902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_Greencho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4034</TotalTime>
  <Words>554</Words>
  <Application>Microsoft Office PowerPoint</Application>
  <PresentationFormat>On-screen Show (4:3)</PresentationFormat>
  <Paragraphs>196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Bebas Neue</vt:lpstr>
      <vt:lpstr>Calibri</vt:lpstr>
      <vt:lpstr>Dax-Bold</vt:lpstr>
      <vt:lpstr>Dax-Light</vt:lpstr>
      <vt:lpstr>Dax-Medium</vt:lpstr>
      <vt:lpstr>Dax-Regular</vt:lpstr>
      <vt:lpstr>Wingdings</vt:lpstr>
      <vt:lpstr>Office Theme</vt:lpstr>
      <vt:lpstr>Hallo allemaal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uittest bv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Ron Gast</dc:creator>
  <cp:lastModifiedBy>Michel van Geel</cp:lastModifiedBy>
  <cp:revision>303</cp:revision>
  <dcterms:created xsi:type="dcterms:W3CDTF">2013-09-26T14:04:51Z</dcterms:created>
  <dcterms:modified xsi:type="dcterms:W3CDTF">2016-04-20T07:08:56Z</dcterms:modified>
</cp:coreProperties>
</file>