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9" r:id="rId2"/>
    <p:sldId id="287" r:id="rId3"/>
    <p:sldId id="288" r:id="rId4"/>
    <p:sldId id="290" r:id="rId5"/>
    <p:sldId id="292" r:id="rId6"/>
    <p:sldId id="291" r:id="rId7"/>
    <p:sldId id="301" r:id="rId8"/>
    <p:sldId id="302" r:id="rId9"/>
    <p:sldId id="300" r:id="rId10"/>
    <p:sldId id="303" r:id="rId11"/>
    <p:sldId id="293" r:id="rId12"/>
    <p:sldId id="304" r:id="rId13"/>
    <p:sldId id="305" r:id="rId14"/>
    <p:sldId id="294" r:id="rId15"/>
    <p:sldId id="298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D39"/>
    <a:srgbClr val="00572D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284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26-4-2016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We ‘</a:t>
            </a:r>
            <a:r>
              <a:rPr lang="nl-NL" dirty="0" err="1" smtClean="0"/>
              <a:t>pairen</a:t>
            </a:r>
            <a:r>
              <a:rPr lang="nl-NL" dirty="0" smtClean="0"/>
              <a:t>’ al meer dan we denken… Code review,</a:t>
            </a:r>
            <a:r>
              <a:rPr lang="nl-NL" baseline="0" dirty="0" smtClean="0"/>
              <a:t> rubber </a:t>
            </a:r>
            <a:r>
              <a:rPr lang="nl-NL" baseline="0" dirty="0" err="1" smtClean="0"/>
              <a:t>ducking</a:t>
            </a:r>
            <a:r>
              <a:rPr lang="nl-NL" baseline="0" dirty="0" smtClean="0"/>
              <a:t>, meekijken met een bug, …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68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Express klein font </a:t>
            </a:r>
            <a:r>
              <a:rPr lang="nl-NL" dirty="0" smtClean="0">
                <a:sym typeface="Wingdings" panose="05000000000000000000" pitchFamily="2" charset="2"/>
              </a:rPr>
              <a:t> uitdelen</a:t>
            </a:r>
            <a:r>
              <a:rPr lang="nl-NL" baseline="0" dirty="0" smtClean="0">
                <a:sym typeface="Wingdings" panose="05000000000000000000" pitchFamily="2" charset="2"/>
              </a:rPr>
              <a:t> met de Acceptatie Criteria erbij. Marco en ik zijn ‘PO’ van de opdracht.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CE284-30FB-4FF8-B9E6-6E562EA3B02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507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: TDD –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Extending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6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the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warehouse</a:t>
            </a:r>
          </a:p>
          <a:p>
            <a:endParaRPr lang="nl-NL" sz="2000" dirty="0" smtClean="0"/>
          </a:p>
          <a:p>
            <a:r>
              <a:rPr lang="nl-NL" sz="1400" dirty="0" smtClean="0"/>
              <a:t>28</a:t>
            </a:r>
            <a:r>
              <a:rPr lang="nl-NL" sz="1400" dirty="0" smtClean="0"/>
              <a:t> </a:t>
            </a:r>
            <a:r>
              <a:rPr lang="nl-NL" sz="1400" dirty="0"/>
              <a:t>april 2016</a:t>
            </a:r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>
                <a:latin typeface="Bebas Neue" panose="020B0000000000000000" pitchFamily="34" charset="0"/>
              </a:rPr>
              <a:t>Pair </a:t>
            </a:r>
            <a:r>
              <a:rPr lang="nl-NL" sz="2800" dirty="0" err="1">
                <a:latin typeface="Bebas Neue" panose="020B0000000000000000" pitchFamily="34" charset="0"/>
              </a:rPr>
              <a:t>programming</a:t>
            </a:r>
            <a:endParaRPr lang="nl-NL" sz="2800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schematisch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8191500" cy="61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7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>
                <a:latin typeface="Bebas Neue" panose="020B0000000000000000" pitchFamily="34" charset="0"/>
              </a:rPr>
              <a:t>Pair </a:t>
            </a:r>
            <a:r>
              <a:rPr lang="nl-NL" sz="2800" dirty="0" err="1">
                <a:latin typeface="Bebas Neue" panose="020B0000000000000000" pitchFamily="34" charset="0"/>
              </a:rPr>
              <a:t>programming</a:t>
            </a:r>
            <a:endParaRPr lang="nl-NL" sz="2800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Hoe dan?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Optie 1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/>
              <a:t>Persoon 1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implementeert de code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2 schrijft een falende test</a:t>
            </a:r>
          </a:p>
          <a:p>
            <a:pPr>
              <a:lnSpc>
                <a:spcPct val="100000"/>
              </a:lnSpc>
            </a:pPr>
            <a:r>
              <a:rPr lang="nl-NL" sz="2800" dirty="0"/>
              <a:t>Persoon 1 implementeert de code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Optie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Wissel per x minuten af</a:t>
            </a:r>
            <a:r>
              <a:rPr lang="nl-NL" sz="2800" dirty="0" smtClean="0"/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sp>
        <p:nvSpPr>
          <p:cNvPr id="9" name="Curved Left Arrow 8"/>
          <p:cNvSpPr/>
          <p:nvPr/>
        </p:nvSpPr>
        <p:spPr>
          <a:xfrm flipV="1">
            <a:off x="6660232" y="2276872"/>
            <a:ext cx="731520" cy="1800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Dus…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37501"/>
            <a:ext cx="4464496" cy="6574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6365"/>
            <a:ext cx="3600400" cy="37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Group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The next level…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9" y="1351548"/>
            <a:ext cx="7325320" cy="54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De </a:t>
            </a:r>
            <a:r>
              <a:rPr lang="nl-NL" sz="2800" dirty="0" err="1" smtClean="0">
                <a:latin typeface="Bebas Neue" panose="020B0000000000000000" pitchFamily="34" charset="0"/>
              </a:rPr>
              <a:t>kata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User </a:t>
            </a:r>
            <a:r>
              <a:rPr lang="nl-NL" sz="2000" dirty="0" err="1" smtClean="0">
                <a:solidFill>
                  <a:srgbClr val="A5CD39"/>
                </a:solidFill>
                <a:latin typeface="Bebas Neue" panose="020B0000000000000000" pitchFamily="34" charset="0"/>
              </a:rPr>
              <a:t>stories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370787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aan kunnen geven dat er een maximaal gewicht van producten op een plank (</a:t>
            </a:r>
            <a:r>
              <a:rPr lang="nl-NL" sz="1400" dirty="0" err="1"/>
              <a:t>Shelf</a:t>
            </a:r>
            <a:r>
              <a:rPr lang="nl-NL" sz="1400" dirty="0"/>
              <a:t>) kunnen liggen, zodat de planken niet overbelast raken.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aan kunnen geven dat er een maximaal gewicht van producten op een rek (Rack) kunnen liggen, zodat de rekken niet overbelast raken.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dat op een plank er maar 1 product mag liggen, zodat producten geen effect op elkaar hebben.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kunnen aangeven dat er wel 2 non-food producten op een plank mogen liggen, omdat dat ruimte kan besparen in het warehouse.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kunnen aangeven dat wanneer de Airco aan is, er wel meerdere food producten op een plank mogen liggen, omdat het dan koel genoeg is.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kunnen aangeven dat een gebouw alleen food, non-food of beide mag bevatten, omdat ik dan een betere scheiding heb in welk gebouw ik zaken opsla.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nl-NL" sz="1400" dirty="0"/>
              <a:t>Als voorraadbeheerder wil ik in gevallen waarbij het systeem weigert producten op de plank te leggen, alternatieve planken zien in het zelfde gebouw.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 smtClean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400" dirty="0" smtClean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2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2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nl-NL" sz="1050" dirty="0" smtClean="0"/>
          </a:p>
        </p:txBody>
      </p:sp>
    </p:spTree>
    <p:extLst>
      <p:ext uri="{BB962C8B-B14F-4D97-AF65-F5344CB8AC3E}">
        <p14:creationId xmlns:p14="http://schemas.microsoft.com/office/powerpoint/2010/main" val="17365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Presentaties en feedback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Demo time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86936"/>
            <a:ext cx="4968552" cy="55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Tot slot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TDD – </a:t>
            </a:r>
            <a:r>
              <a:rPr lang="nl-NL" sz="2800" dirty="0" err="1" smtClean="0">
                <a:latin typeface="Bebas Neue" panose="020B0000000000000000" pitchFamily="34" charset="0"/>
              </a:rPr>
              <a:t>extending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the</a:t>
            </a:r>
            <a:r>
              <a:rPr lang="nl-NL" sz="2800" dirty="0" smtClean="0">
                <a:latin typeface="Bebas Neue" panose="020B0000000000000000" pitchFamily="34" charset="0"/>
              </a:rPr>
              <a:t> warehouse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Agenda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800" dirty="0" smtClean="0"/>
              <a:t>R# - hints en tips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(30 minuten)</a:t>
            </a:r>
            <a:endParaRPr lang="nl-NL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Test </a:t>
            </a:r>
            <a:r>
              <a:rPr lang="nl-NL" sz="2800" dirty="0" err="1" smtClean="0"/>
              <a:t>Driven</a:t>
            </a:r>
            <a:r>
              <a:rPr lang="nl-NL" sz="2800" dirty="0" smtClean="0"/>
              <a:t> </a:t>
            </a:r>
            <a:r>
              <a:rPr lang="nl-NL" sz="2800" dirty="0" smtClean="0"/>
              <a:t>Development</a:t>
            </a:r>
            <a:br>
              <a:rPr lang="nl-NL" sz="2800" dirty="0" smtClean="0"/>
            </a:b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smtClean="0"/>
              <a:t>Pair </a:t>
            </a:r>
            <a:r>
              <a:rPr lang="nl-NL" sz="2800" dirty="0" smtClean="0"/>
              <a:t>Programming</a:t>
            </a:r>
            <a:endParaRPr lang="nl-NL" sz="2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nl-NL" sz="2800" dirty="0" smtClean="0"/>
          </a:p>
          <a:p>
            <a:pPr>
              <a:lnSpc>
                <a:spcPct val="100000"/>
              </a:lnSpc>
            </a:pPr>
            <a:r>
              <a:rPr lang="nl-NL" sz="2800" dirty="0" err="1" smtClean="0"/>
              <a:t>Kata</a:t>
            </a:r>
            <a:r>
              <a:rPr lang="nl-NL" sz="2800" dirty="0" smtClean="0"/>
              <a:t>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(75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minuten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b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800" dirty="0" smtClean="0"/>
              <a:t>Presentatie en feedback </a:t>
            </a:r>
            <a:r>
              <a:rPr lang="nl-NL" sz="2800" dirty="0" smtClean="0">
                <a:solidFill>
                  <a:schemeClr val="bg1">
                    <a:lumMod val="65000"/>
                  </a:schemeClr>
                </a:solidFill>
              </a:rPr>
              <a:t>(35 </a:t>
            </a:r>
            <a:r>
              <a:rPr lang="nl-NL" sz="2800" dirty="0">
                <a:solidFill>
                  <a:schemeClr val="bg1">
                    <a:lumMod val="65000"/>
                  </a:schemeClr>
                </a:solidFill>
              </a:rPr>
              <a:t>minuten)</a:t>
            </a:r>
          </a:p>
          <a:p>
            <a:pPr>
              <a:lnSpc>
                <a:spcPct val="100000"/>
              </a:lnSpc>
            </a:pPr>
            <a:endParaRPr lang="nl-NL" sz="2800" dirty="0"/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In vogelvlucht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7" y="1268760"/>
            <a:ext cx="7200800" cy="525658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Simpele regels (maar niet altijd gemakkelijk!)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Schrijf een falende test (specificaties en </a:t>
            </a:r>
            <a:r>
              <a:rPr lang="nl-NL" sz="2400" dirty="0" err="1" smtClean="0"/>
              <a:t>requirements</a:t>
            </a:r>
            <a:r>
              <a:rPr lang="nl-NL" sz="2400" dirty="0" smtClean="0"/>
              <a:t>!)</a:t>
            </a:r>
            <a:br>
              <a:rPr lang="nl-NL" sz="2400" dirty="0" smtClean="0"/>
            </a:br>
            <a:r>
              <a:rPr lang="nl-NL" sz="2400" dirty="0" smtClean="0"/>
              <a:t>mantra: rood - groen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Draai alle testen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smtClean="0"/>
              <a:t>alleen laatste faalt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Schrijf code om test te laten slagen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smtClean="0"/>
              <a:t>zo simpel mogelijk (KISS</a:t>
            </a:r>
            <a:r>
              <a:rPr lang="nl-NL" sz="2400" dirty="0"/>
              <a:t>, </a:t>
            </a:r>
            <a:r>
              <a:rPr lang="nl-NL" sz="2400" dirty="0" smtClean="0"/>
              <a:t>YAGNI)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smtClean="0"/>
              <a:t>Draai alle testen </a:t>
            </a:r>
            <a:r>
              <a:rPr lang="nl-NL" sz="2400" dirty="0" smtClean="0">
                <a:sym typeface="Wingdings" panose="05000000000000000000" pitchFamily="2" charset="2"/>
              </a:rPr>
              <a:t> alles succesvol</a:t>
            </a:r>
            <a:endParaRPr lang="nl-NL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 err="1" smtClean="0"/>
              <a:t>Refactor</a:t>
            </a:r>
            <a:r>
              <a:rPr lang="nl-NL" sz="2400" dirty="0" smtClean="0"/>
              <a:t> de code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smtClean="0"/>
              <a:t>clean code, SOLID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nl-NL" sz="2400" dirty="0"/>
              <a:t>D</a:t>
            </a:r>
            <a:r>
              <a:rPr lang="nl-NL" sz="2400" dirty="0" smtClean="0"/>
              <a:t>raai alle unit testen </a:t>
            </a:r>
            <a:r>
              <a:rPr lang="nl-NL" sz="2400" dirty="0">
                <a:sym typeface="Wingdings" panose="05000000000000000000" pitchFamily="2" charset="2"/>
              </a:rPr>
              <a:t> alles </a:t>
            </a:r>
            <a:r>
              <a:rPr lang="nl-NL" sz="2400" dirty="0" smtClean="0">
                <a:sym typeface="Wingdings" panose="05000000000000000000" pitchFamily="2" charset="2"/>
              </a:rPr>
              <a:t>(nog steeds) </a:t>
            </a:r>
            <a:r>
              <a:rPr lang="nl-NL" sz="2400" dirty="0" smtClean="0">
                <a:sym typeface="Wingdings" panose="05000000000000000000" pitchFamily="2" charset="2"/>
              </a:rPr>
              <a:t>succesvol</a:t>
            </a: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sp>
        <p:nvSpPr>
          <p:cNvPr id="5" name="Curved Left Arrow 4"/>
          <p:cNvSpPr/>
          <p:nvPr/>
        </p:nvSpPr>
        <p:spPr>
          <a:xfrm flipV="1">
            <a:off x="7164288" y="2564904"/>
            <a:ext cx="1440160" cy="374441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TTD plaatje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" y="1556792"/>
            <a:ext cx="9122598" cy="49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nadelen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27584" y="129912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 t.o.v. geen unit testen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Meer (test) code; meer tijd…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Nadelen </a:t>
            </a:r>
            <a:r>
              <a:rPr lang="nl-NL" sz="2800" dirty="0"/>
              <a:t>t.o.v. </a:t>
            </a:r>
            <a:r>
              <a:rPr lang="nl-NL" sz="2800" dirty="0" smtClean="0"/>
              <a:t>Code First</a:t>
            </a:r>
            <a:endParaRPr lang="nl-NL" sz="2800" dirty="0"/>
          </a:p>
          <a:p>
            <a:pPr>
              <a:lnSpc>
                <a:spcPct val="100000"/>
              </a:lnSpc>
            </a:pPr>
            <a:r>
              <a:rPr lang="nl-NL" sz="2400" dirty="0" smtClean="0"/>
              <a:t>Compleet ander concept / werkwijze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Meer (test) code; meer tijd…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/>
              <a:t>Valkuil: unit test ≠ integratie- of </a:t>
            </a:r>
            <a:r>
              <a:rPr lang="nl-NL" sz="2800" dirty="0" smtClean="0"/>
              <a:t>systeemtest</a:t>
            </a:r>
            <a:endParaRPr lang="nl-NL" sz="28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2722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Test </a:t>
            </a:r>
            <a:r>
              <a:rPr lang="nl-NL" sz="2800" dirty="0" err="1" smtClean="0">
                <a:latin typeface="Bebas Neue" panose="020B0000000000000000" pitchFamily="34" charset="0"/>
              </a:rPr>
              <a:t>driven</a:t>
            </a:r>
            <a:r>
              <a:rPr lang="nl-NL" sz="2800" dirty="0" smtClean="0">
                <a:latin typeface="Bebas Neue" panose="020B0000000000000000" pitchFamily="34" charset="0"/>
              </a:rPr>
              <a:t> </a:t>
            </a:r>
            <a:r>
              <a:rPr lang="nl-NL" sz="2800" dirty="0" err="1" smtClean="0">
                <a:latin typeface="Bebas Neue" panose="020B0000000000000000" pitchFamily="34" charset="0"/>
              </a:rPr>
              <a:t>development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Voordelen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Voordelen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Directe code review!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Test </a:t>
            </a:r>
            <a:r>
              <a:rPr lang="nl-NL" sz="2400" dirty="0" smtClean="0"/>
              <a:t>cases gebaseerd op </a:t>
            </a:r>
            <a:r>
              <a:rPr lang="nl-NL" sz="2400" dirty="0" err="1" smtClean="0"/>
              <a:t>requirements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Gekeken vanuit perspectief van gebruiker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Geen overbodige code (KISS &amp; YAGNI principes)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Alle code vanaf begin af aan getest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Fouten (ook functioneel!) in vroeg stadium zichtbaar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SOLID, </a:t>
            </a:r>
            <a:r>
              <a:rPr lang="nl-NL" sz="2400" dirty="0" smtClean="0"/>
              <a:t>(</a:t>
            </a:r>
            <a:r>
              <a:rPr lang="nl-NL" sz="2400" dirty="0" smtClean="0"/>
              <a:t>c)</a:t>
            </a:r>
            <a:r>
              <a:rPr lang="nl-NL" sz="2400" dirty="0" err="1" smtClean="0"/>
              <a:t>lean</a:t>
            </a:r>
            <a:r>
              <a:rPr lang="nl-NL" sz="2400" dirty="0" smtClean="0"/>
              <a:t> en beter leesbare code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TDD helpt bij het oplossen van </a:t>
            </a:r>
            <a:r>
              <a:rPr lang="nl-NL" sz="2400" dirty="0" smtClean="0"/>
              <a:t>bugs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Verhoogt productiviteit (lange termijn)</a:t>
            </a: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051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Programming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Nut?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556792"/>
            <a:ext cx="7858447" cy="511256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Doel: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Leren </a:t>
            </a:r>
            <a:r>
              <a:rPr lang="nl-NL" sz="2400" dirty="0" smtClean="0"/>
              <a:t>(van elkaar)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Beter eindresultaat</a:t>
            </a: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400" dirty="0" smtClean="0"/>
              <a:t>Waarom: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Kennis (hogere “bus-</a:t>
            </a:r>
            <a:r>
              <a:rPr lang="nl-NL" sz="2400" dirty="0" err="1" smtClean="0"/>
              <a:t>count</a:t>
            </a:r>
            <a:r>
              <a:rPr lang="nl-NL" sz="2400" dirty="0" smtClean="0"/>
              <a:t>”)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Minder fouten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Beter leesbare en onder houdbare </a:t>
            </a:r>
            <a:r>
              <a:rPr lang="nl-NL" sz="2400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Teammoraal – niet alleen op saaie of uitdagende </a:t>
            </a:r>
            <a:r>
              <a:rPr lang="nl-NL" sz="2400" dirty="0" err="1" smtClean="0"/>
              <a:t>US’s</a:t>
            </a: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Flexibiliteit in </a:t>
            </a:r>
            <a:r>
              <a:rPr lang="nl-NL" sz="2400" dirty="0" smtClean="0"/>
              <a:t>team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Sneller met het oplossen van een probleem</a:t>
            </a: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6792"/>
            <a:ext cx="3263975" cy="24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8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Pair </a:t>
            </a:r>
            <a:r>
              <a:rPr lang="nl-NL" sz="2800" dirty="0" err="1" smtClean="0">
                <a:latin typeface="Bebas Neue" panose="020B0000000000000000" pitchFamily="34" charset="0"/>
              </a:rPr>
              <a:t>programming</a:t>
            </a:r>
            <a:endParaRPr lang="nl-NL" dirty="0">
              <a:latin typeface="Bebas Neue" panose="020B00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99121"/>
            <a:ext cx="7632848" cy="5484394"/>
          </a:xfrm>
          <a:prstGeom prst="rect">
            <a:avLst/>
          </a:prstGeom>
        </p:spPr>
      </p:pic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concept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99120"/>
            <a:ext cx="7920879" cy="537024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3200" dirty="0" smtClean="0">
                <a:solidFill>
                  <a:schemeClr val="tx1"/>
                </a:solidFill>
              </a:rPr>
              <a:t>De Navigator / </a:t>
            </a:r>
            <a:r>
              <a:rPr lang="nl-NL" sz="3200" dirty="0" err="1" smtClean="0">
                <a:solidFill>
                  <a:schemeClr val="tx1"/>
                </a:solidFill>
              </a:rPr>
              <a:t>observer</a:t>
            </a:r>
            <a:r>
              <a:rPr lang="nl-NL" sz="3200" dirty="0" smtClean="0">
                <a:solidFill>
                  <a:schemeClr val="tx1"/>
                </a:solidFill>
              </a:rPr>
              <a:t> /co-driver)</a:t>
            </a:r>
            <a:endParaRPr lang="nl-NL" sz="3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Houdt de oplossing / het probleem in de gaten</a:t>
            </a:r>
            <a:endParaRPr lang="nl-NL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Stel vragen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GEEN code schrijven (“Laat mij maar even…”)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Houdt focus: KISS, YAGNI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Controleert op leesbaarheid en begrijpelijke code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Helpt / denkt mee (big picture)</a:t>
            </a:r>
          </a:p>
          <a:p>
            <a:pPr>
              <a:lnSpc>
                <a:spcPct val="15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Niet direct commentaar / hulp geven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691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>
                <a:latin typeface="Bebas Neue" panose="020B0000000000000000" pitchFamily="34" charset="0"/>
              </a:rPr>
              <a:t>Pair </a:t>
            </a:r>
            <a:r>
              <a:rPr lang="nl-NL" sz="2800" dirty="0" err="1">
                <a:latin typeface="Bebas Neue" panose="020B0000000000000000" pitchFamily="34" charset="0"/>
              </a:rPr>
              <a:t>programming</a:t>
            </a:r>
            <a:endParaRPr lang="nl-NL" sz="2800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r>
              <a:rPr lang="nl-NL" sz="2000" dirty="0" smtClean="0">
                <a:solidFill>
                  <a:srgbClr val="A5CD39"/>
                </a:solidFill>
                <a:latin typeface="Bebas Neue" panose="020B0000000000000000" pitchFamily="34" charset="0"/>
              </a:rPr>
              <a:t>concept</a:t>
            </a:r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08248"/>
            <a:ext cx="8514320" cy="4785048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268760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3200" dirty="0" smtClean="0">
                <a:solidFill>
                  <a:schemeClr val="tx1"/>
                </a:solidFill>
              </a:rPr>
              <a:t>De Driver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Schrijft de code</a:t>
            </a:r>
            <a:br>
              <a:rPr lang="nl-NL" sz="2400" dirty="0" smtClean="0">
                <a:solidFill>
                  <a:schemeClr val="tx1"/>
                </a:solidFill>
              </a:rPr>
            </a:b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Luistert naar de navigator</a:t>
            </a:r>
            <a:br>
              <a:rPr lang="nl-NL" sz="2400" dirty="0" smtClean="0">
                <a:solidFill>
                  <a:schemeClr val="tx1"/>
                </a:solidFill>
              </a:rPr>
            </a:b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Verteld de navigator zijn ideeën (vertel wat je denkt)</a:t>
            </a:r>
            <a:br>
              <a:rPr lang="nl-NL" sz="2400" dirty="0" smtClean="0">
                <a:solidFill>
                  <a:schemeClr val="tx1"/>
                </a:solidFill>
              </a:rPr>
            </a:br>
            <a:endParaRPr lang="nl-NL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 smtClean="0">
                <a:solidFill>
                  <a:schemeClr val="tx1"/>
                </a:solidFill>
              </a:rPr>
              <a:t>Reageer constructief op feedback van navigator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 marL="0" indent="0">
              <a:lnSpc>
                <a:spcPct val="100000"/>
              </a:lnSpc>
              <a:buNone/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20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490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586</Words>
  <Application>Microsoft Office PowerPoint</Application>
  <PresentationFormat>On-screen Show (4:3)</PresentationFormat>
  <Paragraphs>200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Wingdings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316</cp:revision>
  <dcterms:created xsi:type="dcterms:W3CDTF">2013-09-26T14:04:51Z</dcterms:created>
  <dcterms:modified xsi:type="dcterms:W3CDTF">2016-04-26T11:31:27Z</dcterms:modified>
</cp:coreProperties>
</file>