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9" r:id="rId2"/>
    <p:sldId id="287" r:id="rId3"/>
    <p:sldId id="288" r:id="rId4"/>
    <p:sldId id="290" r:id="rId5"/>
    <p:sldId id="291" r:id="rId6"/>
    <p:sldId id="292" r:id="rId7"/>
    <p:sldId id="301" r:id="rId8"/>
    <p:sldId id="302" r:id="rId9"/>
    <p:sldId id="300" r:id="rId10"/>
    <p:sldId id="303" r:id="rId11"/>
    <p:sldId id="293" r:id="rId12"/>
    <p:sldId id="304" r:id="rId13"/>
    <p:sldId id="305" r:id="rId14"/>
    <p:sldId id="294" r:id="rId15"/>
    <p:sldId id="298" r:id="rId16"/>
    <p:sldId id="29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van Geel" initials="MvG" lastIdx="2" clrIdx="0">
    <p:extLst>
      <p:ext uri="{19B8F6BF-5375-455C-9EA6-DF929625EA0E}">
        <p15:presenceInfo xmlns:p15="http://schemas.microsoft.com/office/powerpoint/2012/main" userId="Michel van G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D39"/>
    <a:srgbClr val="00572D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4660"/>
  </p:normalViewPr>
  <p:slideViewPr>
    <p:cSldViewPr snapToObjects="1" showGuides="1">
      <p:cViewPr varScale="1">
        <p:scale>
          <a:sx n="109" d="100"/>
          <a:sy n="109" d="100"/>
        </p:scale>
        <p:origin x="1284" y="102"/>
      </p:cViewPr>
      <p:guideLst>
        <p:guide orient="horz" pos="2112"/>
        <p:guide pos="29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2A74-5733-489F-AE3E-678E3C4642CF}" type="datetimeFigureOut">
              <a:rPr lang="nl-NL" smtClean="0"/>
              <a:t>25-4-2016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CE284-30FB-4FF8-B9E6-6E562EA3B0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9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Express klein font </a:t>
            </a:r>
            <a:r>
              <a:rPr lang="nl-NL" dirty="0" smtClean="0">
                <a:sym typeface="Wingdings" panose="05000000000000000000" pitchFamily="2" charset="2"/>
              </a:rPr>
              <a:t> uitdelen</a:t>
            </a:r>
            <a:r>
              <a:rPr lang="nl-NL" baseline="0" dirty="0" smtClean="0">
                <a:sym typeface="Wingdings" panose="05000000000000000000" pitchFamily="2" charset="2"/>
              </a:rPr>
              <a:t> met de Acceptatie Criteria erbij. Marco en ik zijn ‘PO’ van de opdracht.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507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00808"/>
            <a:ext cx="6516688" cy="224341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lIns="108000" tIns="10800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 baseline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1772816"/>
            <a:ext cx="22098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smtClean="0"/>
              <a:t>.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greenchoice-logo-vierkant-los-dee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8575"/>
            <a:ext cx="51276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greenchoice-logo-tekstsli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0"/>
            <a:ext cx="17827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936000"/>
            <a:ext cx="6516687" cy="61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600"/>
              </a:lnSpc>
              <a:defRPr sz="3200" b="1" cap="all">
                <a:solidFill>
                  <a:srgbClr val="00572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09625" y="2209799"/>
            <a:ext cx="6516688" cy="31277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09625" y="1600200"/>
            <a:ext cx="6516688" cy="60642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809625" y="6227763"/>
            <a:ext cx="6516688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A5CD39"/>
                </a:solidFill>
                <a:latin typeface="Dax-Medium" charset="0"/>
              </a:defRPr>
            </a:lvl1pPr>
          </a:lstStyle>
          <a:p>
            <a:r>
              <a:rPr lang="en-US"/>
              <a:t>PowerPoint grid 29 januari 2013</a:t>
            </a:r>
          </a:p>
        </p:txBody>
      </p:sp>
    </p:spTree>
    <p:extLst>
      <p:ext uri="{BB962C8B-B14F-4D97-AF65-F5344CB8AC3E}">
        <p14:creationId xmlns:p14="http://schemas.microsoft.com/office/powerpoint/2010/main" val="15806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7432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5105400"/>
            <a:ext cx="9144001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61956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9" name="Picture 8" descr="greenchoice-logo-openings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2805" y="5257800"/>
            <a:ext cx="2121195" cy="1600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35814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57384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2860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44430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5" name="Picture 4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1" y="457200"/>
            <a:ext cx="6276600" cy="92964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0000" y="4759247"/>
            <a:ext cx="6516688" cy="902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628800"/>
            <a:ext cx="6516688" cy="119280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000" b="1" i="0">
                <a:solidFill>
                  <a:srgbClr val="676767"/>
                </a:solidFill>
                <a:latin typeface="Dax-Bold"/>
                <a:cs typeface="Dax-Bold"/>
              </a:defRPr>
            </a:lvl1pPr>
            <a:lvl2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2pPr>
            <a:lvl3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3pPr>
            <a:lvl4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4pPr>
            <a:lvl5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5pPr>
          </a:lstStyle>
          <a:p>
            <a:pPr lvl="0"/>
            <a:r>
              <a:rPr lang="nl-NL" dirty="0" smtClean="0"/>
              <a:t>Later werd de tomaat in grote hoeveelheden naar Europa geëxporteerd en tegenwoordig heeft de teelt van deze groente ook in Nederland een vlucht genomen.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2883647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625" y="3230297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625" y="4413647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  <p:pic>
        <p:nvPicPr>
          <p:cNvPr id="14" name="Picture 13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6" name="Picture 15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2924944"/>
            <a:ext cx="6516688" cy="3458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 haalden. 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 dacht men dat de rode tomaat giftig was en werd hij.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Later werd de tomaat in grote hoeveelheden naar Europa geëxporteerd en tegenwoordig heeft de teelt ook in Nederland een grote vlucht genomen.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7" name="Picture 6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250" y="1052736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250" y="1412776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2564904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4343263"/>
            <a:ext cx="6516688" cy="96484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3730488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“IN GAZPACHO WORDEN ALTIJD TOMATEN VERWERKT.”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/>
          </p:nvPr>
        </p:nvSpPr>
        <p:spPr>
          <a:xfrm>
            <a:off x="810000" y="620688"/>
            <a:ext cx="6516000" cy="28836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2310407"/>
            <a:ext cx="6516688" cy="221527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1700808"/>
            <a:ext cx="6516688" cy="617948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nl-NL" dirty="0" smtClean="0"/>
              <a:t>Van tomaten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3" name="Tekstvak 2"/>
          <p:cNvSpPr txBox="1"/>
          <p:nvPr userDrawn="1"/>
        </p:nvSpPr>
        <p:spPr>
          <a:xfrm>
            <a:off x="810000" y="457200"/>
            <a:ext cx="6278400" cy="928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200"/>
              </a:lnSpc>
            </a:pPr>
            <a:r>
              <a:rPr lang="nl-NL" sz="3200" dirty="0" smtClean="0">
                <a:solidFill>
                  <a:srgbClr val="00572D"/>
                </a:solidFill>
                <a:latin typeface="Bebas Neue" pitchFamily="34" charset="0"/>
              </a:rPr>
              <a:t>IN</a:t>
            </a: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 GAZPACHO WORDEN ALTIJD</a:t>
            </a:r>
          </a:p>
          <a:p>
            <a:pPr>
              <a:lnSpc>
                <a:spcPts val="3200"/>
              </a:lnSpc>
            </a:pP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TOMATEN VERWERKT</a:t>
            </a:r>
            <a:endParaRPr lang="nl-NL" sz="3200" dirty="0">
              <a:solidFill>
                <a:srgbClr val="00572D"/>
              </a:solidFill>
              <a:latin typeface="Bebas Neue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nl-NL" sz="1200" kern="1200" smtClean="0">
          <a:solidFill>
            <a:schemeClr val="tx1"/>
          </a:solidFill>
          <a:latin typeface="Bebas Neue"/>
          <a:ea typeface="+mj-ea"/>
          <a:cs typeface="Bebas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Hallo allemaal 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082"/>
            <a:ext cx="9144000" cy="4360077"/>
          </a:xfrm>
        </p:spPr>
      </p:pic>
      <p:sp>
        <p:nvSpPr>
          <p:cNvPr id="7" name="Subtitle 5"/>
          <p:cNvSpPr txBox="1">
            <a:spLocks/>
          </p:cNvSpPr>
          <p:nvPr/>
        </p:nvSpPr>
        <p:spPr>
          <a:xfrm>
            <a:off x="810000" y="5517232"/>
            <a:ext cx="5667000" cy="1152128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A5CD39"/>
                </a:solidFill>
                <a:latin typeface="Dax-Medium"/>
                <a:ea typeface="+mn-ea"/>
                <a:cs typeface="Dax-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Kata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: TDD – </a:t>
            </a:r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Extending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</a:t>
            </a:r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the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warehouse</a:t>
            </a:r>
          </a:p>
          <a:p>
            <a:endParaRPr lang="nl-NL" sz="2000" dirty="0" smtClean="0"/>
          </a:p>
          <a:p>
            <a:r>
              <a:rPr lang="nl-NL" sz="1400" dirty="0" smtClean="0"/>
              <a:t>7 </a:t>
            </a:r>
            <a:r>
              <a:rPr lang="nl-NL" sz="1400" dirty="0"/>
              <a:t>april 2016</a:t>
            </a:r>
          </a:p>
        </p:txBody>
      </p:sp>
    </p:spTree>
    <p:extLst>
      <p:ext uri="{BB962C8B-B14F-4D97-AF65-F5344CB8AC3E}">
        <p14:creationId xmlns:p14="http://schemas.microsoft.com/office/powerpoint/2010/main" val="2506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>
                <a:latin typeface="Bebas Neue" panose="020B0000000000000000" pitchFamily="34" charset="0"/>
              </a:rPr>
              <a:t>Pair </a:t>
            </a:r>
            <a:r>
              <a:rPr lang="nl-NL" sz="2800" dirty="0" err="1">
                <a:latin typeface="Bebas Neue" panose="020B0000000000000000" pitchFamily="34" charset="0"/>
              </a:rPr>
              <a:t>programming</a:t>
            </a:r>
            <a:endParaRPr lang="nl-NL" sz="2800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schematisch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8680"/>
            <a:ext cx="8191500" cy="619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>
                <a:latin typeface="Bebas Neue" panose="020B0000000000000000" pitchFamily="34" charset="0"/>
              </a:rPr>
              <a:t>Pair </a:t>
            </a:r>
            <a:r>
              <a:rPr lang="nl-NL" sz="2800" dirty="0" err="1">
                <a:latin typeface="Bebas Neue" panose="020B0000000000000000" pitchFamily="34" charset="0"/>
              </a:rPr>
              <a:t>programming</a:t>
            </a:r>
            <a:endParaRPr lang="nl-NL" sz="2800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Hoe dan?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Optie 1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/>
              <a:t>Persoon 1 schrijft een falende test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Persoon 2 implementeert de code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Persoon 2 schrijft een falende test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Persoon 1 implementeert de code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/>
              <a:t>Optie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/>
              <a:t>Wissel per x minuten af</a:t>
            </a:r>
            <a:r>
              <a:rPr lang="nl-NL" sz="2800" dirty="0" smtClean="0"/>
              <a:t>…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sp>
        <p:nvSpPr>
          <p:cNvPr id="9" name="Curved Left Arrow 8"/>
          <p:cNvSpPr/>
          <p:nvPr/>
        </p:nvSpPr>
        <p:spPr>
          <a:xfrm flipV="1">
            <a:off x="6660232" y="2276872"/>
            <a:ext cx="731520" cy="18002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1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Pair </a:t>
            </a:r>
            <a:r>
              <a:rPr lang="nl-NL" sz="2800" dirty="0" err="1" smtClean="0">
                <a:latin typeface="Bebas Neue" panose="020B0000000000000000" pitchFamily="34" charset="0"/>
              </a:rPr>
              <a:t>programming</a:t>
            </a:r>
            <a:r>
              <a:rPr lang="nl-NL" sz="2800" dirty="0" smtClean="0">
                <a:latin typeface="Bebas Neue" panose="020B0000000000000000" pitchFamily="34" charset="0"/>
              </a:rPr>
              <a:t>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Dus…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7501"/>
            <a:ext cx="4464496" cy="65740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86365"/>
            <a:ext cx="3600400" cy="378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Extreme Pair </a:t>
            </a:r>
            <a:r>
              <a:rPr lang="nl-NL" sz="2800" dirty="0" err="1" smtClean="0">
                <a:latin typeface="Bebas Neue" panose="020B0000000000000000" pitchFamily="34" charset="0"/>
              </a:rPr>
              <a:t>programming</a:t>
            </a:r>
            <a:r>
              <a:rPr lang="nl-NL" sz="2800" dirty="0" smtClean="0">
                <a:latin typeface="Bebas Neue" panose="020B0000000000000000" pitchFamily="34" charset="0"/>
              </a:rPr>
              <a:t>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The next level…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19" y="1351548"/>
            <a:ext cx="7325320" cy="54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1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De </a:t>
            </a:r>
            <a:r>
              <a:rPr lang="nl-NL" sz="2800" dirty="0" err="1" smtClean="0">
                <a:latin typeface="Bebas Neue" panose="020B0000000000000000" pitchFamily="34" charset="0"/>
              </a:rPr>
              <a:t>kata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User </a:t>
            </a:r>
            <a:r>
              <a:rPr lang="nl-NL" sz="2000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stories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370787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nl-NL" sz="1400" dirty="0"/>
              <a:t>Als voorraadbeheerder wil ik aan kunnen geven dat er een maximaal gewicht van producten op een plank (</a:t>
            </a:r>
            <a:r>
              <a:rPr lang="nl-NL" sz="1400" dirty="0" err="1"/>
              <a:t>Shelf</a:t>
            </a:r>
            <a:r>
              <a:rPr lang="nl-NL" sz="1400" dirty="0"/>
              <a:t>) kunnen liggen, zodat de planken niet overbelast raken.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nl-NL" sz="1400" dirty="0"/>
              <a:t>Als voorraadbeheerder wil ik aan kunnen geven dat er een maximaal gewicht van producten op een rek (Rack) kunnen liggen, zodat de rekken niet overbelast raken.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nl-NL" sz="1400" dirty="0"/>
              <a:t>Als voorraadbeheerder wil ik dat op een plank er maar 1 product mag liggen, zodat producten geen effect op elkaar hebben.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nl-NL" sz="1400" dirty="0"/>
              <a:t>Als voorraadbeheerder wil ik kunnen aangeven dat er wel 2 non-food producten op een plank mogen liggen, omdat dat ruimte kan besparen in het warehouse.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nl-NL" sz="1400" dirty="0"/>
              <a:t>Als voorraadbeheerder wil ik kunnen aangeven dat wanneer de Airco aan is, er wel meerdere food producten op een plank mogen liggen, omdat het dan koel genoeg is.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nl-NL" sz="1400" dirty="0"/>
              <a:t>Als voorraadbeheerder wil ik kunnen aangeven dat een gebouw alleen food, non-food of beide mag bevatten, omdat ik dan een betere scheiding heb in welk gebouw ik zaken opsla.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nl-NL" sz="1400" dirty="0"/>
              <a:t>Als voorraadbeheerder wil ik in gevallen waarbij het systeem weigert producten op de plank te leggen, alternatieve planken zien in het zelfde gebouw.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 smtClean="0"/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 smtClean="0"/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2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2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050" dirty="0" smtClean="0"/>
          </a:p>
        </p:txBody>
      </p:sp>
    </p:spTree>
    <p:extLst>
      <p:ext uri="{BB962C8B-B14F-4D97-AF65-F5344CB8AC3E}">
        <p14:creationId xmlns:p14="http://schemas.microsoft.com/office/powerpoint/2010/main" val="17365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Presentaties en feedback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Demo time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86936"/>
            <a:ext cx="4968552" cy="55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Tot slot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TDD – </a:t>
            </a:r>
            <a:r>
              <a:rPr lang="nl-NL" sz="2800" dirty="0" err="1" smtClean="0">
                <a:latin typeface="Bebas Neue" panose="020B0000000000000000" pitchFamily="34" charset="0"/>
              </a:rPr>
              <a:t>extending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the</a:t>
            </a:r>
            <a:r>
              <a:rPr lang="nl-NL" sz="2800" dirty="0" smtClean="0">
                <a:latin typeface="Bebas Neue" panose="020B0000000000000000" pitchFamily="34" charset="0"/>
              </a:rPr>
              <a:t> warehouse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Agenda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800" dirty="0" smtClean="0"/>
              <a:t>R# - hints en tips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(30 minuten)</a:t>
            </a:r>
            <a:endParaRPr lang="nl-NL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Test </a:t>
            </a:r>
            <a:r>
              <a:rPr lang="nl-NL" sz="2800" dirty="0" err="1" smtClean="0"/>
              <a:t>Driven</a:t>
            </a:r>
            <a:r>
              <a:rPr lang="nl-NL" sz="2800" dirty="0" smtClean="0"/>
              <a:t> Development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(5 minuten)</a:t>
            </a:r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Pair Programming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(5 minuten)</a:t>
            </a:r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Kata</a:t>
            </a:r>
            <a:r>
              <a:rPr lang="nl-NL" sz="2800" dirty="0" smtClean="0"/>
              <a:t> </a:t>
            </a:r>
            <a: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  <a:t>(75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minuten</a:t>
            </a:r>
            <a: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b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Presentatie en feedback </a:t>
            </a:r>
            <a: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  <a:t>(35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minuten)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endParaRPr lang="nl-NL" sz="18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4465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In vogelvlucht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525658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Simpele regels (maar niet altijd gemakkelijk!)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400" dirty="0" smtClean="0"/>
              <a:t>Schrijf een falende test (specificaties en </a:t>
            </a:r>
            <a:r>
              <a:rPr lang="nl-NL" sz="2400" dirty="0" err="1" smtClean="0"/>
              <a:t>requirements</a:t>
            </a:r>
            <a:r>
              <a:rPr lang="nl-NL" sz="2400" dirty="0" smtClean="0"/>
              <a:t>!)</a:t>
            </a:r>
            <a:br>
              <a:rPr lang="nl-NL" sz="2400" dirty="0" smtClean="0"/>
            </a:br>
            <a:r>
              <a:rPr lang="nl-NL" sz="2400" dirty="0" smtClean="0"/>
              <a:t>mantra: rood - groen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400" dirty="0" smtClean="0"/>
              <a:t>Draai alle testen </a:t>
            </a:r>
            <a:r>
              <a:rPr lang="nl-NL" sz="2400" dirty="0" smtClean="0">
                <a:sym typeface="Wingdings" panose="05000000000000000000" pitchFamily="2" charset="2"/>
              </a:rPr>
              <a:t> </a:t>
            </a:r>
            <a:r>
              <a:rPr lang="nl-NL" sz="2400" dirty="0" smtClean="0"/>
              <a:t>alleen laatste faalt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400" dirty="0" smtClean="0"/>
              <a:t>Schrijf code om test te laten slagen </a:t>
            </a:r>
            <a:r>
              <a:rPr lang="nl-NL" sz="2400" dirty="0" smtClean="0">
                <a:sym typeface="Wingdings" panose="05000000000000000000" pitchFamily="2" charset="2"/>
              </a:rPr>
              <a:t> </a:t>
            </a:r>
            <a:r>
              <a:rPr lang="nl-NL" sz="2400" dirty="0" smtClean="0"/>
              <a:t>zo simpel mogelijk (KISS</a:t>
            </a:r>
            <a:r>
              <a:rPr lang="nl-NL" sz="2400" dirty="0"/>
              <a:t>, </a:t>
            </a:r>
            <a:r>
              <a:rPr lang="nl-NL" sz="2400" dirty="0" smtClean="0"/>
              <a:t>YAGNI)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400" dirty="0" smtClean="0"/>
              <a:t>Draai alle testen </a:t>
            </a:r>
            <a:r>
              <a:rPr lang="nl-NL" sz="2400" dirty="0" smtClean="0">
                <a:sym typeface="Wingdings" panose="05000000000000000000" pitchFamily="2" charset="2"/>
              </a:rPr>
              <a:t> alles succesvol</a:t>
            </a:r>
            <a:endParaRPr lang="nl-NL" sz="24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400" dirty="0" err="1" smtClean="0"/>
              <a:t>Refactor</a:t>
            </a:r>
            <a:r>
              <a:rPr lang="nl-NL" sz="2400" dirty="0" smtClean="0"/>
              <a:t> de code </a:t>
            </a:r>
            <a:r>
              <a:rPr lang="nl-NL" sz="2400" dirty="0" smtClean="0">
                <a:sym typeface="Wingdings" panose="05000000000000000000" pitchFamily="2" charset="2"/>
              </a:rPr>
              <a:t> </a:t>
            </a:r>
            <a:r>
              <a:rPr lang="nl-NL" sz="2400" dirty="0" smtClean="0"/>
              <a:t>clean code, SOLID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400" dirty="0"/>
              <a:t>D</a:t>
            </a:r>
            <a:r>
              <a:rPr lang="nl-NL" sz="2400" dirty="0" smtClean="0"/>
              <a:t>raai alle unit testen </a:t>
            </a:r>
            <a:r>
              <a:rPr lang="nl-NL" sz="2400" dirty="0">
                <a:sym typeface="Wingdings" panose="05000000000000000000" pitchFamily="2" charset="2"/>
              </a:rPr>
              <a:t> alles </a:t>
            </a:r>
            <a:r>
              <a:rPr lang="nl-NL" sz="2400" dirty="0" smtClean="0">
                <a:sym typeface="Wingdings" panose="05000000000000000000" pitchFamily="2" charset="2"/>
              </a:rPr>
              <a:t>(nog steeds) succesvol</a:t>
            </a:r>
            <a:endParaRPr lang="nl-NL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400" dirty="0" smtClean="0"/>
              <a:t>Herhaal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3198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TTD plaatje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" y="1556792"/>
            <a:ext cx="9122598" cy="49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Voordelen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Voordelen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Test cases gebaseerd op </a:t>
            </a:r>
            <a:r>
              <a:rPr lang="nl-NL" sz="2400" dirty="0" err="1" smtClean="0"/>
              <a:t>requirements</a:t>
            </a: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Gekeken vanuit perspectief van gebruiker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Geen overbodige code (KISS &amp; YAGNI principes)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Alle code vanaf begin af aan getest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Fouten (ook functioneel!) in vroeg stadium zichtbaar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SOLID en (c)</a:t>
            </a:r>
            <a:r>
              <a:rPr lang="nl-NL" sz="2400" dirty="0" err="1" smtClean="0"/>
              <a:t>lean</a:t>
            </a:r>
            <a:r>
              <a:rPr lang="nl-NL" sz="2400" dirty="0" smtClean="0"/>
              <a:t> code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TDD helpt bij het oplossen van bugs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0512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nadelen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27584" y="129912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Nadelen t.o.v. geen unit testen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Meer (test) code; meer tijd…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Nadelen </a:t>
            </a:r>
            <a:r>
              <a:rPr lang="nl-NL" sz="2800" dirty="0"/>
              <a:t>t.o.v. </a:t>
            </a:r>
            <a:r>
              <a:rPr lang="nl-NL" sz="2800" dirty="0" smtClean="0"/>
              <a:t>Code First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400" dirty="0" smtClean="0"/>
              <a:t>Compleet ander concept / werkwijze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Meer (test) code; meer </a:t>
            </a:r>
            <a:r>
              <a:rPr lang="nl-NL" sz="2400" dirty="0" smtClean="0"/>
              <a:t>tijd…</a:t>
            </a: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/>
              <a:t>Valkuil: unit test ≠ integratie- of systeem test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27221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Pair Programming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Nut?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556792"/>
            <a:ext cx="7858447" cy="460851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Doel: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Leren van elkaar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Beter eindresultaat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Waarom: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Kennis (hogere “bus-</a:t>
            </a:r>
            <a:r>
              <a:rPr lang="nl-NL" sz="2400" dirty="0" err="1" smtClean="0"/>
              <a:t>count</a:t>
            </a:r>
            <a:r>
              <a:rPr lang="nl-NL" sz="2400" dirty="0" smtClean="0"/>
              <a:t>”)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Minder fouten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Beter leesbare en onder houdbare </a:t>
            </a:r>
            <a:r>
              <a:rPr lang="nl-NL" sz="2400" dirty="0" smtClean="0"/>
              <a:t>code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Team gevoel (“team </a:t>
            </a:r>
            <a:r>
              <a:rPr lang="nl-NL" sz="2400" dirty="0" err="1" smtClean="0"/>
              <a:t>bounding</a:t>
            </a:r>
            <a:r>
              <a:rPr lang="nl-NL" sz="2400" dirty="0" smtClean="0"/>
              <a:t>”)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Flexibiliteit in team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56792"/>
            <a:ext cx="3263975" cy="241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8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Pair </a:t>
            </a:r>
            <a:r>
              <a:rPr lang="nl-NL" sz="2800" dirty="0" err="1" smtClean="0">
                <a:latin typeface="Bebas Neue" panose="020B0000000000000000" pitchFamily="34" charset="0"/>
              </a:rPr>
              <a:t>programming</a:t>
            </a:r>
            <a:endParaRPr lang="nl-NL" dirty="0">
              <a:latin typeface="Bebas Neue" panose="020B0000000000000000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99121"/>
            <a:ext cx="7632848" cy="5484394"/>
          </a:xfrm>
          <a:prstGeom prst="rect">
            <a:avLst/>
          </a:prstGeom>
        </p:spPr>
      </p:pic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concept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99120"/>
            <a:ext cx="7920879" cy="537024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3200" dirty="0" smtClean="0">
                <a:solidFill>
                  <a:schemeClr val="tx1"/>
                </a:solidFill>
              </a:rPr>
              <a:t>De Navigator / </a:t>
            </a:r>
            <a:r>
              <a:rPr lang="nl-NL" sz="3200" dirty="0" err="1" smtClean="0">
                <a:solidFill>
                  <a:schemeClr val="tx1"/>
                </a:solidFill>
              </a:rPr>
              <a:t>observer</a:t>
            </a:r>
            <a:r>
              <a:rPr lang="nl-NL" sz="3200" dirty="0" smtClean="0">
                <a:solidFill>
                  <a:schemeClr val="tx1"/>
                </a:solidFill>
              </a:rPr>
              <a:t> /co-driver)</a:t>
            </a:r>
            <a:endParaRPr lang="nl-NL" sz="32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nl-NL" sz="2400" dirty="0" smtClean="0">
                <a:solidFill>
                  <a:schemeClr val="tx1"/>
                </a:solidFill>
              </a:rPr>
              <a:t>Houdt de oplossing / het probleem in de gaten</a:t>
            </a:r>
            <a:endParaRPr lang="nl-NL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nl-NL" sz="2400" dirty="0" smtClean="0">
                <a:solidFill>
                  <a:schemeClr val="tx1"/>
                </a:solidFill>
              </a:rPr>
              <a:t>Stel vragen</a:t>
            </a:r>
          </a:p>
          <a:p>
            <a:pPr>
              <a:lnSpc>
                <a:spcPct val="150000"/>
              </a:lnSpc>
            </a:pPr>
            <a:r>
              <a:rPr lang="nl-NL" sz="2400" dirty="0" smtClean="0">
                <a:solidFill>
                  <a:schemeClr val="tx1"/>
                </a:solidFill>
              </a:rPr>
              <a:t>GEEN code schrijven (“Laat mij maar even…”)</a:t>
            </a:r>
          </a:p>
          <a:p>
            <a:pPr>
              <a:lnSpc>
                <a:spcPct val="150000"/>
              </a:lnSpc>
            </a:pPr>
            <a:r>
              <a:rPr lang="nl-NL" sz="2400" dirty="0" smtClean="0">
                <a:solidFill>
                  <a:schemeClr val="tx1"/>
                </a:solidFill>
              </a:rPr>
              <a:t>Houdt focus: KISS, YAGNI</a:t>
            </a:r>
          </a:p>
          <a:p>
            <a:pPr>
              <a:lnSpc>
                <a:spcPct val="150000"/>
              </a:lnSpc>
            </a:pPr>
            <a:r>
              <a:rPr lang="nl-NL" sz="2400" dirty="0" smtClean="0">
                <a:solidFill>
                  <a:schemeClr val="tx1"/>
                </a:solidFill>
              </a:rPr>
              <a:t>Controleert op leesbaarheid en begrijpelijke code</a:t>
            </a:r>
          </a:p>
          <a:p>
            <a:pPr>
              <a:lnSpc>
                <a:spcPct val="150000"/>
              </a:lnSpc>
            </a:pPr>
            <a:r>
              <a:rPr lang="nl-NL" sz="2400" dirty="0" smtClean="0">
                <a:solidFill>
                  <a:schemeClr val="tx1"/>
                </a:solidFill>
              </a:rPr>
              <a:t>Helpt / denkt mee (big picture)</a:t>
            </a:r>
          </a:p>
          <a:p>
            <a:pPr>
              <a:lnSpc>
                <a:spcPct val="150000"/>
              </a:lnSpc>
            </a:pPr>
            <a:r>
              <a:rPr lang="nl-NL" sz="2400" dirty="0" smtClean="0">
                <a:solidFill>
                  <a:schemeClr val="tx1"/>
                </a:solidFill>
              </a:rPr>
              <a:t>Niet direct commentaar / hulp geven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69133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>
                <a:latin typeface="Bebas Neue" panose="020B0000000000000000" pitchFamily="34" charset="0"/>
              </a:rPr>
              <a:t>Pair </a:t>
            </a:r>
            <a:r>
              <a:rPr lang="nl-NL" sz="2800" dirty="0" err="1">
                <a:latin typeface="Bebas Neue" panose="020B0000000000000000" pitchFamily="34" charset="0"/>
              </a:rPr>
              <a:t>programming</a:t>
            </a:r>
            <a:endParaRPr lang="nl-NL" sz="2800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concept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08248"/>
            <a:ext cx="8514320" cy="4785048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3200" dirty="0" smtClean="0">
                <a:solidFill>
                  <a:schemeClr val="tx1"/>
                </a:solidFill>
              </a:rPr>
              <a:t>De Driver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nl-NL" sz="2400" dirty="0" smtClean="0">
                <a:solidFill>
                  <a:schemeClr val="tx1"/>
                </a:solidFill>
              </a:rPr>
              <a:t>Schrijft de code</a:t>
            </a:r>
            <a:br>
              <a:rPr lang="nl-NL" sz="2400" dirty="0" smtClean="0">
                <a:solidFill>
                  <a:schemeClr val="tx1"/>
                </a:solidFill>
              </a:rPr>
            </a:br>
            <a:endParaRPr lang="nl-NL" sz="24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nl-NL" sz="2400" dirty="0" smtClean="0">
                <a:solidFill>
                  <a:schemeClr val="tx1"/>
                </a:solidFill>
              </a:rPr>
              <a:t>Luistert naar de navigator</a:t>
            </a:r>
            <a:br>
              <a:rPr lang="nl-NL" sz="2400" dirty="0" smtClean="0">
                <a:solidFill>
                  <a:schemeClr val="tx1"/>
                </a:solidFill>
              </a:rPr>
            </a:br>
            <a:endParaRPr lang="nl-NL" sz="24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nl-NL" sz="2400" dirty="0" smtClean="0">
                <a:solidFill>
                  <a:schemeClr val="tx1"/>
                </a:solidFill>
              </a:rPr>
              <a:t>Verteld de navigator zijn ideeën (vertel wat je denkt)</a:t>
            </a:r>
            <a:br>
              <a:rPr lang="nl-NL" sz="2400" dirty="0" smtClean="0">
                <a:solidFill>
                  <a:schemeClr val="tx1"/>
                </a:solidFill>
              </a:rPr>
            </a:br>
            <a:endParaRPr lang="nl-NL" sz="24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nl-NL" sz="2400" dirty="0" smtClean="0">
                <a:solidFill>
                  <a:schemeClr val="tx1"/>
                </a:solidFill>
              </a:rPr>
              <a:t>Reageer constructief op feedback van navigator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2490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_Greencho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555</Words>
  <Application>Microsoft Office PowerPoint</Application>
  <PresentationFormat>On-screen Show (4:3)</PresentationFormat>
  <Paragraphs>196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Bebas Neue</vt:lpstr>
      <vt:lpstr>Calibri</vt:lpstr>
      <vt:lpstr>Dax-Bold</vt:lpstr>
      <vt:lpstr>Dax-Light</vt:lpstr>
      <vt:lpstr>Dax-Medium</vt:lpstr>
      <vt:lpstr>Dax-Regular</vt:lpstr>
      <vt:lpstr>Wingdings</vt:lpstr>
      <vt:lpstr>Office Theme</vt:lpstr>
      <vt:lpstr>Hallo allemaal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uittest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Gast</dc:creator>
  <cp:lastModifiedBy>Michel van Geel</cp:lastModifiedBy>
  <cp:revision>305</cp:revision>
  <dcterms:created xsi:type="dcterms:W3CDTF">2013-09-26T14:04:51Z</dcterms:created>
  <dcterms:modified xsi:type="dcterms:W3CDTF">2016-04-25T13:29:56Z</dcterms:modified>
</cp:coreProperties>
</file>