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1" r:id="rId5"/>
    <p:sldId id="262" r:id="rId6"/>
    <p:sldId id="264" r:id="rId7"/>
    <p:sldId id="268" r:id="rId8"/>
    <p:sldId id="285" r:id="rId9"/>
    <p:sldId id="278" r:id="rId10"/>
    <p:sldId id="269" r:id="rId11"/>
    <p:sldId id="270" r:id="rId12"/>
    <p:sldId id="272" r:id="rId13"/>
    <p:sldId id="273" r:id="rId14"/>
    <p:sldId id="274" r:id="rId15"/>
    <p:sldId id="275" r:id="rId16"/>
    <p:sldId id="286" r:id="rId17"/>
    <p:sldId id="279" r:id="rId18"/>
    <p:sldId id="276" r:id="rId19"/>
    <p:sldId id="284" r:id="rId20"/>
    <p:sldId id="287" r:id="rId21"/>
    <p:sldId id="277" r:id="rId22"/>
    <p:sldId id="282" r:id="rId23"/>
    <p:sldId id="283" r:id="rId24"/>
    <p:sldId id="280" r:id="rId25"/>
    <p:sldId id="281" r:id="rId26"/>
    <p:sldId id="271" r:id="rId27"/>
    <p:sldId id="266"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E6FEE0-F03C-4CF9-8D1B-0A2ED4D961E6}" type="doc">
      <dgm:prSet loTypeId="urn:microsoft.com/office/officeart/2005/8/layout/hierarchy1" loCatId="hierarchy" qsTypeId="urn:microsoft.com/office/officeart/2005/8/quickstyle/simple1" qsCatId="simple" csTypeId="urn:microsoft.com/office/officeart/2005/8/colors/colorful2" csCatId="colorful" phldr="1"/>
      <dgm:spPr>
        <a:scene3d>
          <a:camera prst="orthographicFront">
            <a:rot lat="0" lon="0" rev="0"/>
          </a:camera>
          <a:lightRig rig="glow" dir="t">
            <a:rot lat="0" lon="0" rev="14100000"/>
          </a:lightRig>
        </a:scene3d>
      </dgm:spPr>
      <dgm:t>
        <a:bodyPr/>
        <a:lstStyle/>
        <a:p>
          <a:endParaRPr lang="en-US"/>
        </a:p>
      </dgm:t>
    </dgm:pt>
    <dgm:pt modelId="{9CD63B8F-D3D4-4B96-AE15-663A5B97D0DA}">
      <dgm:prSet/>
      <dgm:spPr>
        <a:solidFill>
          <a:schemeClr val="bg1">
            <a:lumMod val="95000"/>
            <a:alpha val="90000"/>
          </a:schemeClr>
        </a:solidFill>
        <a:ln>
          <a:noFill/>
        </a:ln>
        <a:effectLst/>
        <a:scene3d>
          <a:camera prst="orthographicFront">
            <a:rot lat="0" lon="0" rev="0"/>
          </a:camera>
          <a:lightRig rig="glow" dir="t">
            <a:rot lat="0" lon="0" rev="14100000"/>
          </a:lightRig>
        </a:scene3d>
        <a:sp3d prstMaterial="softEdge">
          <a:bevelT w="127000" prst="artDeco"/>
        </a:sp3d>
      </dgm:spPr>
      <dgm:t>
        <a:bodyPr/>
        <a:lstStyle/>
        <a:p>
          <a:r>
            <a:rPr lang="en-US" dirty="0"/>
            <a:t>OBJECTIVE</a:t>
          </a:r>
        </a:p>
      </dgm:t>
    </dgm:pt>
    <dgm:pt modelId="{86B42D63-AF3F-4F88-A867-8718991BBC88}" type="parTrans" cxnId="{4B0B426A-75D4-48F3-9B64-A611EF5ED088}">
      <dgm:prSet/>
      <dgm:spPr/>
      <dgm:t>
        <a:bodyPr/>
        <a:lstStyle/>
        <a:p>
          <a:endParaRPr lang="en-US"/>
        </a:p>
      </dgm:t>
    </dgm:pt>
    <dgm:pt modelId="{1FF0E506-2AAE-48C4-BFD2-98779C095C45}" type="sibTrans" cxnId="{4B0B426A-75D4-48F3-9B64-A611EF5ED088}">
      <dgm:prSet/>
      <dgm:spPr/>
      <dgm:t>
        <a:bodyPr/>
        <a:lstStyle/>
        <a:p>
          <a:endParaRPr lang="en-US"/>
        </a:p>
      </dgm:t>
    </dgm:pt>
    <dgm:pt modelId="{02BECA28-9DCD-497C-893C-345F21D5EDDF}">
      <dgm:prSet/>
      <dgm:spPr>
        <a:solidFill>
          <a:schemeClr val="bg1">
            <a:lumMod val="95000"/>
            <a:alpha val="90000"/>
          </a:schemeClr>
        </a:solidFill>
        <a:ln>
          <a:noFill/>
        </a:ln>
        <a:effectLst/>
        <a:scene3d>
          <a:camera prst="orthographicFront">
            <a:rot lat="0" lon="0" rev="0"/>
          </a:camera>
          <a:lightRig rig="glow" dir="t">
            <a:rot lat="0" lon="0" rev="14100000"/>
          </a:lightRig>
        </a:scene3d>
        <a:sp3d prstMaterial="softEdge">
          <a:bevelT w="127000" prst="artDeco"/>
        </a:sp3d>
      </dgm:spPr>
      <dgm:t>
        <a:bodyPr/>
        <a:lstStyle/>
        <a:p>
          <a:r>
            <a:rPr lang="en-US" dirty="0"/>
            <a:t>POWER BI</a:t>
          </a:r>
        </a:p>
      </dgm:t>
    </dgm:pt>
    <dgm:pt modelId="{613EA123-B417-465D-A3CB-524B19366118}" type="parTrans" cxnId="{6045976B-F5BD-4FDF-B947-4B0805371295}">
      <dgm:prSet/>
      <dgm:spPr/>
      <dgm:t>
        <a:bodyPr/>
        <a:lstStyle/>
        <a:p>
          <a:endParaRPr lang="en-US"/>
        </a:p>
      </dgm:t>
    </dgm:pt>
    <dgm:pt modelId="{C1E8C9E0-2281-4735-88BC-B8892C11B764}" type="sibTrans" cxnId="{6045976B-F5BD-4FDF-B947-4B0805371295}">
      <dgm:prSet/>
      <dgm:spPr/>
      <dgm:t>
        <a:bodyPr/>
        <a:lstStyle/>
        <a:p>
          <a:endParaRPr lang="en-US"/>
        </a:p>
      </dgm:t>
    </dgm:pt>
    <dgm:pt modelId="{6AC00161-508C-44C7-85DC-AD29C2DB5943}" type="pres">
      <dgm:prSet presAssocID="{9DE6FEE0-F03C-4CF9-8D1B-0A2ED4D961E6}" presName="hierChild1" presStyleCnt="0">
        <dgm:presLayoutVars>
          <dgm:chPref val="1"/>
          <dgm:dir/>
          <dgm:animOne val="branch"/>
          <dgm:animLvl val="lvl"/>
          <dgm:resizeHandles/>
        </dgm:presLayoutVars>
      </dgm:prSet>
      <dgm:spPr/>
    </dgm:pt>
    <dgm:pt modelId="{9A6087BC-12EE-45A6-9D67-0D87A28D1EFB}" type="pres">
      <dgm:prSet presAssocID="{9CD63B8F-D3D4-4B96-AE15-663A5B97D0DA}" presName="hierRoot1" presStyleCnt="0"/>
      <dgm:spPr>
        <a:ln>
          <a:noFill/>
        </a:ln>
        <a:effectLst/>
        <a:scene3d>
          <a:camera prst="orthographicFront">
            <a:rot lat="0" lon="0" rev="0"/>
          </a:camera>
          <a:lightRig rig="glow" dir="t">
            <a:rot lat="0" lon="0" rev="14100000"/>
          </a:lightRig>
        </a:scene3d>
        <a:sp3d prstMaterial="softEdge">
          <a:bevelT w="127000" prst="artDeco"/>
        </a:sp3d>
      </dgm:spPr>
    </dgm:pt>
    <dgm:pt modelId="{58444BA4-065B-4CEB-8B14-90D29CD15B0D}" type="pres">
      <dgm:prSet presAssocID="{9CD63B8F-D3D4-4B96-AE15-663A5B97D0DA}" presName="composite" presStyleCnt="0"/>
      <dgm:spPr>
        <a:ln>
          <a:noFill/>
        </a:ln>
        <a:effectLst/>
        <a:scene3d>
          <a:camera prst="orthographicFront">
            <a:rot lat="0" lon="0" rev="0"/>
          </a:camera>
          <a:lightRig rig="glow" dir="t">
            <a:rot lat="0" lon="0" rev="14100000"/>
          </a:lightRig>
        </a:scene3d>
        <a:sp3d prstMaterial="softEdge">
          <a:bevelT w="127000" prst="artDeco"/>
        </a:sp3d>
      </dgm:spPr>
    </dgm:pt>
    <dgm:pt modelId="{BE0D19D2-B07A-412A-B65A-18E00E0F6285}" type="pres">
      <dgm:prSet presAssocID="{9CD63B8F-D3D4-4B96-AE15-663A5B97D0DA}" presName="background" presStyleLbl="node0" presStyleIdx="0" presStyleCnt="2"/>
      <dgm:spPr>
        <a:solidFill>
          <a:srgbClr val="C00000"/>
        </a:solidFill>
        <a:ln>
          <a:noFill/>
        </a:ln>
        <a:effectLst/>
        <a:scene3d>
          <a:camera prst="orthographicFront">
            <a:rot lat="0" lon="0" rev="0"/>
          </a:camera>
          <a:lightRig rig="glow" dir="t">
            <a:rot lat="0" lon="0" rev="14100000"/>
          </a:lightRig>
        </a:scene3d>
        <a:sp3d prstMaterial="softEdge">
          <a:bevelT w="127000" prst="artDeco"/>
        </a:sp3d>
      </dgm:spPr>
    </dgm:pt>
    <dgm:pt modelId="{28003B6B-6EB4-48B5-B12D-25D31FFD9FC8}" type="pres">
      <dgm:prSet presAssocID="{9CD63B8F-D3D4-4B96-AE15-663A5B97D0DA}" presName="text" presStyleLbl="fgAcc0" presStyleIdx="0" presStyleCnt="2">
        <dgm:presLayoutVars>
          <dgm:chPref val="3"/>
        </dgm:presLayoutVars>
      </dgm:prSet>
      <dgm:spPr/>
    </dgm:pt>
    <dgm:pt modelId="{9F26A779-BFB6-4EEE-A40C-EF93A82BB756}" type="pres">
      <dgm:prSet presAssocID="{9CD63B8F-D3D4-4B96-AE15-663A5B97D0DA}" presName="hierChild2" presStyleCnt="0"/>
      <dgm:spPr>
        <a:ln>
          <a:noFill/>
        </a:ln>
        <a:effectLst/>
        <a:scene3d>
          <a:camera prst="orthographicFront">
            <a:rot lat="0" lon="0" rev="0"/>
          </a:camera>
          <a:lightRig rig="glow" dir="t">
            <a:rot lat="0" lon="0" rev="14100000"/>
          </a:lightRig>
        </a:scene3d>
        <a:sp3d prstMaterial="softEdge">
          <a:bevelT w="127000" prst="artDeco"/>
        </a:sp3d>
      </dgm:spPr>
    </dgm:pt>
    <dgm:pt modelId="{5DEDD22D-3BF9-434F-985E-DFC8F643ADAE}" type="pres">
      <dgm:prSet presAssocID="{02BECA28-9DCD-497C-893C-345F21D5EDDF}" presName="hierRoot1" presStyleCnt="0"/>
      <dgm:spPr>
        <a:ln>
          <a:noFill/>
        </a:ln>
        <a:effectLst/>
        <a:scene3d>
          <a:camera prst="orthographicFront">
            <a:rot lat="0" lon="0" rev="0"/>
          </a:camera>
          <a:lightRig rig="glow" dir="t">
            <a:rot lat="0" lon="0" rev="14100000"/>
          </a:lightRig>
        </a:scene3d>
        <a:sp3d prstMaterial="softEdge">
          <a:bevelT w="127000" prst="artDeco"/>
        </a:sp3d>
      </dgm:spPr>
    </dgm:pt>
    <dgm:pt modelId="{A8DD394B-5EDE-4008-AB82-C86B32C33D7C}" type="pres">
      <dgm:prSet presAssocID="{02BECA28-9DCD-497C-893C-345F21D5EDDF}" presName="composite" presStyleCnt="0"/>
      <dgm:spPr>
        <a:ln>
          <a:noFill/>
        </a:ln>
        <a:effectLst/>
        <a:scene3d>
          <a:camera prst="orthographicFront">
            <a:rot lat="0" lon="0" rev="0"/>
          </a:camera>
          <a:lightRig rig="glow" dir="t">
            <a:rot lat="0" lon="0" rev="14100000"/>
          </a:lightRig>
        </a:scene3d>
        <a:sp3d prstMaterial="softEdge">
          <a:bevelT w="127000" prst="artDeco"/>
        </a:sp3d>
      </dgm:spPr>
    </dgm:pt>
    <dgm:pt modelId="{E61A1208-F9D4-4C51-AC58-AC7C84499F83}" type="pres">
      <dgm:prSet presAssocID="{02BECA28-9DCD-497C-893C-345F21D5EDDF}" presName="background" presStyleLbl="node0" presStyleIdx="1" presStyleCnt="2"/>
      <dgm:spPr>
        <a:solidFill>
          <a:srgbClr val="C00000"/>
        </a:solidFill>
        <a:ln>
          <a:noFill/>
        </a:ln>
        <a:effectLst/>
        <a:scene3d>
          <a:camera prst="orthographicFront">
            <a:rot lat="0" lon="0" rev="0"/>
          </a:camera>
          <a:lightRig rig="glow" dir="t">
            <a:rot lat="0" lon="0" rev="14100000"/>
          </a:lightRig>
        </a:scene3d>
        <a:sp3d prstMaterial="softEdge">
          <a:bevelT w="127000" prst="artDeco"/>
        </a:sp3d>
      </dgm:spPr>
    </dgm:pt>
    <dgm:pt modelId="{AD8A9A87-E92A-42CB-A05C-71284ED025F2}" type="pres">
      <dgm:prSet presAssocID="{02BECA28-9DCD-497C-893C-345F21D5EDDF}" presName="text" presStyleLbl="fgAcc0" presStyleIdx="1" presStyleCnt="2">
        <dgm:presLayoutVars>
          <dgm:chPref val="3"/>
        </dgm:presLayoutVars>
      </dgm:prSet>
      <dgm:spPr/>
    </dgm:pt>
    <dgm:pt modelId="{783ED060-2672-4FF5-BFEB-040764DB6F7E}" type="pres">
      <dgm:prSet presAssocID="{02BECA28-9DCD-497C-893C-345F21D5EDDF}" presName="hierChild2" presStyleCnt="0"/>
      <dgm:spPr>
        <a:ln>
          <a:noFill/>
        </a:ln>
        <a:effectLst/>
        <a:scene3d>
          <a:camera prst="orthographicFront">
            <a:rot lat="0" lon="0" rev="0"/>
          </a:camera>
          <a:lightRig rig="glow" dir="t">
            <a:rot lat="0" lon="0" rev="14100000"/>
          </a:lightRig>
        </a:scene3d>
        <a:sp3d prstMaterial="softEdge">
          <a:bevelT w="127000" prst="artDeco"/>
        </a:sp3d>
      </dgm:spPr>
    </dgm:pt>
  </dgm:ptLst>
  <dgm:cxnLst>
    <dgm:cxn modelId="{9572333B-495A-4C66-B63B-1918F2AA0600}" type="presOf" srcId="{9DE6FEE0-F03C-4CF9-8D1B-0A2ED4D961E6}" destId="{6AC00161-508C-44C7-85DC-AD29C2DB5943}" srcOrd="0" destOrd="0" presId="urn:microsoft.com/office/officeart/2005/8/layout/hierarchy1"/>
    <dgm:cxn modelId="{4B0B426A-75D4-48F3-9B64-A611EF5ED088}" srcId="{9DE6FEE0-F03C-4CF9-8D1B-0A2ED4D961E6}" destId="{9CD63B8F-D3D4-4B96-AE15-663A5B97D0DA}" srcOrd="0" destOrd="0" parTransId="{86B42D63-AF3F-4F88-A867-8718991BBC88}" sibTransId="{1FF0E506-2AAE-48C4-BFD2-98779C095C45}"/>
    <dgm:cxn modelId="{6045976B-F5BD-4FDF-B947-4B0805371295}" srcId="{9DE6FEE0-F03C-4CF9-8D1B-0A2ED4D961E6}" destId="{02BECA28-9DCD-497C-893C-345F21D5EDDF}" srcOrd="1" destOrd="0" parTransId="{613EA123-B417-465D-A3CB-524B19366118}" sibTransId="{C1E8C9E0-2281-4735-88BC-B8892C11B764}"/>
    <dgm:cxn modelId="{0678C882-DF39-458A-9A34-C5BD68D0E351}" type="presOf" srcId="{02BECA28-9DCD-497C-893C-345F21D5EDDF}" destId="{AD8A9A87-E92A-42CB-A05C-71284ED025F2}" srcOrd="0" destOrd="0" presId="urn:microsoft.com/office/officeart/2005/8/layout/hierarchy1"/>
    <dgm:cxn modelId="{E46262D7-15E8-47C9-896C-6C3249DD18FD}" type="presOf" srcId="{9CD63B8F-D3D4-4B96-AE15-663A5B97D0DA}" destId="{28003B6B-6EB4-48B5-B12D-25D31FFD9FC8}" srcOrd="0" destOrd="0" presId="urn:microsoft.com/office/officeart/2005/8/layout/hierarchy1"/>
    <dgm:cxn modelId="{C7E6D347-FB82-47B9-B04D-C2EE7A1B4F6B}" type="presParOf" srcId="{6AC00161-508C-44C7-85DC-AD29C2DB5943}" destId="{9A6087BC-12EE-45A6-9D67-0D87A28D1EFB}" srcOrd="0" destOrd="0" presId="urn:microsoft.com/office/officeart/2005/8/layout/hierarchy1"/>
    <dgm:cxn modelId="{496729D9-E0D2-4422-85A6-C15DBFA761D3}" type="presParOf" srcId="{9A6087BC-12EE-45A6-9D67-0D87A28D1EFB}" destId="{58444BA4-065B-4CEB-8B14-90D29CD15B0D}" srcOrd="0" destOrd="0" presId="urn:microsoft.com/office/officeart/2005/8/layout/hierarchy1"/>
    <dgm:cxn modelId="{5BCFDA2E-2155-4E45-98A2-0A7099262D20}" type="presParOf" srcId="{58444BA4-065B-4CEB-8B14-90D29CD15B0D}" destId="{BE0D19D2-B07A-412A-B65A-18E00E0F6285}" srcOrd="0" destOrd="0" presId="urn:microsoft.com/office/officeart/2005/8/layout/hierarchy1"/>
    <dgm:cxn modelId="{688FA7BC-BF59-4023-A113-9C50A4D6C089}" type="presParOf" srcId="{58444BA4-065B-4CEB-8B14-90D29CD15B0D}" destId="{28003B6B-6EB4-48B5-B12D-25D31FFD9FC8}" srcOrd="1" destOrd="0" presId="urn:microsoft.com/office/officeart/2005/8/layout/hierarchy1"/>
    <dgm:cxn modelId="{DF079DDF-9DA0-4B30-920D-8990EC7E88EC}" type="presParOf" srcId="{9A6087BC-12EE-45A6-9D67-0D87A28D1EFB}" destId="{9F26A779-BFB6-4EEE-A40C-EF93A82BB756}" srcOrd="1" destOrd="0" presId="urn:microsoft.com/office/officeart/2005/8/layout/hierarchy1"/>
    <dgm:cxn modelId="{227F1209-A811-4E43-92BA-9BE776E27CFB}" type="presParOf" srcId="{6AC00161-508C-44C7-85DC-AD29C2DB5943}" destId="{5DEDD22D-3BF9-434F-985E-DFC8F643ADAE}" srcOrd="1" destOrd="0" presId="urn:microsoft.com/office/officeart/2005/8/layout/hierarchy1"/>
    <dgm:cxn modelId="{FA2E7810-FD2E-45E9-995D-C1903CB2983A}" type="presParOf" srcId="{5DEDD22D-3BF9-434F-985E-DFC8F643ADAE}" destId="{A8DD394B-5EDE-4008-AB82-C86B32C33D7C}" srcOrd="0" destOrd="0" presId="urn:microsoft.com/office/officeart/2005/8/layout/hierarchy1"/>
    <dgm:cxn modelId="{5489B96A-9E09-47BD-98F3-610A44988B9F}" type="presParOf" srcId="{A8DD394B-5EDE-4008-AB82-C86B32C33D7C}" destId="{E61A1208-F9D4-4C51-AC58-AC7C84499F83}" srcOrd="0" destOrd="0" presId="urn:microsoft.com/office/officeart/2005/8/layout/hierarchy1"/>
    <dgm:cxn modelId="{AB586C33-ED2D-4656-9E43-396C1C12B3F4}" type="presParOf" srcId="{A8DD394B-5EDE-4008-AB82-C86B32C33D7C}" destId="{AD8A9A87-E92A-42CB-A05C-71284ED025F2}" srcOrd="1" destOrd="0" presId="urn:microsoft.com/office/officeart/2005/8/layout/hierarchy1"/>
    <dgm:cxn modelId="{3E25D523-966A-4563-9498-D308B99250F0}" type="presParOf" srcId="{5DEDD22D-3BF9-434F-985E-DFC8F643ADAE}" destId="{783ED060-2672-4FF5-BFEB-040764DB6F7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3B9CE3-1B0F-42AA-A3D4-371C3D9A644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3D421A73-154F-4C0C-B0D8-005249DDD28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In generating a dataset using ChatGPT involves defining the dataset format, interacting with the model to request data generation, reviewing and refining the generated responses, ensuring data quality, and extracting structured data. The process includes defining the format, iterating as needed, and converting the generated data into the desired format. </a:t>
          </a:r>
          <a:endParaRPr lang="en-US" dirty="0">
            <a:latin typeface="Times New Roman" panose="02020603050405020304" pitchFamily="18" charset="0"/>
            <a:cs typeface="Times New Roman" panose="02020603050405020304" pitchFamily="18" charset="0"/>
          </a:endParaRPr>
        </a:p>
      </dgm:t>
    </dgm:pt>
    <dgm:pt modelId="{9DF40C3A-D60C-41D5-B792-3DF885E9CF77}" type="parTrans" cxnId="{38E512B6-84C8-4B32-996A-CC5D85D67620}">
      <dgm:prSet/>
      <dgm:spPr/>
      <dgm:t>
        <a:bodyPr/>
        <a:lstStyle/>
        <a:p>
          <a:endParaRPr lang="en-US"/>
        </a:p>
      </dgm:t>
    </dgm:pt>
    <dgm:pt modelId="{C853AF2C-80B4-409C-9020-111CFFE5BB91}" type="sibTrans" cxnId="{38E512B6-84C8-4B32-996A-CC5D85D67620}">
      <dgm:prSet/>
      <dgm:spPr/>
      <dgm:t>
        <a:bodyPr/>
        <a:lstStyle/>
        <a:p>
          <a:endParaRPr lang="en-US"/>
        </a:p>
      </dgm:t>
    </dgm:pt>
    <dgm:pt modelId="{76EB2B22-4602-498A-850B-6F89AA414A6A}">
      <dgm:prSet/>
      <dgm:spPr/>
      <dgm:t>
        <a:bodyPr/>
        <a:lstStyle/>
        <a:p>
          <a:pPr>
            <a:lnSpc>
              <a:spcPct val="100000"/>
            </a:lnSpc>
          </a:pPr>
          <a:r>
            <a:rPr lang="en-US" dirty="0">
              <a:latin typeface="Times New Roman" panose="02020603050405020304" pitchFamily="18" charset="0"/>
              <a:cs typeface="Times New Roman" panose="02020603050405020304" pitchFamily="18" charset="0"/>
            </a:rPr>
            <a:t>R</a:t>
          </a:r>
          <a:r>
            <a:rPr lang="en-US" b="0" i="0" dirty="0">
              <a:latin typeface="Times New Roman" panose="02020603050405020304" pitchFamily="18" charset="0"/>
              <a:cs typeface="Times New Roman" panose="02020603050405020304" pitchFamily="18" charset="0"/>
            </a:rPr>
            <a:t>eviewing the data to make sure that all the required fields are generate and  that the ethical and privacy aspects are essential to produce a reliable dataset for your intended use. </a:t>
          </a:r>
          <a:endParaRPr lang="en-US" dirty="0">
            <a:latin typeface="Times New Roman" panose="02020603050405020304" pitchFamily="18" charset="0"/>
            <a:cs typeface="Times New Roman" panose="02020603050405020304" pitchFamily="18" charset="0"/>
          </a:endParaRPr>
        </a:p>
      </dgm:t>
    </dgm:pt>
    <dgm:pt modelId="{4E970098-E578-4D46-B3BA-A3239A0A6534}" type="parTrans" cxnId="{7222D37E-081D-4F30-A638-342D6420247D}">
      <dgm:prSet/>
      <dgm:spPr/>
      <dgm:t>
        <a:bodyPr/>
        <a:lstStyle/>
        <a:p>
          <a:endParaRPr lang="en-US"/>
        </a:p>
      </dgm:t>
    </dgm:pt>
    <dgm:pt modelId="{43620DEA-52E9-4379-95EE-FC52A9EA0654}" type="sibTrans" cxnId="{7222D37E-081D-4F30-A638-342D6420247D}">
      <dgm:prSet/>
      <dgm:spPr/>
      <dgm:t>
        <a:bodyPr/>
        <a:lstStyle/>
        <a:p>
          <a:endParaRPr lang="en-US"/>
        </a:p>
      </dgm:t>
    </dgm:pt>
    <dgm:pt modelId="{1527AA50-78D1-4D2D-8EED-8988FAC76633}" type="pres">
      <dgm:prSet presAssocID="{6B3B9CE3-1B0F-42AA-A3D4-371C3D9A6440}" presName="root" presStyleCnt="0">
        <dgm:presLayoutVars>
          <dgm:dir/>
          <dgm:resizeHandles val="exact"/>
        </dgm:presLayoutVars>
      </dgm:prSet>
      <dgm:spPr/>
    </dgm:pt>
    <dgm:pt modelId="{1E66618B-A6C1-45C4-B609-5FA31B012524}" type="pres">
      <dgm:prSet presAssocID="{3D421A73-154F-4C0C-B0D8-005249DDD28A}" presName="compNode" presStyleCnt="0"/>
      <dgm:spPr/>
    </dgm:pt>
    <dgm:pt modelId="{E8CD32FC-2FF8-4296-85A5-5CA4207CDB1C}" type="pres">
      <dgm:prSet presAssocID="{3D421A73-154F-4C0C-B0D8-005249DDD28A}" presName="bgRect" presStyleLbl="bgShp" presStyleIdx="0" presStyleCnt="2"/>
      <dgm:spPr/>
    </dgm:pt>
    <dgm:pt modelId="{2F1557EB-24FC-48A3-8A8C-07713FE654DE}" type="pres">
      <dgm:prSet presAssocID="{3D421A73-154F-4C0C-B0D8-005249DDD2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18D2506-900D-49FD-9BEC-3E4C1BA8A6F0}" type="pres">
      <dgm:prSet presAssocID="{3D421A73-154F-4C0C-B0D8-005249DDD28A}" presName="spaceRect" presStyleCnt="0"/>
      <dgm:spPr/>
    </dgm:pt>
    <dgm:pt modelId="{47434232-B6AF-4BC4-8996-F0F19F4EBB79}" type="pres">
      <dgm:prSet presAssocID="{3D421A73-154F-4C0C-B0D8-005249DDD28A}" presName="parTx" presStyleLbl="revTx" presStyleIdx="0" presStyleCnt="2" custScaleX="104873">
        <dgm:presLayoutVars>
          <dgm:chMax val="0"/>
          <dgm:chPref val="0"/>
        </dgm:presLayoutVars>
      </dgm:prSet>
      <dgm:spPr/>
    </dgm:pt>
    <dgm:pt modelId="{C83EB140-E4A1-4AE6-942C-18635FE737B1}" type="pres">
      <dgm:prSet presAssocID="{C853AF2C-80B4-409C-9020-111CFFE5BB91}" presName="sibTrans" presStyleCnt="0"/>
      <dgm:spPr/>
    </dgm:pt>
    <dgm:pt modelId="{5DA9B60C-3E86-43B9-978F-B33D9B176653}" type="pres">
      <dgm:prSet presAssocID="{76EB2B22-4602-498A-850B-6F89AA414A6A}" presName="compNode" presStyleCnt="0"/>
      <dgm:spPr/>
    </dgm:pt>
    <dgm:pt modelId="{49087289-AC35-40CA-8219-7C9F46B37721}" type="pres">
      <dgm:prSet presAssocID="{76EB2B22-4602-498A-850B-6F89AA414A6A}" presName="bgRect" presStyleLbl="bgShp" presStyleIdx="1" presStyleCnt="2"/>
      <dgm:spPr/>
    </dgm:pt>
    <dgm:pt modelId="{5B41BDA4-51D8-4B96-9644-2CF2B3C361FA}" type="pres">
      <dgm:prSet presAssocID="{76EB2B22-4602-498A-850B-6F89AA414A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5D217A8E-52AC-48AF-B6C4-A9F35D86FC66}" type="pres">
      <dgm:prSet presAssocID="{76EB2B22-4602-498A-850B-6F89AA414A6A}" presName="spaceRect" presStyleCnt="0"/>
      <dgm:spPr/>
    </dgm:pt>
    <dgm:pt modelId="{9C37711C-54E4-4A7D-8C9D-E5392730CC97}" type="pres">
      <dgm:prSet presAssocID="{76EB2B22-4602-498A-850B-6F89AA414A6A}" presName="parTx" presStyleLbl="revTx" presStyleIdx="1" presStyleCnt="2">
        <dgm:presLayoutVars>
          <dgm:chMax val="0"/>
          <dgm:chPref val="0"/>
        </dgm:presLayoutVars>
      </dgm:prSet>
      <dgm:spPr/>
    </dgm:pt>
  </dgm:ptLst>
  <dgm:cxnLst>
    <dgm:cxn modelId="{51231D39-0CF3-4C62-A281-51BC5EC8EB0D}" type="presOf" srcId="{76EB2B22-4602-498A-850B-6F89AA414A6A}" destId="{9C37711C-54E4-4A7D-8C9D-E5392730CC97}" srcOrd="0" destOrd="0" presId="urn:microsoft.com/office/officeart/2018/2/layout/IconVerticalSolidList"/>
    <dgm:cxn modelId="{7222D37E-081D-4F30-A638-342D6420247D}" srcId="{6B3B9CE3-1B0F-42AA-A3D4-371C3D9A6440}" destId="{76EB2B22-4602-498A-850B-6F89AA414A6A}" srcOrd="1" destOrd="0" parTransId="{4E970098-E578-4D46-B3BA-A3239A0A6534}" sibTransId="{43620DEA-52E9-4379-95EE-FC52A9EA0654}"/>
    <dgm:cxn modelId="{58F4839E-A7AC-45D7-A580-02CEE75B2803}" type="presOf" srcId="{6B3B9CE3-1B0F-42AA-A3D4-371C3D9A6440}" destId="{1527AA50-78D1-4D2D-8EED-8988FAC76633}" srcOrd="0" destOrd="0" presId="urn:microsoft.com/office/officeart/2018/2/layout/IconVerticalSolidList"/>
    <dgm:cxn modelId="{266DFAB4-561B-4BA5-B53F-04035F4004AA}" type="presOf" srcId="{3D421A73-154F-4C0C-B0D8-005249DDD28A}" destId="{47434232-B6AF-4BC4-8996-F0F19F4EBB79}" srcOrd="0" destOrd="0" presId="urn:microsoft.com/office/officeart/2018/2/layout/IconVerticalSolidList"/>
    <dgm:cxn modelId="{38E512B6-84C8-4B32-996A-CC5D85D67620}" srcId="{6B3B9CE3-1B0F-42AA-A3D4-371C3D9A6440}" destId="{3D421A73-154F-4C0C-B0D8-005249DDD28A}" srcOrd="0" destOrd="0" parTransId="{9DF40C3A-D60C-41D5-B792-3DF885E9CF77}" sibTransId="{C853AF2C-80B4-409C-9020-111CFFE5BB91}"/>
    <dgm:cxn modelId="{0565B430-A997-41A6-BFC7-35DCB196430C}" type="presParOf" srcId="{1527AA50-78D1-4D2D-8EED-8988FAC76633}" destId="{1E66618B-A6C1-45C4-B609-5FA31B012524}" srcOrd="0" destOrd="0" presId="urn:microsoft.com/office/officeart/2018/2/layout/IconVerticalSolidList"/>
    <dgm:cxn modelId="{FEE47D25-12B2-484C-AAD3-BDA125AFBAF8}" type="presParOf" srcId="{1E66618B-A6C1-45C4-B609-5FA31B012524}" destId="{E8CD32FC-2FF8-4296-85A5-5CA4207CDB1C}" srcOrd="0" destOrd="0" presId="urn:microsoft.com/office/officeart/2018/2/layout/IconVerticalSolidList"/>
    <dgm:cxn modelId="{5E47603A-E4F8-4FD8-962A-9A346A8E6367}" type="presParOf" srcId="{1E66618B-A6C1-45C4-B609-5FA31B012524}" destId="{2F1557EB-24FC-48A3-8A8C-07713FE654DE}" srcOrd="1" destOrd="0" presId="urn:microsoft.com/office/officeart/2018/2/layout/IconVerticalSolidList"/>
    <dgm:cxn modelId="{155E0A7C-4C6B-4841-92C7-6CF4C64667CB}" type="presParOf" srcId="{1E66618B-A6C1-45C4-B609-5FA31B012524}" destId="{518D2506-900D-49FD-9BEC-3E4C1BA8A6F0}" srcOrd="2" destOrd="0" presId="urn:microsoft.com/office/officeart/2018/2/layout/IconVerticalSolidList"/>
    <dgm:cxn modelId="{6BEBEB10-EB63-446D-A7FC-2904E6EA0800}" type="presParOf" srcId="{1E66618B-A6C1-45C4-B609-5FA31B012524}" destId="{47434232-B6AF-4BC4-8996-F0F19F4EBB79}" srcOrd="3" destOrd="0" presId="urn:microsoft.com/office/officeart/2018/2/layout/IconVerticalSolidList"/>
    <dgm:cxn modelId="{0FBBE09C-8F18-46F3-8F8B-C063D60413A4}" type="presParOf" srcId="{1527AA50-78D1-4D2D-8EED-8988FAC76633}" destId="{C83EB140-E4A1-4AE6-942C-18635FE737B1}" srcOrd="1" destOrd="0" presId="urn:microsoft.com/office/officeart/2018/2/layout/IconVerticalSolidList"/>
    <dgm:cxn modelId="{FC083FFC-A4DA-4AFE-B49F-5E5D7AC96C65}" type="presParOf" srcId="{1527AA50-78D1-4D2D-8EED-8988FAC76633}" destId="{5DA9B60C-3E86-43B9-978F-B33D9B176653}" srcOrd="2" destOrd="0" presId="urn:microsoft.com/office/officeart/2018/2/layout/IconVerticalSolidList"/>
    <dgm:cxn modelId="{C6AB3F03-F0CF-4641-AC4F-46D204FE9122}" type="presParOf" srcId="{5DA9B60C-3E86-43B9-978F-B33D9B176653}" destId="{49087289-AC35-40CA-8219-7C9F46B37721}" srcOrd="0" destOrd="0" presId="urn:microsoft.com/office/officeart/2018/2/layout/IconVerticalSolidList"/>
    <dgm:cxn modelId="{AC07A6ED-AE7A-4051-8D81-F9AC456E6DF8}" type="presParOf" srcId="{5DA9B60C-3E86-43B9-978F-B33D9B176653}" destId="{5B41BDA4-51D8-4B96-9644-2CF2B3C361FA}" srcOrd="1" destOrd="0" presId="urn:microsoft.com/office/officeart/2018/2/layout/IconVerticalSolidList"/>
    <dgm:cxn modelId="{06A12707-F393-42BD-9A8C-CAA4127E9008}" type="presParOf" srcId="{5DA9B60C-3E86-43B9-978F-B33D9B176653}" destId="{5D217A8E-52AC-48AF-B6C4-A9F35D86FC66}" srcOrd="2" destOrd="0" presId="urn:microsoft.com/office/officeart/2018/2/layout/IconVerticalSolidList"/>
    <dgm:cxn modelId="{590468A5-C215-4311-9F26-FE20CA51EC20}" type="presParOf" srcId="{5DA9B60C-3E86-43B9-978F-B33D9B176653}" destId="{9C37711C-54E4-4A7D-8C9D-E5392730CC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00E105-1ACB-4044-9C9E-E27F2FB1582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9CB5E152-5F63-425B-A3C1-C10448788AE6}">
      <dgm:prSet/>
      <dgm:spPr/>
      <dgm:t>
        <a:bodyPr/>
        <a:lstStyle/>
        <a:p>
          <a:r>
            <a:rPr lang="en-US"/>
            <a:t>In other to develop a Power BI tracking and measurement system  to gain insight about the business goals. We need to identify the various metric that will be used in achieving the goal of the company. The following steps will be taking;</a:t>
          </a:r>
        </a:p>
      </dgm:t>
    </dgm:pt>
    <dgm:pt modelId="{0E6437C1-DEC7-42FC-901A-C1D93C7DB0D0}" type="parTrans" cxnId="{2619BC06-7198-4239-8F1B-289BB42B0927}">
      <dgm:prSet/>
      <dgm:spPr/>
      <dgm:t>
        <a:bodyPr/>
        <a:lstStyle/>
        <a:p>
          <a:endParaRPr lang="en-US"/>
        </a:p>
      </dgm:t>
    </dgm:pt>
    <dgm:pt modelId="{CA7EC242-EC14-44EC-ACB9-4D1FA92614B4}" type="sibTrans" cxnId="{2619BC06-7198-4239-8F1B-289BB42B0927}">
      <dgm:prSet/>
      <dgm:spPr/>
      <dgm:t>
        <a:bodyPr/>
        <a:lstStyle/>
        <a:p>
          <a:endParaRPr lang="en-US"/>
        </a:p>
      </dgm:t>
    </dgm:pt>
    <dgm:pt modelId="{8B17E421-4388-4A5F-8F02-DB981F150C1F}">
      <dgm:prSet/>
      <dgm:spPr/>
      <dgm:t>
        <a:bodyPr/>
        <a:lstStyle/>
        <a:p>
          <a:r>
            <a:rPr lang="en-US" b="1"/>
            <a:t>Set Up a Monthly Data Input:</a:t>
          </a:r>
          <a:r>
            <a:rPr lang="en-US"/>
            <a:t> create a folder on your system that allows you to input data each month, ensuring consistency and reducing manual work.</a:t>
          </a:r>
        </a:p>
      </dgm:t>
    </dgm:pt>
    <dgm:pt modelId="{7B2C3F25-ABEA-4CAD-A347-484F583A1F79}" type="parTrans" cxnId="{37EE2932-AE13-4054-8BFE-48306E6C4476}">
      <dgm:prSet/>
      <dgm:spPr/>
      <dgm:t>
        <a:bodyPr/>
        <a:lstStyle/>
        <a:p>
          <a:endParaRPr lang="en-US"/>
        </a:p>
      </dgm:t>
    </dgm:pt>
    <dgm:pt modelId="{5DF91C5F-01EA-48A9-B7AE-B6BD31F75296}" type="sibTrans" cxnId="{37EE2932-AE13-4054-8BFE-48306E6C4476}">
      <dgm:prSet/>
      <dgm:spPr/>
      <dgm:t>
        <a:bodyPr/>
        <a:lstStyle/>
        <a:p>
          <a:endParaRPr lang="en-US"/>
        </a:p>
      </dgm:t>
    </dgm:pt>
    <dgm:pt modelId="{26118F0A-5F35-42AE-9866-8DDBE5BB66A6}">
      <dgm:prSet/>
      <dgm:spPr/>
      <dgm:t>
        <a:bodyPr/>
        <a:lstStyle/>
        <a:p>
          <a:r>
            <a:rPr lang="en-US" b="1" dirty="0"/>
            <a:t>Visualize Your Data:</a:t>
          </a:r>
          <a:r>
            <a:rPr lang="en-US" dirty="0"/>
            <a:t> Creating a dashboard in Power BI with visualizations, using the identified matric using the data received to create charts, graphs, and tables in a way that's easy to understand and save it in the folder created for monthly data input.</a:t>
          </a:r>
        </a:p>
      </dgm:t>
    </dgm:pt>
    <dgm:pt modelId="{291CB10F-8161-4CCC-8C69-03590CB3289B}" type="parTrans" cxnId="{9D5144E4-4399-4225-B095-6A06BDC6F688}">
      <dgm:prSet/>
      <dgm:spPr/>
      <dgm:t>
        <a:bodyPr/>
        <a:lstStyle/>
        <a:p>
          <a:endParaRPr lang="en-US"/>
        </a:p>
      </dgm:t>
    </dgm:pt>
    <dgm:pt modelId="{767748CA-9EB9-469D-B2FF-799F2D3BDAAE}" type="sibTrans" cxnId="{9D5144E4-4399-4225-B095-6A06BDC6F688}">
      <dgm:prSet/>
      <dgm:spPr/>
      <dgm:t>
        <a:bodyPr/>
        <a:lstStyle/>
        <a:p>
          <a:endParaRPr lang="en-US"/>
        </a:p>
      </dgm:t>
    </dgm:pt>
    <dgm:pt modelId="{448636ED-77BC-4B44-9FC3-8D47C6D35D22}">
      <dgm:prSet/>
      <dgm:spPr/>
      <dgm:t>
        <a:bodyPr/>
        <a:lstStyle/>
        <a:p>
          <a:r>
            <a:rPr lang="en-US" b="1"/>
            <a:t>Leverage Data Insights:</a:t>
          </a:r>
          <a:r>
            <a:rPr lang="en-US"/>
            <a:t> Using the dashboard's data to make informed decisions and identify areas for improvement, ultimately boosting business performance and reporting.</a:t>
          </a:r>
        </a:p>
      </dgm:t>
    </dgm:pt>
    <dgm:pt modelId="{B7DE7BB2-D4B2-47A1-9416-1C7344854C31}" type="parTrans" cxnId="{5ED6D3C3-88C5-4385-9DB3-EB56F89A3D59}">
      <dgm:prSet/>
      <dgm:spPr/>
      <dgm:t>
        <a:bodyPr/>
        <a:lstStyle/>
        <a:p>
          <a:endParaRPr lang="en-US"/>
        </a:p>
      </dgm:t>
    </dgm:pt>
    <dgm:pt modelId="{F367813C-FB61-4267-985A-4BC1DD3D344B}" type="sibTrans" cxnId="{5ED6D3C3-88C5-4385-9DB3-EB56F89A3D59}">
      <dgm:prSet/>
      <dgm:spPr/>
      <dgm:t>
        <a:bodyPr/>
        <a:lstStyle/>
        <a:p>
          <a:endParaRPr lang="en-US"/>
        </a:p>
      </dgm:t>
    </dgm:pt>
    <dgm:pt modelId="{441A36B9-55F3-40FD-B320-7AE0E14B5AAE}" type="pres">
      <dgm:prSet presAssocID="{9E00E105-1ACB-4044-9C9E-E27F2FB15823}" presName="Name0" presStyleCnt="0">
        <dgm:presLayoutVars>
          <dgm:dir/>
          <dgm:animLvl val="lvl"/>
          <dgm:resizeHandles val="exact"/>
        </dgm:presLayoutVars>
      </dgm:prSet>
      <dgm:spPr/>
    </dgm:pt>
    <dgm:pt modelId="{7E961054-AF0E-4AF9-8795-EFDBB6FE5137}" type="pres">
      <dgm:prSet presAssocID="{9CB5E152-5F63-425B-A3C1-C10448788AE6}" presName="boxAndChildren" presStyleCnt="0"/>
      <dgm:spPr/>
    </dgm:pt>
    <dgm:pt modelId="{DCCE4FB3-DB2A-4977-8EBF-39E586784FB7}" type="pres">
      <dgm:prSet presAssocID="{9CB5E152-5F63-425B-A3C1-C10448788AE6}" presName="parentTextBox" presStyleLbl="node1" presStyleIdx="0" presStyleCnt="1"/>
      <dgm:spPr/>
    </dgm:pt>
    <dgm:pt modelId="{B4FB37B7-688B-4745-B4C8-1EF80405E7DE}" type="pres">
      <dgm:prSet presAssocID="{9CB5E152-5F63-425B-A3C1-C10448788AE6}" presName="entireBox" presStyleLbl="node1" presStyleIdx="0" presStyleCnt="1"/>
      <dgm:spPr/>
    </dgm:pt>
    <dgm:pt modelId="{4925129F-1A27-45DC-BFAC-F2A2FA756338}" type="pres">
      <dgm:prSet presAssocID="{9CB5E152-5F63-425B-A3C1-C10448788AE6}" presName="descendantBox" presStyleCnt="0"/>
      <dgm:spPr/>
    </dgm:pt>
    <dgm:pt modelId="{B1919721-84EC-4B08-A90F-05D198E006E8}" type="pres">
      <dgm:prSet presAssocID="{8B17E421-4388-4A5F-8F02-DB981F150C1F}" presName="childTextBox" presStyleLbl="fgAccFollowNode1" presStyleIdx="0" presStyleCnt="3">
        <dgm:presLayoutVars>
          <dgm:bulletEnabled val="1"/>
        </dgm:presLayoutVars>
      </dgm:prSet>
      <dgm:spPr/>
    </dgm:pt>
    <dgm:pt modelId="{5CD4CE7D-1EA7-42D2-9121-5B9C927F0786}" type="pres">
      <dgm:prSet presAssocID="{26118F0A-5F35-42AE-9866-8DDBE5BB66A6}" presName="childTextBox" presStyleLbl="fgAccFollowNode1" presStyleIdx="1" presStyleCnt="3">
        <dgm:presLayoutVars>
          <dgm:bulletEnabled val="1"/>
        </dgm:presLayoutVars>
      </dgm:prSet>
      <dgm:spPr/>
    </dgm:pt>
    <dgm:pt modelId="{D12A2716-0E13-4B56-85D4-B7BC944B0A43}" type="pres">
      <dgm:prSet presAssocID="{448636ED-77BC-4B44-9FC3-8D47C6D35D22}" presName="childTextBox" presStyleLbl="fgAccFollowNode1" presStyleIdx="2" presStyleCnt="3">
        <dgm:presLayoutVars>
          <dgm:bulletEnabled val="1"/>
        </dgm:presLayoutVars>
      </dgm:prSet>
      <dgm:spPr/>
    </dgm:pt>
  </dgm:ptLst>
  <dgm:cxnLst>
    <dgm:cxn modelId="{2619BC06-7198-4239-8F1B-289BB42B0927}" srcId="{9E00E105-1ACB-4044-9C9E-E27F2FB15823}" destId="{9CB5E152-5F63-425B-A3C1-C10448788AE6}" srcOrd="0" destOrd="0" parTransId="{0E6437C1-DEC7-42FC-901A-C1D93C7DB0D0}" sibTransId="{CA7EC242-EC14-44EC-ACB9-4D1FA92614B4}"/>
    <dgm:cxn modelId="{A8578223-747B-455B-BC31-48B86ADFBB7E}" type="presOf" srcId="{26118F0A-5F35-42AE-9866-8DDBE5BB66A6}" destId="{5CD4CE7D-1EA7-42D2-9121-5B9C927F0786}" srcOrd="0" destOrd="0" presId="urn:microsoft.com/office/officeart/2005/8/layout/process4"/>
    <dgm:cxn modelId="{37EE2932-AE13-4054-8BFE-48306E6C4476}" srcId="{9CB5E152-5F63-425B-A3C1-C10448788AE6}" destId="{8B17E421-4388-4A5F-8F02-DB981F150C1F}" srcOrd="0" destOrd="0" parTransId="{7B2C3F25-ABEA-4CAD-A347-484F583A1F79}" sibTransId="{5DF91C5F-01EA-48A9-B7AE-B6BD31F75296}"/>
    <dgm:cxn modelId="{E3D40A9A-4C64-492C-9CCC-A8FE639F6666}" type="presOf" srcId="{8B17E421-4388-4A5F-8F02-DB981F150C1F}" destId="{B1919721-84EC-4B08-A90F-05D198E006E8}" srcOrd="0" destOrd="0" presId="urn:microsoft.com/office/officeart/2005/8/layout/process4"/>
    <dgm:cxn modelId="{5ED6D3C3-88C5-4385-9DB3-EB56F89A3D59}" srcId="{9CB5E152-5F63-425B-A3C1-C10448788AE6}" destId="{448636ED-77BC-4B44-9FC3-8D47C6D35D22}" srcOrd="2" destOrd="0" parTransId="{B7DE7BB2-D4B2-47A1-9416-1C7344854C31}" sibTransId="{F367813C-FB61-4267-985A-4BC1DD3D344B}"/>
    <dgm:cxn modelId="{20F9DCCA-179F-44A6-AFF9-39546DFC0E09}" type="presOf" srcId="{9CB5E152-5F63-425B-A3C1-C10448788AE6}" destId="{DCCE4FB3-DB2A-4977-8EBF-39E586784FB7}" srcOrd="0" destOrd="0" presId="urn:microsoft.com/office/officeart/2005/8/layout/process4"/>
    <dgm:cxn modelId="{7C47F5E1-8A73-41B8-A7B2-21E41499A8B3}" type="presOf" srcId="{448636ED-77BC-4B44-9FC3-8D47C6D35D22}" destId="{D12A2716-0E13-4B56-85D4-B7BC944B0A43}" srcOrd="0" destOrd="0" presId="urn:microsoft.com/office/officeart/2005/8/layout/process4"/>
    <dgm:cxn modelId="{8809AAE3-A479-4049-A6A1-00D759EBEAD2}" type="presOf" srcId="{9CB5E152-5F63-425B-A3C1-C10448788AE6}" destId="{B4FB37B7-688B-4745-B4C8-1EF80405E7DE}" srcOrd="1" destOrd="0" presId="urn:microsoft.com/office/officeart/2005/8/layout/process4"/>
    <dgm:cxn modelId="{9D5144E4-4399-4225-B095-6A06BDC6F688}" srcId="{9CB5E152-5F63-425B-A3C1-C10448788AE6}" destId="{26118F0A-5F35-42AE-9866-8DDBE5BB66A6}" srcOrd="1" destOrd="0" parTransId="{291CB10F-8161-4CCC-8C69-03590CB3289B}" sibTransId="{767748CA-9EB9-469D-B2FF-799F2D3BDAAE}"/>
    <dgm:cxn modelId="{F7E092F0-3A23-469D-AC77-7C5FF46EA1F1}" type="presOf" srcId="{9E00E105-1ACB-4044-9C9E-E27F2FB15823}" destId="{441A36B9-55F3-40FD-B320-7AE0E14B5AAE}" srcOrd="0" destOrd="0" presId="urn:microsoft.com/office/officeart/2005/8/layout/process4"/>
    <dgm:cxn modelId="{CA62E065-3D0D-42A1-83B5-E22AD1FF6F8A}" type="presParOf" srcId="{441A36B9-55F3-40FD-B320-7AE0E14B5AAE}" destId="{7E961054-AF0E-4AF9-8795-EFDBB6FE5137}" srcOrd="0" destOrd="0" presId="urn:microsoft.com/office/officeart/2005/8/layout/process4"/>
    <dgm:cxn modelId="{1A91BC6A-3137-4B65-A8D3-6496FA4F7946}" type="presParOf" srcId="{7E961054-AF0E-4AF9-8795-EFDBB6FE5137}" destId="{DCCE4FB3-DB2A-4977-8EBF-39E586784FB7}" srcOrd="0" destOrd="0" presId="urn:microsoft.com/office/officeart/2005/8/layout/process4"/>
    <dgm:cxn modelId="{C4B13D21-0562-4234-95C5-8DAD79B3726A}" type="presParOf" srcId="{7E961054-AF0E-4AF9-8795-EFDBB6FE5137}" destId="{B4FB37B7-688B-4745-B4C8-1EF80405E7DE}" srcOrd="1" destOrd="0" presId="urn:microsoft.com/office/officeart/2005/8/layout/process4"/>
    <dgm:cxn modelId="{4911FE8B-3B20-493D-8CF2-C7D4FC8DE9BF}" type="presParOf" srcId="{7E961054-AF0E-4AF9-8795-EFDBB6FE5137}" destId="{4925129F-1A27-45DC-BFAC-F2A2FA756338}" srcOrd="2" destOrd="0" presId="urn:microsoft.com/office/officeart/2005/8/layout/process4"/>
    <dgm:cxn modelId="{69A9303B-9F5C-4772-B32A-828133C74DDA}" type="presParOf" srcId="{4925129F-1A27-45DC-BFAC-F2A2FA756338}" destId="{B1919721-84EC-4B08-A90F-05D198E006E8}" srcOrd="0" destOrd="0" presId="urn:microsoft.com/office/officeart/2005/8/layout/process4"/>
    <dgm:cxn modelId="{58DBC6D1-5257-40AA-8573-63C3DE713445}" type="presParOf" srcId="{4925129F-1A27-45DC-BFAC-F2A2FA756338}" destId="{5CD4CE7D-1EA7-42D2-9121-5B9C927F0786}" srcOrd="1" destOrd="0" presId="urn:microsoft.com/office/officeart/2005/8/layout/process4"/>
    <dgm:cxn modelId="{73C32856-49D0-4123-825A-175D4A4F0EFC}" type="presParOf" srcId="{4925129F-1A27-45DC-BFAC-F2A2FA756338}" destId="{D12A2716-0E13-4B56-85D4-B7BC944B0A43}"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D19D2-B07A-412A-B65A-18E00E0F6285}">
      <dsp:nvSpPr>
        <dsp:cNvPr id="0" name=""/>
        <dsp:cNvSpPr/>
      </dsp:nvSpPr>
      <dsp:spPr>
        <a:xfrm>
          <a:off x="1189060" y="1331"/>
          <a:ext cx="2984854" cy="1895382"/>
        </a:xfrm>
        <a:prstGeom prst="roundRect">
          <a:avLst>
            <a:gd name="adj" fmla="val 10000"/>
          </a:avLst>
        </a:prstGeom>
        <a:solidFill>
          <a:srgbClr val="C00000"/>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sp>
    <dsp:sp modelId="{28003B6B-6EB4-48B5-B12D-25D31FFD9FC8}">
      <dsp:nvSpPr>
        <dsp:cNvPr id="0" name=""/>
        <dsp:cNvSpPr/>
      </dsp:nvSpPr>
      <dsp:spPr>
        <a:xfrm>
          <a:off x="1520711" y="316399"/>
          <a:ext cx="2984854" cy="1895382"/>
        </a:xfrm>
        <a:prstGeom prst="roundRect">
          <a:avLst>
            <a:gd name="adj" fmla="val 10000"/>
          </a:avLst>
        </a:prstGeom>
        <a:solidFill>
          <a:schemeClr val="bg1">
            <a:lumMod val="95000"/>
            <a:alpha val="9000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OBJECTIVE</a:t>
          </a:r>
        </a:p>
      </dsp:txBody>
      <dsp:txXfrm>
        <a:off x="1576225" y="371913"/>
        <a:ext cx="2873826" cy="1784354"/>
      </dsp:txXfrm>
    </dsp:sp>
    <dsp:sp modelId="{E61A1208-F9D4-4C51-AC58-AC7C84499F83}">
      <dsp:nvSpPr>
        <dsp:cNvPr id="0" name=""/>
        <dsp:cNvSpPr/>
      </dsp:nvSpPr>
      <dsp:spPr>
        <a:xfrm>
          <a:off x="4837216" y="1331"/>
          <a:ext cx="2984854" cy="1895382"/>
        </a:xfrm>
        <a:prstGeom prst="roundRect">
          <a:avLst>
            <a:gd name="adj" fmla="val 10000"/>
          </a:avLst>
        </a:prstGeom>
        <a:solidFill>
          <a:srgbClr val="C00000"/>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sp>
    <dsp:sp modelId="{AD8A9A87-E92A-42CB-A05C-71284ED025F2}">
      <dsp:nvSpPr>
        <dsp:cNvPr id="0" name=""/>
        <dsp:cNvSpPr/>
      </dsp:nvSpPr>
      <dsp:spPr>
        <a:xfrm>
          <a:off x="5168867" y="316399"/>
          <a:ext cx="2984854" cy="1895382"/>
        </a:xfrm>
        <a:prstGeom prst="roundRect">
          <a:avLst>
            <a:gd name="adj" fmla="val 10000"/>
          </a:avLst>
        </a:prstGeom>
        <a:solidFill>
          <a:schemeClr val="bg1">
            <a:lumMod val="95000"/>
            <a:alpha val="9000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POWER BI</a:t>
          </a:r>
        </a:p>
      </dsp:txBody>
      <dsp:txXfrm>
        <a:off x="5224381" y="371913"/>
        <a:ext cx="2873826" cy="1784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D32FC-2FF8-4296-85A5-5CA4207CDB1C}">
      <dsp:nvSpPr>
        <dsp:cNvPr id="0" name=""/>
        <dsp:cNvSpPr/>
      </dsp:nvSpPr>
      <dsp:spPr>
        <a:xfrm>
          <a:off x="-113170" y="812286"/>
          <a:ext cx="11141765" cy="14817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1557EB-24FC-48A3-8A8C-07713FE654DE}">
      <dsp:nvSpPr>
        <dsp:cNvPr id="0" name=""/>
        <dsp:cNvSpPr/>
      </dsp:nvSpPr>
      <dsp:spPr>
        <a:xfrm>
          <a:off x="335059" y="1145680"/>
          <a:ext cx="814963" cy="8149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434232-B6AF-4BC4-8996-F0F19F4EBB79}">
      <dsp:nvSpPr>
        <dsp:cNvPr id="0" name=""/>
        <dsp:cNvSpPr/>
      </dsp:nvSpPr>
      <dsp:spPr>
        <a:xfrm>
          <a:off x="1368564" y="812286"/>
          <a:ext cx="9886371" cy="148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19" tIns="156819" rIns="156819" bIns="156819" numCol="1" spcCol="1270" anchor="ctr" anchorCtr="0">
          <a:noAutofit/>
        </a:bodyPr>
        <a:lstStyle/>
        <a:p>
          <a:pPr marL="0" lvl="0" indent="0" algn="l" defTabSz="844550">
            <a:lnSpc>
              <a:spcPct val="10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In generating a dataset using ChatGPT involves defining the dataset format, interacting with the model to request data generation, reviewing and refining the generated responses, ensuring data quality, and extracting structured data. The process includes defining the format, iterating as needed, and converting the generated data into the desired format. </a:t>
          </a:r>
          <a:endParaRPr lang="en-US" sz="1900" kern="1200" dirty="0">
            <a:latin typeface="Times New Roman" panose="02020603050405020304" pitchFamily="18" charset="0"/>
            <a:cs typeface="Times New Roman" panose="02020603050405020304" pitchFamily="18" charset="0"/>
          </a:endParaRPr>
        </a:p>
      </dsp:txBody>
      <dsp:txXfrm>
        <a:off x="1368564" y="812286"/>
        <a:ext cx="9886371" cy="1481752"/>
      </dsp:txXfrm>
    </dsp:sp>
    <dsp:sp modelId="{49087289-AC35-40CA-8219-7C9F46B37721}">
      <dsp:nvSpPr>
        <dsp:cNvPr id="0" name=""/>
        <dsp:cNvSpPr/>
      </dsp:nvSpPr>
      <dsp:spPr>
        <a:xfrm>
          <a:off x="-113170" y="2664476"/>
          <a:ext cx="11141765" cy="14817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1BDA4-51D8-4B96-9644-2CF2B3C361FA}">
      <dsp:nvSpPr>
        <dsp:cNvPr id="0" name=""/>
        <dsp:cNvSpPr/>
      </dsp:nvSpPr>
      <dsp:spPr>
        <a:xfrm>
          <a:off x="335059" y="2997870"/>
          <a:ext cx="814963" cy="8149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37711C-54E4-4A7D-8C9D-E5392730CC97}">
      <dsp:nvSpPr>
        <dsp:cNvPr id="0" name=""/>
        <dsp:cNvSpPr/>
      </dsp:nvSpPr>
      <dsp:spPr>
        <a:xfrm>
          <a:off x="1598253" y="2664476"/>
          <a:ext cx="9426993" cy="148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19" tIns="156819" rIns="156819" bIns="15681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R</a:t>
          </a:r>
          <a:r>
            <a:rPr lang="en-US" sz="1900" b="0" i="0" kern="1200" dirty="0">
              <a:latin typeface="Times New Roman" panose="02020603050405020304" pitchFamily="18" charset="0"/>
              <a:cs typeface="Times New Roman" panose="02020603050405020304" pitchFamily="18" charset="0"/>
            </a:rPr>
            <a:t>eviewing the data to make sure that all the required fields are generate and  that the ethical and privacy aspects are essential to produce a reliable dataset for your intended use. </a:t>
          </a:r>
          <a:endParaRPr lang="en-US" sz="1900" kern="1200" dirty="0">
            <a:latin typeface="Times New Roman" panose="02020603050405020304" pitchFamily="18" charset="0"/>
            <a:cs typeface="Times New Roman" panose="02020603050405020304" pitchFamily="18" charset="0"/>
          </a:endParaRPr>
        </a:p>
      </dsp:txBody>
      <dsp:txXfrm>
        <a:off x="1598253" y="2664476"/>
        <a:ext cx="9426993" cy="14817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B37B7-688B-4745-B4C8-1EF80405E7DE}">
      <dsp:nvSpPr>
        <dsp:cNvPr id="0" name=""/>
        <dsp:cNvSpPr/>
      </dsp:nvSpPr>
      <dsp:spPr>
        <a:xfrm>
          <a:off x="0" y="0"/>
          <a:ext cx="10515600" cy="37773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In other to develop a Power BI tracking and measurement system  to gain insight about the business goals. We need to identify the various metric that will be used in achieving the goal of the company. The following steps will be taking;</a:t>
          </a:r>
        </a:p>
      </dsp:txBody>
      <dsp:txXfrm>
        <a:off x="0" y="0"/>
        <a:ext cx="10515600" cy="2039791"/>
      </dsp:txXfrm>
    </dsp:sp>
    <dsp:sp modelId="{B1919721-84EC-4B08-A90F-05D198E006E8}">
      <dsp:nvSpPr>
        <dsp:cNvPr id="0" name=""/>
        <dsp:cNvSpPr/>
      </dsp:nvSpPr>
      <dsp:spPr>
        <a:xfrm>
          <a:off x="5134" y="1964243"/>
          <a:ext cx="3501776" cy="173759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b="1" kern="1200"/>
            <a:t>Set Up a Monthly Data Input:</a:t>
          </a:r>
          <a:r>
            <a:rPr lang="en-US" sz="1500" kern="1200"/>
            <a:t> create a folder on your system that allows you to input data each month, ensuring consistency and reducing manual work.</a:t>
          </a:r>
        </a:p>
      </dsp:txBody>
      <dsp:txXfrm>
        <a:off x="5134" y="1964243"/>
        <a:ext cx="3501776" cy="1737599"/>
      </dsp:txXfrm>
    </dsp:sp>
    <dsp:sp modelId="{5CD4CE7D-1EA7-42D2-9121-5B9C927F0786}">
      <dsp:nvSpPr>
        <dsp:cNvPr id="0" name=""/>
        <dsp:cNvSpPr/>
      </dsp:nvSpPr>
      <dsp:spPr>
        <a:xfrm>
          <a:off x="3506911" y="1964243"/>
          <a:ext cx="3501776" cy="1737599"/>
        </a:xfrm>
        <a:prstGeom prst="rect">
          <a:avLst/>
        </a:prstGeom>
        <a:solidFill>
          <a:schemeClr val="accent2">
            <a:tint val="40000"/>
            <a:alpha val="90000"/>
            <a:hueOff val="-3236054"/>
            <a:satOff val="-24784"/>
            <a:lumOff val="-2099"/>
            <a:alphaOff val="0"/>
          </a:schemeClr>
        </a:solidFill>
        <a:ln w="12700" cap="flat" cmpd="sng" algn="ctr">
          <a:solidFill>
            <a:schemeClr val="accent2">
              <a:tint val="40000"/>
              <a:alpha val="90000"/>
              <a:hueOff val="-3236054"/>
              <a:satOff val="-24784"/>
              <a:lumOff val="-20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Visualize Your Data:</a:t>
          </a:r>
          <a:r>
            <a:rPr lang="en-US" sz="1500" kern="1200" dirty="0"/>
            <a:t> Creating a dashboard in Power BI with visualizations, using the identified matric using the data received to create charts, graphs, and tables in a way that's easy to understand and save it in the folder created for monthly data input.</a:t>
          </a:r>
        </a:p>
      </dsp:txBody>
      <dsp:txXfrm>
        <a:off x="3506911" y="1964243"/>
        <a:ext cx="3501776" cy="1737599"/>
      </dsp:txXfrm>
    </dsp:sp>
    <dsp:sp modelId="{D12A2716-0E13-4B56-85D4-B7BC944B0A43}">
      <dsp:nvSpPr>
        <dsp:cNvPr id="0" name=""/>
        <dsp:cNvSpPr/>
      </dsp:nvSpPr>
      <dsp:spPr>
        <a:xfrm>
          <a:off x="7008688" y="1964243"/>
          <a:ext cx="3501776" cy="1737599"/>
        </a:xfrm>
        <a:prstGeom prst="rect">
          <a:avLst/>
        </a:prstGeom>
        <a:solidFill>
          <a:schemeClr val="accent2">
            <a:tint val="40000"/>
            <a:alpha val="90000"/>
            <a:hueOff val="-6472107"/>
            <a:satOff val="-49567"/>
            <a:lumOff val="-4198"/>
            <a:alphaOff val="0"/>
          </a:schemeClr>
        </a:solidFill>
        <a:ln w="12700" cap="flat" cmpd="sng" algn="ctr">
          <a:solidFill>
            <a:schemeClr val="accent2">
              <a:tint val="40000"/>
              <a:alpha val="90000"/>
              <a:hueOff val="-6472107"/>
              <a:satOff val="-49567"/>
              <a:lumOff val="-4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b="1" kern="1200"/>
            <a:t>Leverage Data Insights:</a:t>
          </a:r>
          <a:r>
            <a:rPr lang="en-US" sz="1500" kern="1200"/>
            <a:t> Using the dashboard's data to make informed decisions and identify areas for improvement, ultimately boosting business performance and reporting.</a:t>
          </a:r>
        </a:p>
      </dsp:txBody>
      <dsp:txXfrm>
        <a:off x="7008688" y="1964243"/>
        <a:ext cx="3501776" cy="17375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8005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144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8511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80188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4788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0598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6454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19869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7345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7492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11/30/2023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5654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11/30/2023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39879954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E4C5C-DC0C-90C9-38F8-4113C5C38014}"/>
              </a:ext>
            </a:extLst>
          </p:cNvPr>
          <p:cNvSpPr>
            <a:spLocks noGrp="1"/>
          </p:cNvSpPr>
          <p:nvPr>
            <p:ph type="ctrTitle"/>
          </p:nvPr>
        </p:nvSpPr>
        <p:spPr>
          <a:xfrm>
            <a:off x="2147464" y="2915478"/>
            <a:ext cx="8792307" cy="1384342"/>
          </a:xfrm>
        </p:spPr>
        <p:txBody>
          <a:bodyPr numCol="2" anchor="b">
            <a:normAutofit fontScale="90000"/>
          </a:bodyPr>
          <a:lstStyle/>
          <a:p>
            <a:pPr algn="r"/>
            <a:r>
              <a:rPr lang="en-US" sz="3600" dirty="0">
                <a:latin typeface="Times New Roman" panose="02020603050405020304" pitchFamily="18" charset="0"/>
                <a:cs typeface="Times New Roman" panose="02020603050405020304" pitchFamily="18" charset="0"/>
              </a:rPr>
              <a:t>PROJECT PHASE </a:t>
            </a:r>
            <a:br>
              <a:rPr lang="en-US" sz="3600" dirty="0">
                <a:latin typeface="Times New Roman" panose="02020603050405020304" pitchFamily="18" charset="0"/>
                <a:cs typeface="Times New Roman" panose="02020603050405020304" pitchFamily="18" charset="0"/>
              </a:rPr>
            </a:br>
            <a:br>
              <a:rPr lang="en-US" dirty="0"/>
            </a:b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98982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6B77-73C8-B233-20CC-8185ABD40E36}"/>
              </a:ext>
            </a:extLst>
          </p:cNvPr>
          <p:cNvSpPr>
            <a:spLocks noGrp="1"/>
          </p:cNvSpPr>
          <p:nvPr>
            <p:ph type="title"/>
          </p:nvPr>
        </p:nvSpPr>
        <p:spPr>
          <a:xfrm>
            <a:off x="838200" y="365126"/>
            <a:ext cx="10515600" cy="983990"/>
          </a:xfrm>
        </p:spPr>
        <p:txBody>
          <a:bodyPr/>
          <a:lstStyle/>
          <a:p>
            <a:r>
              <a:rPr lang="en-US" dirty="0">
                <a:latin typeface="Times New Roman" panose="02020603050405020304" pitchFamily="18" charset="0"/>
                <a:cs typeface="Times New Roman" panose="02020603050405020304" pitchFamily="18" charset="0"/>
              </a:rPr>
              <a:t>Practical Work on Power BI</a:t>
            </a:r>
          </a:p>
        </p:txBody>
      </p:sp>
      <p:sp>
        <p:nvSpPr>
          <p:cNvPr id="3" name="Content Placeholder 2">
            <a:extLst>
              <a:ext uri="{FF2B5EF4-FFF2-40B4-BE49-F238E27FC236}">
                <a16:creationId xmlns:a16="http://schemas.microsoft.com/office/drawing/2014/main" id="{84EAE29A-8AB7-BB73-8BBC-43D34251FDB7}"/>
              </a:ext>
            </a:extLst>
          </p:cNvPr>
          <p:cNvSpPr>
            <a:spLocks noGrp="1"/>
          </p:cNvSpPr>
          <p:nvPr>
            <p:ph idx="1"/>
          </p:nvPr>
        </p:nvSpPr>
        <p:spPr>
          <a:xfrm>
            <a:off x="609600" y="1497496"/>
            <a:ext cx="10744200" cy="4995377"/>
          </a:xfrm>
        </p:spPr>
        <p:txBody>
          <a:bodyPr>
            <a:normAutofit/>
          </a:bodyPr>
          <a:lstStyle/>
          <a:p>
            <a:r>
              <a:rPr lang="en-US" dirty="0">
                <a:latin typeface="Times New Roman" panose="02020603050405020304" pitchFamily="18" charset="0"/>
                <a:cs typeface="Times New Roman" panose="02020603050405020304" pitchFamily="18" charset="0"/>
              </a:rPr>
              <a:t>Since I was not able to access the company data, I derived a sample dataset that will be used in gaining insight. Also, the following questions will be answered using the sample dataset:</a:t>
            </a:r>
          </a:p>
          <a:p>
            <a:pPr marL="0" indent="0">
              <a:buNone/>
            </a:pPr>
            <a:r>
              <a:rPr lang="en-US" u="sng" dirty="0">
                <a:latin typeface="Times New Roman" panose="02020603050405020304" pitchFamily="18" charset="0"/>
                <a:cs typeface="Times New Roman" panose="02020603050405020304" pitchFamily="18" charset="0"/>
              </a:rPr>
              <a:t>Questions:</a:t>
            </a:r>
          </a:p>
          <a:p>
            <a:pPr marL="0" marR="0">
              <a:lnSpc>
                <a:spcPct val="107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Trends in the Company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create a Power BI dashboard that shows the turnover rate of employees in different departments over the past year, highlighting any trends or patterns.</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Performance Appraisal</a:t>
            </a:r>
            <a:r>
              <a:rPr lang="en-US" dirty="0">
                <a:effectLst/>
                <a:latin typeface="Calibri" panose="020F0502020204030204" pitchFamily="34" charset="0"/>
                <a:ea typeface="Calibri" panose="020F0502020204030204" pitchFamily="34" charset="0"/>
                <a:cs typeface="Times New Roman" panose="02020603050405020304" pitchFamily="18" charset="0"/>
              </a:rPr>
              <a:t>: "Develop a Power BI dashboard that visualizes employee performance appraisal results. Include visualizations that highlight the distribution of performance ratings across departments, allowing for easy comparison and identification of underperforming areas."</a:t>
            </a:r>
          </a:p>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Employee Satisfaction and Engagement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"Create a Power BI dashboard that visualizes employee survey responses related to job satisfaction and engagement. </a:t>
            </a:r>
          </a:p>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Diversity and Inclusion: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"Using Power BI, analyze and visualize workforce diversity data, showing the distribution of employees across gender and age. Include metrics on diversity ratios and visualize progress towards diversity and inclusion goals."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4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6F5A-1FE6-83CB-A147-690AC0025257}"/>
              </a:ext>
            </a:extLst>
          </p:cNvPr>
          <p:cNvSpPr>
            <a:spLocks noGrp="1"/>
          </p:cNvSpPr>
          <p:nvPr>
            <p:ph type="title"/>
          </p:nvPr>
        </p:nvSpPr>
        <p:spPr>
          <a:xfrm>
            <a:off x="838200" y="365126"/>
            <a:ext cx="10515600" cy="684185"/>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of the solutions above</a:t>
            </a:r>
          </a:p>
        </p:txBody>
      </p:sp>
      <p:pic>
        <p:nvPicPr>
          <p:cNvPr id="5" name="Content Placeholder 4" descr="A screenshot of a graph&#10;&#10;Description automatically generated">
            <a:extLst>
              <a:ext uri="{FF2B5EF4-FFF2-40B4-BE49-F238E27FC236}">
                <a16:creationId xmlns:a16="http://schemas.microsoft.com/office/drawing/2014/main" id="{B2DE108C-BD9D-E4FB-4BA3-D26B8FF594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49311"/>
            <a:ext cx="10515600" cy="5740185"/>
          </a:xfrm>
        </p:spPr>
      </p:pic>
    </p:spTree>
    <p:extLst>
      <p:ext uri="{BB962C8B-B14F-4D97-AF65-F5344CB8AC3E}">
        <p14:creationId xmlns:p14="http://schemas.microsoft.com/office/powerpoint/2010/main" val="223329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67AD-7E15-0E48-BE7A-C6893490321B}"/>
              </a:ext>
            </a:extLst>
          </p:cNvPr>
          <p:cNvSpPr>
            <a:spLocks noGrp="1"/>
          </p:cNvSpPr>
          <p:nvPr>
            <p:ph type="title"/>
          </p:nvPr>
        </p:nvSpPr>
        <p:spPr>
          <a:xfrm>
            <a:off x="838200" y="365125"/>
            <a:ext cx="10515600" cy="1331153"/>
          </a:xfrm>
        </p:spPr>
        <p:txBody>
          <a:bodyPr>
            <a:normAutofit fontScale="90000"/>
          </a:bodyPr>
          <a:lstStyle/>
          <a:p>
            <a:br>
              <a:rPr lang="en-US" sz="53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Explaining each graph and what question it answer:</a:t>
            </a:r>
            <a:br>
              <a:rPr lang="en-US" dirty="0"/>
            </a:br>
            <a:r>
              <a:rPr lang="en-US" dirty="0"/>
              <a:t> </a:t>
            </a:r>
          </a:p>
        </p:txBody>
      </p:sp>
      <p:sp>
        <p:nvSpPr>
          <p:cNvPr id="7" name="Content Placeholder 6">
            <a:extLst>
              <a:ext uri="{FF2B5EF4-FFF2-40B4-BE49-F238E27FC236}">
                <a16:creationId xmlns:a16="http://schemas.microsoft.com/office/drawing/2014/main" id="{5601279C-EBDB-E022-278F-B2DBDF55E88F}"/>
              </a:ext>
            </a:extLst>
          </p:cNvPr>
          <p:cNvSpPr>
            <a:spLocks noGrp="1"/>
          </p:cNvSpPr>
          <p:nvPr>
            <p:ph idx="1"/>
          </p:nvPr>
        </p:nvSpPr>
        <p:spPr>
          <a:xfrm>
            <a:off x="516835" y="1205950"/>
            <a:ext cx="11145078" cy="5274365"/>
          </a:xfrm>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Questions:</a:t>
            </a:r>
          </a:p>
          <a:p>
            <a:pPr marL="0" marR="0">
              <a:lnSpc>
                <a:spcPct val="107000"/>
              </a:lnSpc>
              <a:spcBef>
                <a:spcPts val="0"/>
              </a:spcBef>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Trends in the Company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create a Power BI dashboard that shows the turnover rate of employees in different departments over the past year, highlighting any trends or patterns.</a:t>
            </a:r>
          </a:p>
          <a:p>
            <a:r>
              <a:rPr lang="en-US" sz="2400" b="1" dirty="0">
                <a:latin typeface="Times New Roman" panose="02020603050405020304" pitchFamily="18" charset="0"/>
                <a:cs typeface="Times New Roman" panose="02020603050405020304" pitchFamily="18" charset="0"/>
              </a:rPr>
              <a:t>Why? </a:t>
            </a:r>
            <a:r>
              <a:rPr lang="en-US" sz="2400" dirty="0">
                <a:latin typeface="Times New Roman" panose="02020603050405020304" pitchFamily="18" charset="0"/>
                <a:cs typeface="Times New Roman" panose="02020603050405020304" pitchFamily="18" charset="0"/>
              </a:rPr>
              <a:t>To</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Provide actionable insights that can lead to improved employee retention, resource allocation, and strategic HR planning, all of which contribute to a healthier and more productive work environment.</a:t>
            </a:r>
          </a:p>
          <a:p>
            <a:r>
              <a:rPr lang="en-US" sz="2400" dirty="0">
                <a:latin typeface="Times New Roman" panose="02020603050405020304" pitchFamily="18" charset="0"/>
                <a:cs typeface="Times New Roman" panose="02020603050405020304" pitchFamily="18" charset="0"/>
              </a:rPr>
              <a:t>The next three slides will show the number of employee in the company, the turnover rate and the retention rate.</a:t>
            </a:r>
          </a:p>
          <a:p>
            <a:endParaRPr lang="en-US" b="1" dirty="0">
              <a:latin typeface="Times New Roman" panose="02020603050405020304" pitchFamily="18"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294710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467AD-7E15-0E48-BE7A-C6893490321B}"/>
              </a:ext>
            </a:extLst>
          </p:cNvPr>
          <p:cNvSpPr>
            <a:spLocks noGrp="1"/>
          </p:cNvSpPr>
          <p:nvPr>
            <p:ph type="title"/>
          </p:nvPr>
        </p:nvSpPr>
        <p:spPr>
          <a:xfrm>
            <a:off x="838199" y="594000"/>
            <a:ext cx="9160239" cy="1065898"/>
          </a:xfrm>
        </p:spPr>
        <p:txBody>
          <a:bodyPr>
            <a:normAutofit/>
          </a:bodyPr>
          <a:lstStyle/>
          <a:p>
            <a:r>
              <a:rPr lang="en-US"/>
              <a:t>Number of Employee </a:t>
            </a:r>
            <a:endParaRPr lang="en-US" dirty="0"/>
          </a:p>
        </p:txBody>
      </p:sp>
      <p:sp>
        <p:nvSpPr>
          <p:cNvPr id="3" name="Content Placeholder 2">
            <a:extLst>
              <a:ext uri="{FF2B5EF4-FFF2-40B4-BE49-F238E27FC236}">
                <a16:creationId xmlns:a16="http://schemas.microsoft.com/office/drawing/2014/main" id="{C67DE84E-7D28-E4DA-7439-8D338773D647}"/>
              </a:ext>
            </a:extLst>
          </p:cNvPr>
          <p:cNvSpPr>
            <a:spLocks noGrp="1"/>
          </p:cNvSpPr>
          <p:nvPr>
            <p:ph idx="1"/>
          </p:nvPr>
        </p:nvSpPr>
        <p:spPr>
          <a:xfrm>
            <a:off x="0" y="2253897"/>
            <a:ext cx="5257799" cy="4372189"/>
          </a:xfrm>
        </p:spPr>
        <p:txBody>
          <a:bodyPr>
            <a:normAutofit fontScale="92500" lnSpcReduction="10000"/>
          </a:bodyPr>
          <a:lstStyle/>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 to plot the graph:</a:t>
            </a:r>
          </a:p>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get the Employee ID count: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 visualization tool we choose a report card.</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 field section, click the IFAB to dropdown all the columns in the dataset.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employee ID fields into the “values” 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Once you do that, by default </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powerBI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often sum the value but we will choose the count.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can now drag the employee ID into the report card and format it to suit you.</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Content Placeholder 4" descr="A screenshot of a computer&#10;&#10;Description automatically generated">
            <a:extLst>
              <a:ext uri="{FF2B5EF4-FFF2-40B4-BE49-F238E27FC236}">
                <a16:creationId xmlns:a16="http://schemas.microsoft.com/office/drawing/2014/main" id="{F9BDA999-1897-6C52-A321-FCB2ACBA7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581" y="2023672"/>
            <a:ext cx="6470098" cy="4148528"/>
          </a:xfrm>
          <a:prstGeom prst="rect">
            <a:avLst/>
          </a:prstGeom>
        </p:spPr>
      </p:pic>
    </p:spTree>
    <p:extLst>
      <p:ext uri="{BB962C8B-B14F-4D97-AF65-F5344CB8AC3E}">
        <p14:creationId xmlns:p14="http://schemas.microsoft.com/office/powerpoint/2010/main" val="197418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467AD-7E15-0E48-BE7A-C6893490321B}"/>
              </a:ext>
            </a:extLst>
          </p:cNvPr>
          <p:cNvSpPr>
            <a:spLocks noGrp="1"/>
          </p:cNvSpPr>
          <p:nvPr>
            <p:ph type="title"/>
          </p:nvPr>
        </p:nvSpPr>
        <p:spPr>
          <a:xfrm>
            <a:off x="838200" y="360872"/>
            <a:ext cx="10515600" cy="1048203"/>
          </a:xfrm>
        </p:spPr>
        <p:txBody>
          <a:bodyPr anchor="b">
            <a:normAutofit/>
          </a:bodyPr>
          <a:lstStyle/>
          <a:p>
            <a:r>
              <a:rPr lang="en-US" dirty="0"/>
              <a:t>Turnover-Rate</a:t>
            </a:r>
          </a:p>
        </p:txBody>
      </p:sp>
      <p:sp>
        <p:nvSpPr>
          <p:cNvPr id="9" name="Content Placeholder 8">
            <a:extLst>
              <a:ext uri="{FF2B5EF4-FFF2-40B4-BE49-F238E27FC236}">
                <a16:creationId xmlns:a16="http://schemas.microsoft.com/office/drawing/2014/main" id="{A42C6745-86A8-CC87-28E2-D120EA1DD4DB}"/>
              </a:ext>
            </a:extLst>
          </p:cNvPr>
          <p:cNvSpPr>
            <a:spLocks noGrp="1"/>
          </p:cNvSpPr>
          <p:nvPr>
            <p:ph idx="1"/>
          </p:nvPr>
        </p:nvSpPr>
        <p:spPr>
          <a:xfrm>
            <a:off x="7540488" y="1232452"/>
            <a:ext cx="4373216" cy="5264676"/>
          </a:xfrm>
        </p:spPr>
        <p:txBody>
          <a:bodyPr anchor="ctr">
            <a:normAutofit fontScale="70000" lnSpcReduction="20000"/>
          </a:bodyPr>
          <a:lstStyle/>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get the Turnover rate :</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Go to your excel work sheet and insert a new column, apply IF Statement on the new column referencing the Hire date and offboarding data. The new column will be called the Employee Status</a:t>
            </a:r>
            <a:r>
              <a:rPr lang="en-US" dirty="0">
                <a:solidFill>
                  <a:prstClr val="black"/>
                </a:solidFill>
                <a:latin typeface="Times New Roman" panose="02020603050405020304" pitchFamily="18" charset="0"/>
                <a:cs typeface="Times New Roman" panose="02020603050405020304" pitchFamily="18" charset="0"/>
              </a:rPr>
              <a:t>, with values of in-house and exited,</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Save and refresh.</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IFAB Field,  click the three dot </a:t>
            </a:r>
            <a:r>
              <a:rPr lang="en-US" dirty="0">
                <a:solidFill>
                  <a:prstClr val="black"/>
                </a:solidFill>
                <a:latin typeface="Times New Roman" panose="02020603050405020304" pitchFamily="18" charset="0"/>
                <a:cs typeface="Times New Roman" panose="02020603050405020304" pitchFamily="18" charset="0"/>
              </a:rPr>
              <a:t>and select refresh .Once this is down, stroll down to find the employee status.</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Click on the employee status, right click and choose new measure, this is in other to apply the formular for calculating the turnover rate. A box pops out and you click on the filter values.</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Select the Employee ID to be the Numerator and exited as the denominator, then click ok. </a:t>
            </a:r>
            <a:r>
              <a:rPr lang="en-US" dirty="0">
                <a:solidFill>
                  <a:prstClr val="black"/>
                </a:solidFill>
                <a:latin typeface="Times New Roman" panose="02020603050405020304" pitchFamily="18" charset="0"/>
                <a:cs typeface="Times New Roman" panose="02020603050405020304" pitchFamily="18" charset="0"/>
              </a:rPr>
              <a:t>The new measure will be saved as Turnover Rate.</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Turnover rate into the “values” 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can now drag the Turnover rate into the report card and format it to suit you.</a:t>
            </a:r>
          </a:p>
          <a:p>
            <a:endParaRPr lang="en-US" dirty="0"/>
          </a:p>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AE1B90A5-DFBE-F590-38A7-EB3892184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04" y="2083633"/>
            <a:ext cx="6553194" cy="4482059"/>
          </a:xfrm>
          <a:prstGeom prst="rect">
            <a:avLst/>
          </a:prstGeom>
        </p:spPr>
      </p:pic>
    </p:spTree>
    <p:extLst>
      <p:ext uri="{BB962C8B-B14F-4D97-AF65-F5344CB8AC3E}">
        <p14:creationId xmlns:p14="http://schemas.microsoft.com/office/powerpoint/2010/main" val="1771995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467AD-7E15-0E48-BE7A-C6893490321B}"/>
              </a:ext>
            </a:extLst>
          </p:cNvPr>
          <p:cNvSpPr>
            <a:spLocks noGrp="1"/>
          </p:cNvSpPr>
          <p:nvPr>
            <p:ph type="title"/>
          </p:nvPr>
        </p:nvSpPr>
        <p:spPr>
          <a:xfrm>
            <a:off x="838201" y="596645"/>
            <a:ext cx="10515600" cy="857402"/>
          </a:xfrm>
        </p:spPr>
        <p:txBody>
          <a:bodyPr anchor="b">
            <a:normAutofit fontScale="90000"/>
          </a:bodyPr>
          <a:lstStyle/>
          <a:p>
            <a:r>
              <a:rPr lang="en-US" dirty="0"/>
              <a:t>Retention Rate</a:t>
            </a:r>
          </a:p>
        </p:txBody>
      </p:sp>
      <p:sp>
        <p:nvSpPr>
          <p:cNvPr id="15" name="Content Placeholder 8">
            <a:extLst>
              <a:ext uri="{FF2B5EF4-FFF2-40B4-BE49-F238E27FC236}">
                <a16:creationId xmlns:a16="http://schemas.microsoft.com/office/drawing/2014/main" id="{AF9EEC57-03E1-577C-5F6A-2A7B4A0663B4}"/>
              </a:ext>
            </a:extLst>
          </p:cNvPr>
          <p:cNvSpPr>
            <a:spLocks noGrp="1"/>
          </p:cNvSpPr>
          <p:nvPr>
            <p:ph idx="1"/>
          </p:nvPr>
        </p:nvSpPr>
        <p:spPr>
          <a:xfrm>
            <a:off x="6841678" y="1775791"/>
            <a:ext cx="4914052" cy="4485564"/>
          </a:xfrm>
        </p:spPr>
        <p:txBody>
          <a:bodyPr anchor="ctr">
            <a:normAutofit/>
          </a:bodyPr>
          <a:lstStyle/>
          <a:p>
            <a:pPr marR="0" lvl="0" algn="l" defTabSz="914400" rtl="0" eaLnBrk="1" fontAlgn="auto" latinLnBrk="0" hangingPunct="1">
              <a:lnSpc>
                <a:spcPct val="110000"/>
              </a:lnSpc>
              <a:spcBef>
                <a:spcPts val="1000"/>
              </a:spcBef>
              <a:spcAft>
                <a:spcPts val="0"/>
              </a:spcAft>
              <a:buClr>
                <a:srgbClr val="203040"/>
              </a:buClr>
              <a:buSzTx/>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Click on the employee status, right click and choose new measure, this is in other to apply the formular for calculating the retention rate. A box pops out and you click on the filter values.</a:t>
            </a:r>
          </a:p>
          <a:p>
            <a:pPr marR="0" lvl="0" algn="l" defTabSz="914400" rtl="0" eaLnBrk="1" fontAlgn="auto" latinLnBrk="0" hangingPunct="1">
              <a:lnSpc>
                <a:spcPct val="110000"/>
              </a:lnSpc>
              <a:spcBef>
                <a:spcPts val="1000"/>
              </a:spcBef>
              <a:spcAft>
                <a:spcPts val="0"/>
              </a:spcAft>
              <a:buClr>
                <a:srgbClr val="203040"/>
              </a:buClr>
              <a:buSzTx/>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Select the Employee ID to be the Numerator and In house as the denominator, then click ok. The new measure will be saved as Retention Rate.</a:t>
            </a:r>
          </a:p>
          <a:p>
            <a:pPr marR="0" lvl="0" algn="l" defTabSz="914400" rtl="0" eaLnBrk="1" fontAlgn="auto" latinLnBrk="0" hangingPunct="1">
              <a:lnSpc>
                <a:spcPct val="110000"/>
              </a:lnSpc>
              <a:spcBef>
                <a:spcPts val="1000"/>
              </a:spcBef>
              <a:spcAft>
                <a:spcPts val="0"/>
              </a:spcAft>
              <a:buClr>
                <a:srgbClr val="203040"/>
              </a:buClr>
              <a:buSzTx/>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Retention rate into the “values” area under the Visualization pane.</a:t>
            </a:r>
          </a:p>
          <a:p>
            <a:pPr marR="0" lvl="0" algn="l" defTabSz="914400" rtl="0" eaLnBrk="1" fontAlgn="auto" latinLnBrk="0" hangingPunct="1">
              <a:lnSpc>
                <a:spcPct val="110000"/>
              </a:lnSpc>
              <a:spcBef>
                <a:spcPts val="1000"/>
              </a:spcBef>
              <a:spcAft>
                <a:spcPts val="0"/>
              </a:spcAft>
              <a:buClr>
                <a:srgbClr val="203040"/>
              </a:buClr>
              <a:buSzTx/>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can now drag the Retention rate into the report card and format it to suit you.</a:t>
            </a:r>
          </a:p>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5070A539-1447-C18A-FB5F-B6DC77A62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 y="1775791"/>
            <a:ext cx="6836742" cy="4378614"/>
          </a:xfrm>
          <a:prstGeom prst="rect">
            <a:avLst/>
          </a:prstGeom>
        </p:spPr>
      </p:pic>
    </p:spTree>
    <p:extLst>
      <p:ext uri="{BB962C8B-B14F-4D97-AF65-F5344CB8AC3E}">
        <p14:creationId xmlns:p14="http://schemas.microsoft.com/office/powerpoint/2010/main" val="477903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67AD-7E15-0E48-BE7A-C6893490321B}"/>
              </a:ext>
            </a:extLst>
          </p:cNvPr>
          <p:cNvSpPr>
            <a:spLocks noGrp="1"/>
          </p:cNvSpPr>
          <p:nvPr>
            <p:ph type="title"/>
          </p:nvPr>
        </p:nvSpPr>
        <p:spPr>
          <a:xfrm>
            <a:off x="838200" y="365125"/>
            <a:ext cx="10515600" cy="1331153"/>
          </a:xfrm>
        </p:spPr>
        <p:txBody>
          <a:bodyPr>
            <a:normAutofit fontScale="90000"/>
          </a:bodyPr>
          <a:lstStyle/>
          <a:p>
            <a:br>
              <a:rPr lang="en-US" sz="53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Explaining each graph and what question it answer:</a:t>
            </a:r>
            <a:br>
              <a:rPr lang="en-US" dirty="0"/>
            </a:br>
            <a:r>
              <a:rPr lang="en-US" dirty="0"/>
              <a:t> </a:t>
            </a:r>
          </a:p>
        </p:txBody>
      </p:sp>
      <p:sp>
        <p:nvSpPr>
          <p:cNvPr id="7" name="Content Placeholder 6">
            <a:extLst>
              <a:ext uri="{FF2B5EF4-FFF2-40B4-BE49-F238E27FC236}">
                <a16:creationId xmlns:a16="http://schemas.microsoft.com/office/drawing/2014/main" id="{5601279C-EBDB-E022-278F-B2DBDF55E88F}"/>
              </a:ext>
            </a:extLst>
          </p:cNvPr>
          <p:cNvSpPr>
            <a:spLocks noGrp="1"/>
          </p:cNvSpPr>
          <p:nvPr>
            <p:ph idx="1"/>
          </p:nvPr>
        </p:nvSpPr>
        <p:spPr>
          <a:xfrm>
            <a:off x="516835" y="1205950"/>
            <a:ext cx="11145078" cy="5274365"/>
          </a:xfrm>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Questions:</a:t>
            </a:r>
          </a:p>
          <a:p>
            <a:pPr marL="0" marR="0" lvl="0" indent="-228600" algn="l" defTabSz="914400" rtl="0" eaLnBrk="1" fontAlgn="auto" latinLnBrk="0" hangingPunct="1">
              <a:lnSpc>
                <a:spcPct val="107000"/>
              </a:lnSpc>
              <a:spcBef>
                <a:spcPts val="0"/>
              </a:spcBef>
              <a:spcAft>
                <a:spcPts val="800"/>
              </a:spcAft>
              <a:buClr>
                <a:srgbClr val="203040"/>
              </a:buClr>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Performance Appraisal</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"Develop a Power BI dashboard that visualizes employee performance appraisal results.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Employee Satisfaction and Engagement</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"Create a Power BI dashboard that visualizes employee survey responses related to job satisfaction and engagement</a:t>
            </a:r>
          </a:p>
          <a:p>
            <a:r>
              <a:rPr lang="en-US" sz="2400" b="1" dirty="0">
                <a:latin typeface="Times New Roman" panose="02020603050405020304" pitchFamily="18" charset="0"/>
                <a:cs typeface="Times New Roman" panose="02020603050405020304" pitchFamily="18" charset="0"/>
              </a:rPr>
              <a:t>Why? </a:t>
            </a:r>
            <a:r>
              <a:rPr lang="en-US" sz="2400" dirty="0">
                <a:latin typeface="Times New Roman" panose="02020603050405020304" pitchFamily="18" charset="0"/>
                <a:cs typeface="Times New Roman" panose="02020603050405020304" pitchFamily="18" charset="0"/>
              </a:rPr>
              <a:t>A Power BI dashboard for performance appraisal and employee survey responses is designed to enhance decision-making by providing visual insights into both performance ratings and employee satisfaction across departments. This aids in identifying underperforming areas and addressing issues related to job satisfaction and engagement for a more efficient and productive workforce.</a:t>
            </a:r>
          </a:p>
          <a:p>
            <a:r>
              <a:rPr lang="en-US" sz="2400" dirty="0">
                <a:latin typeface="Times New Roman" panose="02020603050405020304" pitchFamily="18" charset="0"/>
                <a:cs typeface="Times New Roman" panose="02020603050405020304" pitchFamily="18" charset="0"/>
              </a:rPr>
              <a:t>The next three slides will show the visualization of the question ask.</a:t>
            </a:r>
          </a:p>
          <a:p>
            <a:endParaRPr lang="en-US" b="1" dirty="0">
              <a:latin typeface="Times New Roman" panose="02020603050405020304" pitchFamily="18"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203444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A3185-3F1F-4D74-EB9D-6AC506E3A253}"/>
              </a:ext>
            </a:extLst>
          </p:cNvPr>
          <p:cNvSpPr>
            <a:spLocks noGrp="1"/>
          </p:cNvSpPr>
          <p:nvPr>
            <p:ph type="title"/>
          </p:nvPr>
        </p:nvSpPr>
        <p:spPr>
          <a:xfrm>
            <a:off x="838201" y="596645"/>
            <a:ext cx="10515600" cy="842412"/>
          </a:xfrm>
        </p:spPr>
        <p:txBody>
          <a:bodyPr anchor="b">
            <a:normAutofit fontScale="90000"/>
          </a:bodyPr>
          <a:lstStyle/>
          <a:p>
            <a:r>
              <a:rPr lang="en-US" dirty="0">
                <a:latin typeface="Times New Roman" panose="02020603050405020304" pitchFamily="18" charset="0"/>
                <a:cs typeface="Times New Roman" panose="02020603050405020304" pitchFamily="18" charset="0"/>
              </a:rPr>
              <a:t>Departments Performance Rating</a:t>
            </a:r>
          </a:p>
        </p:txBody>
      </p:sp>
      <p:sp>
        <p:nvSpPr>
          <p:cNvPr id="9" name="Content Placeholder 8">
            <a:extLst>
              <a:ext uri="{FF2B5EF4-FFF2-40B4-BE49-F238E27FC236}">
                <a16:creationId xmlns:a16="http://schemas.microsoft.com/office/drawing/2014/main" id="{00AD7F1B-4BE5-2F1D-C8F3-D65A5BAD58AC}"/>
              </a:ext>
            </a:extLst>
          </p:cNvPr>
          <p:cNvSpPr>
            <a:spLocks noGrp="1"/>
          </p:cNvSpPr>
          <p:nvPr>
            <p:ph idx="1"/>
          </p:nvPr>
        </p:nvSpPr>
        <p:spPr>
          <a:xfrm>
            <a:off x="7689954" y="1633928"/>
            <a:ext cx="4347148" cy="5081665"/>
          </a:xfrm>
        </p:spPr>
        <p:txBody>
          <a:bodyPr anchor="ctr">
            <a:normAutofit/>
          </a:bodyPr>
          <a:lstStyle/>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 we go this graph:</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 visualization tool we choose a KPI bar chart.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 field section, click the IFAB to dropdown all the columns in the dataset.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a:t>
            </a:r>
            <a:r>
              <a:rPr lang="en-US" sz="1900" dirty="0">
                <a:solidFill>
                  <a:prstClr val="black"/>
                </a:solidFill>
                <a:latin typeface="Times New Roman" panose="02020603050405020304" pitchFamily="18" charset="0"/>
                <a:cs typeface="Times New Roman" panose="02020603050405020304" pitchFamily="18" charset="0"/>
              </a:rPr>
              <a:t>D</a:t>
            </a:r>
            <a:r>
              <a:rPr kumimoji="0" lang="en-US" sz="19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epartment</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fields to the Category, Count of </a:t>
            </a:r>
            <a:r>
              <a:rPr kumimoji="0" lang="en-US" sz="19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PerformanceAppraisal</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Rating on the Y-axis, on the 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Click on the symbol beside the Build visual  to format it to suit you.</a:t>
            </a:r>
          </a:p>
          <a:p>
            <a:endParaRPr lang="en-US" dirty="0"/>
          </a:p>
        </p:txBody>
      </p:sp>
      <p:pic>
        <p:nvPicPr>
          <p:cNvPr id="5" name="Content Placeholder 4" descr="A screenshot of a computer screen&#10;&#10;Description automatically generated">
            <a:extLst>
              <a:ext uri="{FF2B5EF4-FFF2-40B4-BE49-F238E27FC236}">
                <a16:creationId xmlns:a16="http://schemas.microsoft.com/office/drawing/2014/main" id="{FC5C33C8-256B-5F92-0C70-D1EF59A73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32" y="2173357"/>
            <a:ext cx="7362775" cy="4087997"/>
          </a:xfrm>
          <a:prstGeom prst="rect">
            <a:avLst/>
          </a:prstGeom>
        </p:spPr>
      </p:pic>
    </p:spTree>
    <p:extLst>
      <p:ext uri="{BB962C8B-B14F-4D97-AF65-F5344CB8AC3E}">
        <p14:creationId xmlns:p14="http://schemas.microsoft.com/office/powerpoint/2010/main" val="258913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467AD-7E15-0E48-BE7A-C6893490321B}"/>
              </a:ext>
            </a:extLst>
          </p:cNvPr>
          <p:cNvSpPr>
            <a:spLocks noGrp="1"/>
          </p:cNvSpPr>
          <p:nvPr>
            <p:ph type="title"/>
          </p:nvPr>
        </p:nvSpPr>
        <p:spPr>
          <a:xfrm>
            <a:off x="410818" y="298175"/>
            <a:ext cx="10826126" cy="861118"/>
          </a:xfrm>
        </p:spPr>
        <p:txBody>
          <a:bodyPr anchor="b">
            <a:normAutofit/>
          </a:bodyPr>
          <a:lstStyle/>
          <a:p>
            <a:r>
              <a:rPr lang="en-US" sz="4000" dirty="0">
                <a:latin typeface="Times New Roman" panose="02020603050405020304" pitchFamily="18" charset="0"/>
                <a:cs typeface="Times New Roman" panose="02020603050405020304" pitchFamily="18" charset="0"/>
              </a:rPr>
              <a:t>Employee by Department Vs Satisfaction Level</a:t>
            </a:r>
          </a:p>
        </p:txBody>
      </p:sp>
      <p:sp>
        <p:nvSpPr>
          <p:cNvPr id="9" name="Content Placeholder 8">
            <a:extLst>
              <a:ext uri="{FF2B5EF4-FFF2-40B4-BE49-F238E27FC236}">
                <a16:creationId xmlns:a16="http://schemas.microsoft.com/office/drawing/2014/main" id="{C5AEA249-EE13-399E-FE31-EFBBD845B193}"/>
              </a:ext>
            </a:extLst>
          </p:cNvPr>
          <p:cNvSpPr>
            <a:spLocks noGrp="1"/>
          </p:cNvSpPr>
          <p:nvPr>
            <p:ph idx="1"/>
          </p:nvPr>
        </p:nvSpPr>
        <p:spPr>
          <a:xfrm>
            <a:off x="7040475" y="1881810"/>
            <a:ext cx="4918689" cy="4678016"/>
          </a:xfrm>
        </p:spPr>
        <p:txBody>
          <a:bodyPr anchor="ctr">
            <a:normAutofit/>
          </a:bodyPr>
          <a:lstStyle/>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lang="en-US" dirty="0">
                <a:solidFill>
                  <a:prstClr val="black"/>
                </a:solidFill>
                <a:latin typeface="Times New Roman" panose="02020603050405020304" pitchFamily="18" charset="0"/>
                <a:cs typeface="Times New Roman" panose="02020603050405020304" pitchFamily="18" charset="0"/>
              </a:rPr>
              <a:t>How we go this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graph</a:t>
            </a:r>
            <a:r>
              <a:rPr lang="en-US" dirty="0">
                <a:solidFill>
                  <a:prstClr val="black"/>
                </a:solidFill>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lvl="0">
              <a:buClr>
                <a:srgbClr val="203040"/>
              </a:buClr>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 visualization tool we choose </a:t>
            </a:r>
            <a:r>
              <a:rPr lang="en-US" dirty="0">
                <a:solidFill>
                  <a:prstClr val="black"/>
                </a:solidFill>
                <a:latin typeface="Times New Roman" panose="02020603050405020304" pitchFamily="18" charset="0"/>
                <a:cs typeface="Times New Roman" panose="02020603050405020304" pitchFamily="18" charset="0"/>
              </a:rPr>
              <a:t>a stacked bar chart.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 field section, click the IFAB to dropdown all the columns in the dataset.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employee ID fields </a:t>
            </a:r>
            <a:r>
              <a:rPr lang="en-US" dirty="0">
                <a:solidFill>
                  <a:prstClr val="black"/>
                </a:solidFill>
                <a:latin typeface="Times New Roman" panose="02020603050405020304" pitchFamily="18" charset="0"/>
                <a:cs typeface="Times New Roman" panose="02020603050405020304" pitchFamily="18" charset="0"/>
              </a:rPr>
              <a:t>to the X-axis, </a:t>
            </a:r>
            <a:r>
              <a:rPr lang="en-US" dirty="0" err="1">
                <a:solidFill>
                  <a:prstClr val="black"/>
                </a:solidFill>
                <a:latin typeface="Times New Roman" panose="02020603050405020304" pitchFamily="18" charset="0"/>
                <a:cs typeface="Times New Roman" panose="02020603050405020304" pitchFamily="18" charset="0"/>
              </a:rPr>
              <a:t>EmployeeSatisfaction</a:t>
            </a:r>
            <a:r>
              <a:rPr lang="en-US" dirty="0">
                <a:solidFill>
                  <a:prstClr val="black"/>
                </a:solidFill>
                <a:latin typeface="Times New Roman" panose="02020603050405020304" pitchFamily="18" charset="0"/>
                <a:cs typeface="Times New Roman" panose="02020603050405020304" pitchFamily="18" charset="0"/>
              </a:rPr>
              <a:t> on the Y-axis and Department on Legend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lang="en-US" dirty="0">
                <a:solidFill>
                  <a:prstClr val="black"/>
                </a:solidFill>
                <a:latin typeface="Times New Roman" panose="02020603050405020304" pitchFamily="18" charset="0"/>
                <a:cs typeface="Times New Roman" panose="02020603050405020304" pitchFamily="18" charset="0"/>
              </a:rPr>
              <a:t>Click on the symbol beside the Build visual  to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format it to suit you.</a:t>
            </a:r>
          </a:p>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01D8D7D0-4FC2-A7F5-21F6-C914C6ED2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35" y="1469025"/>
            <a:ext cx="6809583" cy="4812505"/>
          </a:xfrm>
          <a:prstGeom prst="rect">
            <a:avLst/>
          </a:prstGeom>
        </p:spPr>
      </p:pic>
    </p:spTree>
    <p:extLst>
      <p:ext uri="{BB962C8B-B14F-4D97-AF65-F5344CB8AC3E}">
        <p14:creationId xmlns:p14="http://schemas.microsoft.com/office/powerpoint/2010/main" val="17351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43E9-7ED4-8552-5589-BA86573CC484}"/>
              </a:ext>
            </a:extLst>
          </p:cNvPr>
          <p:cNvSpPr>
            <a:spLocks noGrp="1"/>
          </p:cNvSpPr>
          <p:nvPr>
            <p:ph type="title"/>
          </p:nvPr>
        </p:nvSpPr>
        <p:spPr>
          <a:xfrm>
            <a:off x="212035" y="365125"/>
            <a:ext cx="11979965" cy="1238387"/>
          </a:xfrm>
        </p:spPr>
        <p:txBody>
          <a:bodyPr>
            <a:normAutofit fontScale="90000"/>
          </a:bodyPr>
          <a:lstStyle/>
          <a:p>
            <a:r>
              <a:rPr lang="en-US" dirty="0"/>
              <a:t>Employee By Department Vs Experience Level</a:t>
            </a:r>
          </a:p>
        </p:txBody>
      </p:sp>
      <p:pic>
        <p:nvPicPr>
          <p:cNvPr id="5" name="Content Placeholder 4" descr="A screenshot of a computer&#10;&#10;Description automatically generated">
            <a:extLst>
              <a:ext uri="{FF2B5EF4-FFF2-40B4-BE49-F238E27FC236}">
                <a16:creationId xmlns:a16="http://schemas.microsoft.com/office/drawing/2014/main" id="{3E2D4826-13F5-507C-E5AD-4BD9ECB80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95061"/>
            <a:ext cx="7640782" cy="4227443"/>
          </a:xfrm>
        </p:spPr>
      </p:pic>
      <p:sp>
        <p:nvSpPr>
          <p:cNvPr id="7" name="TextBox 6">
            <a:extLst>
              <a:ext uri="{FF2B5EF4-FFF2-40B4-BE49-F238E27FC236}">
                <a16:creationId xmlns:a16="http://schemas.microsoft.com/office/drawing/2014/main" id="{4A6EAED1-5417-F60F-3A31-BEC6D73A8DC6}"/>
              </a:ext>
            </a:extLst>
          </p:cNvPr>
          <p:cNvSpPr txBox="1"/>
          <p:nvPr/>
        </p:nvSpPr>
        <p:spPr>
          <a:xfrm>
            <a:off x="7739268" y="1382694"/>
            <a:ext cx="4452731" cy="4176593"/>
          </a:xfrm>
          <a:prstGeom prst="rect">
            <a:avLst/>
          </a:prstGeom>
          <a:noFill/>
        </p:spPr>
        <p:txBody>
          <a:bodyPr wrap="square">
            <a:spAutoFit/>
          </a:bodyPr>
          <a:lstStyle/>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 visualization tool we choose a stacked bar chart.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 field section, click the IFAB to dropdown all the columns in the dataset.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employee ID fields to the X-</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axis,Employee</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Level on the Y-axis,</a:t>
            </a:r>
            <a:r>
              <a:rPr lang="en-US" sz="2000" dirty="0">
                <a:solidFill>
                  <a:prstClr val="black"/>
                </a:solidFill>
                <a:latin typeface="Times New Roman" panose="02020603050405020304" pitchFamily="18" charset="0"/>
                <a:cs typeface="Times New Roman" panose="02020603050405020304" pitchFamily="18" charset="0"/>
              </a:rPr>
              <a:t>Department on Legend,</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on the 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Click on the symbol beside the Build visual  to format it to suit you.</a:t>
            </a:r>
          </a:p>
        </p:txBody>
      </p:sp>
    </p:spTree>
    <p:extLst>
      <p:ext uri="{BB962C8B-B14F-4D97-AF65-F5344CB8AC3E}">
        <p14:creationId xmlns:p14="http://schemas.microsoft.com/office/powerpoint/2010/main" val="416603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61EB98-E0C4-4B95-984A-E7D9DFAD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FABA6-3283-87CE-F944-FFB9FE955A83}"/>
              </a:ext>
            </a:extLst>
          </p:cNvPr>
          <p:cNvSpPr>
            <a:spLocks noGrp="1"/>
          </p:cNvSpPr>
          <p:nvPr>
            <p:ph type="title"/>
          </p:nvPr>
        </p:nvSpPr>
        <p:spPr>
          <a:xfrm>
            <a:off x="838200" y="336990"/>
            <a:ext cx="10515601" cy="179565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sz="3200" dirty="0"/>
              <a:t>CONTENT</a:t>
            </a:r>
          </a:p>
        </p:txBody>
      </p:sp>
      <p:graphicFrame>
        <p:nvGraphicFramePr>
          <p:cNvPr id="5" name="Content Placeholder 2">
            <a:extLst>
              <a:ext uri="{FF2B5EF4-FFF2-40B4-BE49-F238E27FC236}">
                <a16:creationId xmlns:a16="http://schemas.microsoft.com/office/drawing/2014/main" id="{B9A382E6-3A1A-8584-ADBF-AEAD03C9CF27}"/>
              </a:ext>
            </a:extLst>
          </p:cNvPr>
          <p:cNvGraphicFramePr>
            <a:graphicFrameLocks noGrp="1"/>
          </p:cNvGraphicFramePr>
          <p:nvPr>
            <p:ph idx="1"/>
            <p:extLst>
              <p:ext uri="{D42A27DB-BD31-4B8C-83A1-F6EECF244321}">
                <p14:modId xmlns:p14="http://schemas.microsoft.com/office/powerpoint/2010/main" val="3701682890"/>
              </p:ext>
            </p:extLst>
          </p:nvPr>
        </p:nvGraphicFramePr>
        <p:xfrm>
          <a:off x="1537252" y="3021496"/>
          <a:ext cx="9342783" cy="221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026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67AD-7E15-0E48-BE7A-C6893490321B}"/>
              </a:ext>
            </a:extLst>
          </p:cNvPr>
          <p:cNvSpPr>
            <a:spLocks noGrp="1"/>
          </p:cNvSpPr>
          <p:nvPr>
            <p:ph type="title"/>
          </p:nvPr>
        </p:nvSpPr>
        <p:spPr>
          <a:xfrm>
            <a:off x="838200" y="365125"/>
            <a:ext cx="10515600" cy="1331153"/>
          </a:xfrm>
        </p:spPr>
        <p:txBody>
          <a:bodyPr>
            <a:normAutofit fontScale="90000"/>
          </a:bodyPr>
          <a:lstStyle/>
          <a:p>
            <a:br>
              <a:rPr lang="en-US" sz="53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Explaining each graph and what question it answer:</a:t>
            </a:r>
            <a:br>
              <a:rPr lang="en-US" dirty="0"/>
            </a:br>
            <a:r>
              <a:rPr lang="en-US" dirty="0"/>
              <a:t> </a:t>
            </a:r>
          </a:p>
        </p:txBody>
      </p:sp>
      <p:sp>
        <p:nvSpPr>
          <p:cNvPr id="7" name="Content Placeholder 6">
            <a:extLst>
              <a:ext uri="{FF2B5EF4-FFF2-40B4-BE49-F238E27FC236}">
                <a16:creationId xmlns:a16="http://schemas.microsoft.com/office/drawing/2014/main" id="{5601279C-EBDB-E022-278F-B2DBDF55E88F}"/>
              </a:ext>
            </a:extLst>
          </p:cNvPr>
          <p:cNvSpPr>
            <a:spLocks noGrp="1"/>
          </p:cNvSpPr>
          <p:nvPr>
            <p:ph idx="1"/>
          </p:nvPr>
        </p:nvSpPr>
        <p:spPr>
          <a:xfrm>
            <a:off x="516835" y="1205950"/>
            <a:ext cx="11145078" cy="5274365"/>
          </a:xfrm>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Questions:</a:t>
            </a:r>
          </a:p>
          <a:p>
            <a:pPr marL="0" marR="0" lvl="0" indent="-228600" algn="l" defTabSz="914400" rtl="0" eaLnBrk="1" fontAlgn="auto" latinLnBrk="0" hangingPunct="1">
              <a:lnSpc>
                <a:spcPct val="107000"/>
              </a:lnSpc>
              <a:spcBef>
                <a:spcPts val="0"/>
              </a:spcBef>
              <a:spcAft>
                <a:spcPts val="800"/>
              </a:spcAft>
              <a:buClr>
                <a:srgbClr val="203040"/>
              </a:buClr>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Diversity and Inclusion</a:t>
            </a: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"Using Power BI, analyze and visualize workforce diversity data, showing the distribution of employees across gender and age. Include metrics on diversity ratios and visualize progress towards diversity and inclusion goals."</a:t>
            </a:r>
          </a:p>
          <a:p>
            <a:r>
              <a:rPr lang="en-US" sz="2400" b="1" dirty="0">
                <a:latin typeface="Times New Roman" panose="02020603050405020304" pitchFamily="18" charset="0"/>
                <a:cs typeface="Times New Roman" panose="02020603050405020304" pitchFamily="18" charset="0"/>
              </a:rPr>
              <a:t>Why? </a:t>
            </a:r>
            <a:r>
              <a:rPr lang="en-US" sz="2400" dirty="0">
                <a:latin typeface="Times New Roman" panose="02020603050405020304" pitchFamily="18" charset="0"/>
                <a:cs typeface="Times New Roman" panose="02020603050405020304" pitchFamily="18" charset="0"/>
              </a:rPr>
              <a:t>Analyzing diversity and inclusion data with Power BI serves to visualize workforce demographics, including gender, marital status and age distribution. This approach provides insights into diversity ratios and tracks progress toward diversity and inclusion goals, enabling informed decision-making and a more inclusive workplace.</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next three slides will show the visualization of the question ask.</a:t>
            </a: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365724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467AD-7E15-0E48-BE7A-C6893490321B}"/>
              </a:ext>
            </a:extLst>
          </p:cNvPr>
          <p:cNvSpPr>
            <a:spLocks noGrp="1"/>
          </p:cNvSpPr>
          <p:nvPr>
            <p:ph type="title"/>
          </p:nvPr>
        </p:nvSpPr>
        <p:spPr>
          <a:xfrm>
            <a:off x="838201" y="596645"/>
            <a:ext cx="10515600" cy="827422"/>
          </a:xfrm>
        </p:spPr>
        <p:txBody>
          <a:bodyPr anchor="b">
            <a:normAutofit fontScale="90000"/>
          </a:bodyPr>
          <a:lstStyle/>
          <a:p>
            <a:r>
              <a:rPr lang="en-US" dirty="0"/>
              <a:t>Employee Qualification</a:t>
            </a:r>
          </a:p>
        </p:txBody>
      </p:sp>
      <p:sp>
        <p:nvSpPr>
          <p:cNvPr id="9" name="Content Placeholder 8">
            <a:extLst>
              <a:ext uri="{FF2B5EF4-FFF2-40B4-BE49-F238E27FC236}">
                <a16:creationId xmlns:a16="http://schemas.microsoft.com/office/drawing/2014/main" id="{A8762DEC-D5E8-D3FF-7983-48F9398B5FEC}"/>
              </a:ext>
            </a:extLst>
          </p:cNvPr>
          <p:cNvSpPr>
            <a:spLocks noGrp="1"/>
          </p:cNvSpPr>
          <p:nvPr>
            <p:ph idx="1"/>
          </p:nvPr>
        </p:nvSpPr>
        <p:spPr>
          <a:xfrm>
            <a:off x="6412448" y="1696278"/>
            <a:ext cx="5167447" cy="4734501"/>
          </a:xfrm>
        </p:spPr>
        <p:txBody>
          <a:bodyPr anchor="ctr">
            <a:normAutofit/>
          </a:bodyPr>
          <a:lstStyle/>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lang="en-US" dirty="0">
                <a:solidFill>
                  <a:prstClr val="black"/>
                </a:solidFill>
                <a:latin typeface="Times New Roman" panose="02020603050405020304" pitchFamily="18" charset="0"/>
                <a:cs typeface="Times New Roman" panose="02020603050405020304" pitchFamily="18" charset="0"/>
              </a:rPr>
              <a:t>How we go this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graph</a:t>
            </a:r>
            <a:r>
              <a:rPr lang="en-US" dirty="0">
                <a:solidFill>
                  <a:prstClr val="black"/>
                </a:solidFill>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lvl="0">
              <a:buClr>
                <a:srgbClr val="203040"/>
              </a:buClr>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 visualization tool we choose </a:t>
            </a:r>
            <a:r>
              <a:rPr lang="en-US" dirty="0">
                <a:solidFill>
                  <a:prstClr val="black"/>
                </a:solidFill>
                <a:latin typeface="Times New Roman" panose="02020603050405020304" pitchFamily="18" charset="0"/>
                <a:cs typeface="Times New Roman" panose="02020603050405020304" pitchFamily="18" charset="0"/>
              </a:rPr>
              <a:t>a stacked bar chart.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 field section, click the IFAB to dropdown all the columns in the dataset.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employee ID fields </a:t>
            </a:r>
            <a:r>
              <a:rPr lang="en-US" dirty="0">
                <a:solidFill>
                  <a:prstClr val="black"/>
                </a:solidFill>
                <a:latin typeface="Times New Roman" panose="02020603050405020304" pitchFamily="18" charset="0"/>
                <a:cs typeface="Times New Roman" panose="02020603050405020304" pitchFamily="18" charset="0"/>
              </a:rPr>
              <a:t>to the X-axis, Qualification on the Y-axis, on the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lang="en-US" dirty="0">
                <a:solidFill>
                  <a:prstClr val="black"/>
                </a:solidFill>
                <a:latin typeface="Times New Roman" panose="02020603050405020304" pitchFamily="18" charset="0"/>
                <a:cs typeface="Times New Roman" panose="02020603050405020304" pitchFamily="18" charset="0"/>
              </a:rPr>
              <a:t>Click on the symbol beside the Build visual  to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format it to suit you.</a:t>
            </a:r>
          </a:p>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ADF0DE1B-693E-463E-8EF7-6EEED8095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33" y="1615462"/>
            <a:ext cx="6157615" cy="5269043"/>
          </a:xfrm>
          <a:prstGeom prst="rect">
            <a:avLst/>
          </a:prstGeom>
        </p:spPr>
      </p:pic>
    </p:spTree>
    <p:extLst>
      <p:ext uri="{BB962C8B-B14F-4D97-AF65-F5344CB8AC3E}">
        <p14:creationId xmlns:p14="http://schemas.microsoft.com/office/powerpoint/2010/main" val="1781751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869131-809F-4714-9B05-385CAF00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A3185-3F1F-4D74-EB9D-6AC506E3A253}"/>
              </a:ext>
            </a:extLst>
          </p:cNvPr>
          <p:cNvSpPr>
            <a:spLocks noGrp="1"/>
          </p:cNvSpPr>
          <p:nvPr>
            <p:ph type="title"/>
          </p:nvPr>
        </p:nvSpPr>
        <p:spPr>
          <a:xfrm>
            <a:off x="734518" y="596645"/>
            <a:ext cx="10636770" cy="857402"/>
          </a:xfrm>
        </p:spPr>
        <p:txBody>
          <a:bodyPr anchor="b">
            <a:normAutofit fontScale="90000"/>
          </a:bodyPr>
          <a:lstStyle/>
          <a:p>
            <a:r>
              <a:rPr lang="en-US" dirty="0"/>
              <a:t>Employee Gender Mix</a:t>
            </a:r>
          </a:p>
        </p:txBody>
      </p:sp>
      <p:sp>
        <p:nvSpPr>
          <p:cNvPr id="9" name="Content Placeholder 8">
            <a:extLst>
              <a:ext uri="{FF2B5EF4-FFF2-40B4-BE49-F238E27FC236}">
                <a16:creationId xmlns:a16="http://schemas.microsoft.com/office/drawing/2014/main" id="{97966582-519A-8544-06CA-486AC037F99E}"/>
              </a:ext>
            </a:extLst>
          </p:cNvPr>
          <p:cNvSpPr>
            <a:spLocks noGrp="1"/>
          </p:cNvSpPr>
          <p:nvPr>
            <p:ph idx="1"/>
          </p:nvPr>
        </p:nvSpPr>
        <p:spPr>
          <a:xfrm>
            <a:off x="7645242" y="1903751"/>
            <a:ext cx="4251662" cy="4586990"/>
          </a:xfrm>
        </p:spPr>
        <p:txBody>
          <a:bodyPr>
            <a:normAutofit/>
          </a:bodyPr>
          <a:lstStyle/>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 visualization tool we choose a Pie chart.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 field section, click the IFAB to dropdown all the columns in the dataset.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Gender fields to the Legend, Count of Employee ID on values, on the 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Click on the symbol beside the Build visual  to format it to suit you.</a:t>
            </a:r>
          </a:p>
          <a:p>
            <a:pPr marL="0" indent="0">
              <a:buNone/>
            </a:pPr>
            <a:endParaRPr lang="en-US" dirty="0"/>
          </a:p>
        </p:txBody>
      </p:sp>
      <p:pic>
        <p:nvPicPr>
          <p:cNvPr id="5" name="Content Placeholder 4" descr="A screen shot of a graph&#10;&#10;Description automatically generated">
            <a:extLst>
              <a:ext uri="{FF2B5EF4-FFF2-40B4-BE49-F238E27FC236}">
                <a16:creationId xmlns:a16="http://schemas.microsoft.com/office/drawing/2014/main" id="{C631516C-2BCE-D4CE-288A-DFB7EB807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0" y="1721483"/>
            <a:ext cx="7525972" cy="4539872"/>
          </a:xfrm>
          <a:prstGeom prst="rect">
            <a:avLst/>
          </a:prstGeom>
        </p:spPr>
      </p:pic>
    </p:spTree>
    <p:extLst>
      <p:ext uri="{BB962C8B-B14F-4D97-AF65-F5344CB8AC3E}">
        <p14:creationId xmlns:p14="http://schemas.microsoft.com/office/powerpoint/2010/main" val="3192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43E9-7ED4-8552-5589-BA86573CC484}"/>
              </a:ext>
            </a:extLst>
          </p:cNvPr>
          <p:cNvSpPr>
            <a:spLocks noGrp="1"/>
          </p:cNvSpPr>
          <p:nvPr>
            <p:ph type="title"/>
          </p:nvPr>
        </p:nvSpPr>
        <p:spPr>
          <a:xfrm>
            <a:off x="838200" y="365126"/>
            <a:ext cx="10515600" cy="814318"/>
          </a:xfrm>
        </p:spPr>
        <p:txBody>
          <a:bodyPr>
            <a:normAutofit fontScale="90000"/>
          </a:bodyPr>
          <a:lstStyle/>
          <a:p>
            <a:r>
              <a:rPr lang="en-US" dirty="0"/>
              <a:t>Employee By Generation Mix</a:t>
            </a:r>
          </a:p>
        </p:txBody>
      </p:sp>
      <p:pic>
        <p:nvPicPr>
          <p:cNvPr id="5" name="Content Placeholder 4" descr="A screenshot of a computer&#10;&#10;Description automatically generated">
            <a:extLst>
              <a:ext uri="{FF2B5EF4-FFF2-40B4-BE49-F238E27FC236}">
                <a16:creationId xmlns:a16="http://schemas.microsoft.com/office/drawing/2014/main" id="{F541B71F-80B5-8794-3972-2BD5CF0A8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34817"/>
            <a:ext cx="7454774" cy="4558057"/>
          </a:xfrm>
        </p:spPr>
      </p:pic>
      <p:sp>
        <p:nvSpPr>
          <p:cNvPr id="7" name="TextBox 6">
            <a:extLst>
              <a:ext uri="{FF2B5EF4-FFF2-40B4-BE49-F238E27FC236}">
                <a16:creationId xmlns:a16="http://schemas.microsoft.com/office/drawing/2014/main" id="{223A4EBD-5B43-C306-4F09-FEE9BFC74605}"/>
              </a:ext>
            </a:extLst>
          </p:cNvPr>
          <p:cNvSpPr txBox="1"/>
          <p:nvPr/>
        </p:nvSpPr>
        <p:spPr>
          <a:xfrm>
            <a:off x="7606748" y="1179444"/>
            <a:ext cx="4386469" cy="3838038"/>
          </a:xfrm>
          <a:prstGeom prst="rect">
            <a:avLst/>
          </a:prstGeom>
          <a:noFill/>
        </p:spPr>
        <p:txBody>
          <a:bodyPr wrap="square">
            <a:spAutoFit/>
          </a:bodyPr>
          <a:lstStyle/>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 visualization tool we choose a stacked bar chart.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 field section, click the IFAB to dropdown all the columns in the dataset.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employee ID fields to the X-axis, Generation Mix on the Y-axis, on the 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Click on the symbol beside the Build visual  to format it to suit you.</a:t>
            </a:r>
          </a:p>
        </p:txBody>
      </p:sp>
    </p:spTree>
    <p:extLst>
      <p:ext uri="{BB962C8B-B14F-4D97-AF65-F5344CB8AC3E}">
        <p14:creationId xmlns:p14="http://schemas.microsoft.com/office/powerpoint/2010/main" val="743160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B869131-809F-4714-9B05-385CAF00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A3185-3F1F-4D74-EB9D-6AC506E3A253}"/>
              </a:ext>
            </a:extLst>
          </p:cNvPr>
          <p:cNvSpPr>
            <a:spLocks noGrp="1"/>
          </p:cNvSpPr>
          <p:nvPr>
            <p:ph type="title"/>
          </p:nvPr>
        </p:nvSpPr>
        <p:spPr>
          <a:xfrm>
            <a:off x="434715" y="506706"/>
            <a:ext cx="11071485" cy="857399"/>
          </a:xfrm>
        </p:spPr>
        <p:txBody>
          <a:bodyPr anchor="b">
            <a:normAutofit fontScale="90000"/>
          </a:bodyPr>
          <a:lstStyle/>
          <a:p>
            <a:r>
              <a:rPr lang="en-US" dirty="0">
                <a:latin typeface="Times New Roman" panose="02020603050405020304" pitchFamily="18" charset="0"/>
                <a:cs typeface="Times New Roman" panose="02020603050405020304" pitchFamily="18" charset="0"/>
              </a:rPr>
              <a:t>Employee Marital Status</a:t>
            </a:r>
          </a:p>
        </p:txBody>
      </p:sp>
      <p:sp>
        <p:nvSpPr>
          <p:cNvPr id="15" name="Content Placeholder 8">
            <a:extLst>
              <a:ext uri="{FF2B5EF4-FFF2-40B4-BE49-F238E27FC236}">
                <a16:creationId xmlns:a16="http://schemas.microsoft.com/office/drawing/2014/main" id="{DF12705A-B8B0-55CF-34EE-69D90A335EC5}"/>
              </a:ext>
            </a:extLst>
          </p:cNvPr>
          <p:cNvSpPr>
            <a:spLocks noGrp="1"/>
          </p:cNvSpPr>
          <p:nvPr>
            <p:ph idx="1"/>
          </p:nvPr>
        </p:nvSpPr>
        <p:spPr>
          <a:xfrm>
            <a:off x="7749915" y="1543987"/>
            <a:ext cx="4247212" cy="4931764"/>
          </a:xfrm>
        </p:spPr>
        <p:txBody>
          <a:bodyPr>
            <a:normAutofit/>
          </a:bodyPr>
          <a:lstStyle/>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 we go this graph:</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 visualization tool we choose a Pie chart.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 field section, click the IFAB to dropdown all the columns in the dataset.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a:t>
            </a:r>
            <a:r>
              <a:rPr kumimoji="0" lang="en-US" sz="19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MaritalStatus</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fields to the Legend, Count of Employee ID on values, on the 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Click on the symbol beside the Build visual  to format it to suit you.</a:t>
            </a:r>
          </a:p>
          <a:p>
            <a:endParaRPr lang="en-US" dirty="0"/>
          </a:p>
        </p:txBody>
      </p:sp>
      <p:pic>
        <p:nvPicPr>
          <p:cNvPr id="5" name="Content Placeholder 4" descr="A screenshot of a pie chart&#10;&#10;Description automatically generated">
            <a:extLst>
              <a:ext uri="{FF2B5EF4-FFF2-40B4-BE49-F238E27FC236}">
                <a16:creationId xmlns:a16="http://schemas.microsoft.com/office/drawing/2014/main" id="{0DCAFC7C-4B8C-0CC3-1060-22E1935F9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73" y="1751972"/>
            <a:ext cx="7090348" cy="4160709"/>
          </a:xfrm>
          <a:prstGeom prst="rect">
            <a:avLst/>
          </a:prstGeom>
        </p:spPr>
      </p:pic>
    </p:spTree>
    <p:extLst>
      <p:ext uri="{BB962C8B-B14F-4D97-AF65-F5344CB8AC3E}">
        <p14:creationId xmlns:p14="http://schemas.microsoft.com/office/powerpoint/2010/main" val="3137957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3185-3F1F-4D74-EB9D-6AC506E3A253}"/>
              </a:ext>
            </a:extLst>
          </p:cNvPr>
          <p:cNvSpPr>
            <a:spLocks noGrp="1"/>
          </p:cNvSpPr>
          <p:nvPr>
            <p:ph type="title"/>
          </p:nvPr>
        </p:nvSpPr>
        <p:spPr>
          <a:xfrm>
            <a:off x="838200" y="365126"/>
            <a:ext cx="10515600" cy="893832"/>
          </a:xfrm>
        </p:spPr>
        <p:txBody>
          <a:bodyPr>
            <a:normAutofit fontScale="90000"/>
          </a:bodyPr>
          <a:lstStyle/>
          <a:p>
            <a:r>
              <a:rPr lang="en-US" dirty="0"/>
              <a:t>Employee By Department</a:t>
            </a:r>
          </a:p>
        </p:txBody>
      </p:sp>
      <p:pic>
        <p:nvPicPr>
          <p:cNvPr id="5" name="Content Placeholder 4" descr="A screenshot of a computer&#10;&#10;Description automatically generated">
            <a:extLst>
              <a:ext uri="{FF2B5EF4-FFF2-40B4-BE49-F238E27FC236}">
                <a16:creationId xmlns:a16="http://schemas.microsoft.com/office/drawing/2014/main" id="{474957E4-8094-AFF2-1EF0-1E23A5923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57" y="1974574"/>
            <a:ext cx="7485524" cy="4705971"/>
          </a:xfrm>
        </p:spPr>
      </p:pic>
      <p:sp>
        <p:nvSpPr>
          <p:cNvPr id="7" name="TextBox 6">
            <a:extLst>
              <a:ext uri="{FF2B5EF4-FFF2-40B4-BE49-F238E27FC236}">
                <a16:creationId xmlns:a16="http://schemas.microsoft.com/office/drawing/2014/main" id="{957508FA-FA52-4714-1A81-71C4F650CDE9}"/>
              </a:ext>
            </a:extLst>
          </p:cNvPr>
          <p:cNvSpPr txBox="1"/>
          <p:nvPr/>
        </p:nvSpPr>
        <p:spPr>
          <a:xfrm>
            <a:off x="7589981" y="1258958"/>
            <a:ext cx="4497562" cy="4304833"/>
          </a:xfrm>
          <a:prstGeom prst="rect">
            <a:avLst/>
          </a:prstGeom>
          <a:noFill/>
        </p:spPr>
        <p:txBody>
          <a:bodyPr wrap="square">
            <a:spAutoFit/>
          </a:bodyPr>
          <a:lstStyle/>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 we go this graph:</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 visualization tool we choose a stacked bar chart.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the field section, click the IFAB to dropdown all the columns in the dataset.</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Drag the employee ID fields to the Y-axis, Department on the X-axis, on the area under the Visualization pane.</a:t>
            </a:r>
          </a:p>
          <a:p>
            <a:pPr marL="228600" marR="0" lvl="0" indent="-22860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Click on the symbol beside the Build visual  to format it to suit you.</a:t>
            </a:r>
          </a:p>
        </p:txBody>
      </p:sp>
    </p:spTree>
    <p:extLst>
      <p:ext uri="{BB962C8B-B14F-4D97-AF65-F5344CB8AC3E}">
        <p14:creationId xmlns:p14="http://schemas.microsoft.com/office/powerpoint/2010/main" val="379819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9AF3-6F48-3B10-A8C2-AEFB3080B9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893F6E4-8B45-5682-D31D-EFE5B2EDD526}"/>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In summary, the goal of this project to be able to gather data for a data-driven solution that involves business intelligence (BI). This was possible by the use of Power Bi software tool. This enable me to  create a BI system for monthly data input, which will accelerate our processes for tracking and measuring data. These initiatives are meant to improve our data management skills so that our organization can make better decisions.</a:t>
            </a:r>
          </a:p>
        </p:txBody>
      </p:sp>
    </p:spTree>
    <p:extLst>
      <p:ext uri="{BB962C8B-B14F-4D97-AF65-F5344CB8AC3E}">
        <p14:creationId xmlns:p14="http://schemas.microsoft.com/office/powerpoint/2010/main" val="337513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0A1F-F986-405C-10AF-169B70E4BC77}"/>
              </a:ext>
            </a:extLst>
          </p:cNvPr>
          <p:cNvSpPr>
            <a:spLocks noGrp="1"/>
          </p:cNvSpPr>
          <p:nvPr>
            <p:ph type="title"/>
          </p:nvPr>
        </p:nvSpPr>
        <p:spPr>
          <a:xfrm>
            <a:off x="4386470" y="2766218"/>
            <a:ext cx="2451652" cy="1325563"/>
          </a:xfrm>
        </p:spPr>
        <p:txBody>
          <a:bodyPr/>
          <a:lstStyle/>
          <a:p>
            <a:r>
              <a:rPr lang="en-US" dirty="0"/>
              <a:t>Q &amp; A</a:t>
            </a:r>
          </a:p>
        </p:txBody>
      </p:sp>
    </p:spTree>
    <p:extLst>
      <p:ext uri="{BB962C8B-B14F-4D97-AF65-F5344CB8AC3E}">
        <p14:creationId xmlns:p14="http://schemas.microsoft.com/office/powerpoint/2010/main" val="1840036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3758-BFC6-2C9E-24E5-C224E0F16B54}"/>
              </a:ext>
            </a:extLst>
          </p:cNvPr>
          <p:cNvSpPr>
            <a:spLocks noGrp="1"/>
          </p:cNvSpPr>
          <p:nvPr>
            <p:ph type="title"/>
          </p:nvPr>
        </p:nvSpPr>
        <p:spPr>
          <a:xfrm>
            <a:off x="3409122" y="2889319"/>
            <a:ext cx="5986670" cy="1079362"/>
          </a:xfrm>
        </p:spPr>
        <p:txBody>
          <a:bodyPr/>
          <a:lstStyle/>
          <a:p>
            <a:r>
              <a:rPr lang="en-US" dirty="0"/>
              <a:t>THANK YOU</a:t>
            </a:r>
          </a:p>
        </p:txBody>
      </p:sp>
    </p:spTree>
    <p:extLst>
      <p:ext uri="{BB962C8B-B14F-4D97-AF65-F5344CB8AC3E}">
        <p14:creationId xmlns:p14="http://schemas.microsoft.com/office/powerpoint/2010/main" val="309262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CCD4C3-17F4-425F-A2B6-AAF5D7770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11FB0-F2E5-8A45-A94C-20A339E26AFB}"/>
              </a:ext>
            </a:extLst>
          </p:cNvPr>
          <p:cNvSpPr>
            <a:spLocks noGrp="1"/>
          </p:cNvSpPr>
          <p:nvPr>
            <p:ph type="title"/>
          </p:nvPr>
        </p:nvSpPr>
        <p:spPr>
          <a:xfrm>
            <a:off x="838200" y="365125"/>
            <a:ext cx="8427719" cy="2225675"/>
          </a:xfrm>
        </p:spPr>
        <p:txBody>
          <a:bodyPr>
            <a:normAutofit/>
          </a:bodyPr>
          <a:lstStyle/>
          <a:p>
            <a:r>
              <a:rPr lang="en-US">
                <a:latin typeface="Times New Roman" panose="02020603050405020304" pitchFamily="18" charset="0"/>
                <a:cs typeface="Times New Roman" panose="02020603050405020304" pitchFamily="18" charset="0"/>
              </a:rPr>
              <a:t>Objective</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958B40-BA6A-986B-10E8-3C095A27874A}"/>
              </a:ext>
            </a:extLst>
          </p:cNvPr>
          <p:cNvSpPr>
            <a:spLocks noGrp="1"/>
          </p:cNvSpPr>
          <p:nvPr>
            <p:ph idx="1"/>
          </p:nvPr>
        </p:nvSpPr>
        <p:spPr>
          <a:xfrm>
            <a:off x="838200" y="2476501"/>
            <a:ext cx="9539990" cy="3581400"/>
          </a:xfrm>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The objective of this project is to assess and select tools from our existing platforms, Time-O-Clock Plus and </a:t>
            </a:r>
            <a:r>
              <a:rPr lang="en-US" b="0" i="0" dirty="0" err="1">
                <a:effectLst/>
                <a:latin typeface="Times New Roman" panose="02020603050405020304" pitchFamily="18" charset="0"/>
                <a:cs typeface="Times New Roman" panose="02020603050405020304" pitchFamily="18" charset="0"/>
              </a:rPr>
              <a:t>Netchex</a:t>
            </a:r>
            <a:r>
              <a:rPr lang="en-US" b="0" i="0" dirty="0">
                <a:effectLst/>
                <a:latin typeface="Times New Roman" panose="02020603050405020304" pitchFamily="18" charset="0"/>
                <a:cs typeface="Times New Roman" panose="02020603050405020304" pitchFamily="18" charset="0"/>
              </a:rPr>
              <a:t>. Subsequently, we aim to design and implement a Business Intelligence (BI) solution that allows for monthly data input. This BI system will facilitate efficient data tracking and measurement, enabling data-informed decision-making and performance enhancement.</a:t>
            </a:r>
          </a:p>
          <a:p>
            <a:pPr marL="0" indent="0">
              <a:buNone/>
            </a:pPr>
            <a:r>
              <a:rPr lang="en-US" dirty="0">
                <a:latin typeface="Times New Roman" panose="02020603050405020304" pitchFamily="18" charset="0"/>
                <a:cs typeface="Times New Roman" panose="02020603050405020304" pitchFamily="18" charset="0"/>
              </a:rPr>
              <a:t>However, since I am not able to get access to the platform dataset, We will therefore use a sample dataset generated for this project.</a:t>
            </a:r>
          </a:p>
        </p:txBody>
      </p:sp>
    </p:spTree>
    <p:extLst>
      <p:ext uri="{BB962C8B-B14F-4D97-AF65-F5344CB8AC3E}">
        <p14:creationId xmlns:p14="http://schemas.microsoft.com/office/powerpoint/2010/main" val="248807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61EB98-E0C4-4B95-984A-E7D9DFAD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5B0E7-EBBE-D1C5-FB50-9E8CBCD7D32F}"/>
              </a:ext>
            </a:extLst>
          </p:cNvPr>
          <p:cNvSpPr>
            <a:spLocks noGrp="1"/>
          </p:cNvSpPr>
          <p:nvPr>
            <p:ph type="title"/>
          </p:nvPr>
        </p:nvSpPr>
        <p:spPr>
          <a:xfrm>
            <a:off x="838200" y="365126"/>
            <a:ext cx="10515601" cy="804108"/>
          </a:xfrm>
        </p:spPr>
        <p:txBody>
          <a:bodyPr>
            <a:normAutofit fontScale="90000"/>
          </a:bodyPr>
          <a:lstStyle/>
          <a:p>
            <a:r>
              <a:rPr lang="en-US" b="0" i="0" dirty="0">
                <a:effectLst/>
                <a:latin typeface="Times New Roman" panose="02020603050405020304" pitchFamily="18" charset="0"/>
                <a:cs typeface="Times New Roman" panose="02020603050405020304" pitchFamily="18" charset="0"/>
              </a:rPr>
              <a:t>Generating Dataset.</a:t>
            </a:r>
          </a:p>
        </p:txBody>
      </p:sp>
      <p:graphicFrame>
        <p:nvGraphicFramePr>
          <p:cNvPr id="5" name="Content Placeholder 2">
            <a:extLst>
              <a:ext uri="{FF2B5EF4-FFF2-40B4-BE49-F238E27FC236}">
                <a16:creationId xmlns:a16="http://schemas.microsoft.com/office/drawing/2014/main" id="{79E4CD40-725A-6AFB-A6C8-EF8193320B37}"/>
              </a:ext>
            </a:extLst>
          </p:cNvPr>
          <p:cNvGraphicFramePr>
            <a:graphicFrameLocks noGrp="1"/>
          </p:cNvGraphicFramePr>
          <p:nvPr>
            <p:ph idx="1"/>
            <p:extLst>
              <p:ext uri="{D42A27DB-BD31-4B8C-83A1-F6EECF244321}">
                <p14:modId xmlns:p14="http://schemas.microsoft.com/office/powerpoint/2010/main" val="2988463994"/>
              </p:ext>
            </p:extLst>
          </p:nvPr>
        </p:nvGraphicFramePr>
        <p:xfrm>
          <a:off x="838199" y="1534360"/>
          <a:ext cx="11141765" cy="4958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310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F3760-95F2-8517-33DF-133BA3F207B6}"/>
              </a:ext>
            </a:extLst>
          </p:cNvPr>
          <p:cNvSpPr>
            <a:spLocks noGrp="1"/>
          </p:cNvSpPr>
          <p:nvPr>
            <p:ph type="title"/>
          </p:nvPr>
        </p:nvSpPr>
        <p:spPr>
          <a:xfrm>
            <a:off x="838201" y="596644"/>
            <a:ext cx="10515600" cy="1850735"/>
          </a:xfrm>
        </p:spPr>
        <p:txBody>
          <a:bodyPr anchor="b">
            <a:normAutofit/>
          </a:bodyPr>
          <a:lstStyle/>
          <a:p>
            <a:r>
              <a:rPr lang="en-US" b="0" i="0" dirty="0">
                <a:effectLst/>
                <a:latin typeface="Times New Roman" panose="02020603050405020304" pitchFamily="18" charset="0"/>
                <a:cs typeface="Times New Roman" panose="02020603050405020304" pitchFamily="18" charset="0"/>
              </a:rPr>
              <a:t>Power BI software</a:t>
            </a:r>
            <a:br>
              <a:rPr lang="en-US" b="0"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C90163-8FC1-9A54-8AC1-FE50705368B7}"/>
              </a:ext>
            </a:extLst>
          </p:cNvPr>
          <p:cNvSpPr>
            <a:spLocks noGrp="1"/>
          </p:cNvSpPr>
          <p:nvPr>
            <p:ph idx="1"/>
          </p:nvPr>
        </p:nvSpPr>
        <p:spPr>
          <a:xfrm>
            <a:off x="6176203" y="2239617"/>
            <a:ext cx="6015797" cy="4227444"/>
          </a:xfrm>
        </p:spPr>
        <p:txBody>
          <a:bodyPr anchor="ctr">
            <a:normAutofit/>
          </a:bodyPr>
          <a:lstStyle/>
          <a:p>
            <a:pPr marL="0" indent="0">
              <a:lnSpc>
                <a:spcPct val="100000"/>
              </a:lnSpc>
              <a:buNone/>
            </a:pPr>
            <a:r>
              <a:rPr lang="en-US" b="0" i="0" dirty="0">
                <a:effectLst/>
                <a:latin typeface="Times New Roman" panose="02020603050405020304" pitchFamily="18" charset="0"/>
                <a:cs typeface="Times New Roman" panose="02020603050405020304" pitchFamily="18" charset="0"/>
              </a:rPr>
              <a:t>Power BI is a powerful business intelligence tool that allows organizations to extract valuable insights from their data. </a:t>
            </a:r>
          </a:p>
          <a:p>
            <a:pPr marL="0" indent="0">
              <a:lnSpc>
                <a:spcPct val="100000"/>
              </a:lnSpc>
              <a:buNone/>
            </a:pPr>
            <a:r>
              <a:rPr lang="en-US" b="0" i="0" dirty="0">
                <a:effectLst/>
                <a:latin typeface="Times New Roman" panose="02020603050405020304" pitchFamily="18" charset="0"/>
                <a:cs typeface="Times New Roman" panose="02020603050405020304" pitchFamily="18" charset="0"/>
              </a:rPr>
              <a:t>With its capabilities for data visualization, real-time reporting, data, integration, and customization, it provides a cost-effective solution for businesses to analyze data, make informed decisions, and foster growth. </a:t>
            </a:r>
          </a:p>
          <a:p>
            <a:pPr marL="0" indent="0">
              <a:lnSpc>
                <a:spcPct val="100000"/>
              </a:lnSpc>
              <a:buNone/>
            </a:pPr>
            <a:r>
              <a:rPr lang="en-US" b="0" i="0" dirty="0">
                <a:effectLst/>
                <a:latin typeface="Times New Roman" panose="02020603050405020304" pitchFamily="18" charset="0"/>
                <a:cs typeface="Times New Roman" panose="02020603050405020304" pitchFamily="18" charset="0"/>
              </a:rPr>
              <a:t>Additionally, its AI integration enhances predictive analytics, making it a comprehensive platform for deriving meaningful insights and achieving data-driven success.</a:t>
            </a:r>
            <a:endParaRPr lang="en-US" dirty="0">
              <a:latin typeface="Times New Roman" panose="02020603050405020304" pitchFamily="18" charset="0"/>
              <a:cs typeface="Times New Roman" panose="02020603050405020304" pitchFamily="18" charset="0"/>
            </a:endParaRPr>
          </a:p>
        </p:txBody>
      </p:sp>
      <p:pic>
        <p:nvPicPr>
          <p:cNvPr id="5" name="Picture 4" descr="A yellow folders with a green pen&#10;&#10;Description automatically generated">
            <a:extLst>
              <a:ext uri="{FF2B5EF4-FFF2-40B4-BE49-F238E27FC236}">
                <a16:creationId xmlns:a16="http://schemas.microsoft.com/office/drawing/2014/main" id="{F4DC4170-C91B-8900-D7C1-475726EDF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04" y="3044023"/>
            <a:ext cx="5403695" cy="3217333"/>
          </a:xfrm>
          <a:prstGeom prst="rect">
            <a:avLst/>
          </a:prstGeom>
        </p:spPr>
      </p:pic>
    </p:spTree>
    <p:extLst>
      <p:ext uri="{BB962C8B-B14F-4D97-AF65-F5344CB8AC3E}">
        <p14:creationId xmlns:p14="http://schemas.microsoft.com/office/powerpoint/2010/main" val="81872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61EB98-E0C4-4B95-984A-E7D9DFAD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EE5EF-D1C7-4507-58ED-F42743735FEF}"/>
              </a:ext>
            </a:extLst>
          </p:cNvPr>
          <p:cNvSpPr>
            <a:spLocks noGrp="1"/>
          </p:cNvSpPr>
          <p:nvPr>
            <p:ph type="title"/>
          </p:nvPr>
        </p:nvSpPr>
        <p:spPr>
          <a:xfrm>
            <a:off x="838200" y="365125"/>
            <a:ext cx="10515601" cy="1795655"/>
          </a:xfrm>
        </p:spPr>
        <p:txBody>
          <a:bodyPr>
            <a:normAutofit/>
          </a:bodyPr>
          <a:lstStyle/>
          <a:p>
            <a:pPr>
              <a:lnSpc>
                <a:spcPct val="90000"/>
              </a:lnSpc>
            </a:pPr>
            <a:r>
              <a:rPr lang="en-US" sz="3800" b="0" i="0">
                <a:effectLst/>
                <a:latin typeface="Times New Roman" panose="02020603050405020304" pitchFamily="18" charset="0"/>
                <a:cs typeface="Times New Roman" panose="02020603050405020304" pitchFamily="18" charset="0"/>
              </a:rPr>
              <a:t>Develop a BI solution for data tracking and measurement</a:t>
            </a:r>
            <a:br>
              <a:rPr lang="en-US" sz="3800" b="0" i="0">
                <a:effectLst/>
                <a:latin typeface="Söhne"/>
              </a:rPr>
            </a:br>
            <a:endParaRPr lang="en-US" sz="3800"/>
          </a:p>
        </p:txBody>
      </p:sp>
      <p:graphicFrame>
        <p:nvGraphicFramePr>
          <p:cNvPr id="5" name="Content Placeholder 2">
            <a:extLst>
              <a:ext uri="{FF2B5EF4-FFF2-40B4-BE49-F238E27FC236}">
                <a16:creationId xmlns:a16="http://schemas.microsoft.com/office/drawing/2014/main" id="{4047B071-FEF6-D8BC-85B4-605697B1590D}"/>
              </a:ext>
            </a:extLst>
          </p:cNvPr>
          <p:cNvGraphicFramePr>
            <a:graphicFrameLocks noGrp="1"/>
          </p:cNvGraphicFramePr>
          <p:nvPr>
            <p:ph idx="1"/>
            <p:extLst>
              <p:ext uri="{D42A27DB-BD31-4B8C-83A1-F6EECF244321}">
                <p14:modId xmlns:p14="http://schemas.microsoft.com/office/powerpoint/2010/main" val="258970740"/>
              </p:ext>
            </p:extLst>
          </p:nvPr>
        </p:nvGraphicFramePr>
        <p:xfrm>
          <a:off x="838200" y="2399571"/>
          <a:ext cx="10515600" cy="377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002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6C1C6-D402-4A65-CEC0-98A47B4CFEB9}"/>
              </a:ext>
            </a:extLst>
          </p:cNvPr>
          <p:cNvSpPr>
            <a:spLocks noGrp="1"/>
          </p:cNvSpPr>
          <p:nvPr>
            <p:ph type="title"/>
          </p:nvPr>
        </p:nvSpPr>
        <p:spPr>
          <a:xfrm>
            <a:off x="838201" y="596644"/>
            <a:ext cx="10515600" cy="1097245"/>
          </a:xfrm>
        </p:spPr>
        <p:txBody>
          <a:bodyPr anchor="b">
            <a:normAutofit/>
          </a:bodyPr>
          <a:lstStyle/>
          <a:p>
            <a:r>
              <a:rPr lang="en-US" dirty="0"/>
              <a:t>POWER BI INTERFACE</a:t>
            </a:r>
          </a:p>
        </p:txBody>
      </p:sp>
      <p:sp>
        <p:nvSpPr>
          <p:cNvPr id="15" name="Content Placeholder 8">
            <a:extLst>
              <a:ext uri="{FF2B5EF4-FFF2-40B4-BE49-F238E27FC236}">
                <a16:creationId xmlns:a16="http://schemas.microsoft.com/office/drawing/2014/main" id="{09EA97E2-78C0-EC30-94F0-0153D524416D}"/>
              </a:ext>
            </a:extLst>
          </p:cNvPr>
          <p:cNvSpPr>
            <a:spLocks noGrp="1"/>
          </p:cNvSpPr>
          <p:nvPr>
            <p:ph idx="1"/>
          </p:nvPr>
        </p:nvSpPr>
        <p:spPr>
          <a:xfrm>
            <a:off x="397565" y="1470991"/>
            <a:ext cx="5208756" cy="5128592"/>
          </a:xfrm>
        </p:spPr>
        <p:txBody>
          <a:bodyPr anchor="ctr">
            <a:normAutofit fontScale="92500" lnSpcReduction="20000"/>
          </a:bodyPr>
          <a:lstStyle/>
          <a:p>
            <a:pPr>
              <a:lnSpc>
                <a:spcPct val="100000"/>
              </a:lnSpc>
              <a:buFont typeface="+mj-lt"/>
              <a:buAutoNum type="arabicPeriod"/>
            </a:pPr>
            <a:endParaRPr lang="en-US" sz="1700" b="0" i="0" dirty="0">
              <a:effectLst/>
              <a:latin typeface="Times New Roman" panose="02020603050405020304" pitchFamily="18" charset="0"/>
              <a:cs typeface="Times New Roman" panose="02020603050405020304" pitchFamily="18" charset="0"/>
            </a:endParaRPr>
          </a:p>
          <a:p>
            <a:pPr marL="0" indent="0">
              <a:lnSpc>
                <a:spcPct val="100000"/>
              </a:lnSpc>
              <a:buNone/>
            </a:pPr>
            <a:r>
              <a:rPr lang="en-US" sz="1700" b="0" i="0" dirty="0">
                <a:effectLst/>
                <a:latin typeface="Times New Roman" panose="02020603050405020304" pitchFamily="18" charset="0"/>
                <a:cs typeface="Times New Roman" panose="02020603050405020304" pitchFamily="18" charset="0"/>
              </a:rPr>
              <a:t>The followings are the ribbons used in Power Bi interface and their functions:</a:t>
            </a:r>
          </a:p>
          <a:p>
            <a:pPr>
              <a:lnSpc>
                <a:spcPct val="100000"/>
              </a:lnSpc>
              <a:buFont typeface="+mj-lt"/>
              <a:buAutoNum type="arabicPeriod"/>
            </a:pPr>
            <a:r>
              <a:rPr lang="en-US" sz="1700" b="0" i="0" dirty="0">
                <a:effectLst/>
                <a:latin typeface="Times New Roman" panose="02020603050405020304" pitchFamily="18" charset="0"/>
                <a:cs typeface="Times New Roman" panose="02020603050405020304" pitchFamily="18" charset="0"/>
              </a:rPr>
              <a:t>Home: This ribbon provides options for opening, saving, publishing, and exporting reports, as well as creating new reports and connecting to data sources.</a:t>
            </a:r>
          </a:p>
          <a:p>
            <a:pPr>
              <a:lnSpc>
                <a:spcPct val="100000"/>
              </a:lnSpc>
              <a:buFont typeface="+mj-lt"/>
              <a:buAutoNum type="arabicPeriod"/>
            </a:pPr>
            <a:r>
              <a:rPr lang="en-US" sz="1700" b="0" i="0" dirty="0">
                <a:effectLst/>
                <a:latin typeface="Times New Roman" panose="02020603050405020304" pitchFamily="18" charset="0"/>
                <a:cs typeface="Times New Roman" panose="02020603050405020304" pitchFamily="18" charset="0"/>
              </a:rPr>
              <a:t>Insert: You can use this ribbon to insert various elements into your report, such as visuals, text boxes, shapes, and buttons.</a:t>
            </a:r>
          </a:p>
          <a:p>
            <a:pPr>
              <a:lnSpc>
                <a:spcPct val="100000"/>
              </a:lnSpc>
              <a:buFont typeface="+mj-lt"/>
              <a:buAutoNum type="arabicPeriod"/>
            </a:pPr>
            <a:r>
              <a:rPr lang="en-US" sz="1700" b="0" i="0" dirty="0">
                <a:effectLst/>
                <a:latin typeface="Times New Roman" panose="02020603050405020304" pitchFamily="18" charset="0"/>
                <a:cs typeface="Times New Roman" panose="02020603050405020304" pitchFamily="18" charset="0"/>
              </a:rPr>
              <a:t>Modeling: The Modeling ribbon contains tools for managing relationships between data tables, creating calculated columns and measures, and editing data properties.</a:t>
            </a:r>
          </a:p>
          <a:p>
            <a:pPr>
              <a:lnSpc>
                <a:spcPct val="100000"/>
              </a:lnSpc>
              <a:buFont typeface="+mj-lt"/>
              <a:buAutoNum type="arabicPeriod"/>
            </a:pPr>
            <a:r>
              <a:rPr lang="en-US" sz="1700" b="0" i="0" dirty="0">
                <a:effectLst/>
                <a:latin typeface="Times New Roman" panose="02020603050405020304" pitchFamily="18" charset="0"/>
                <a:cs typeface="Times New Roman" panose="02020603050405020304" pitchFamily="18" charset="0"/>
              </a:rPr>
              <a:t>View: This ribbon allows you to control the view of your report, including options for zooming, gridlines, and Rulers.</a:t>
            </a:r>
          </a:p>
          <a:p>
            <a:pPr>
              <a:lnSpc>
                <a:spcPct val="100000"/>
              </a:lnSpc>
              <a:buFont typeface="+mj-lt"/>
              <a:buAutoNum type="arabicPeriod"/>
            </a:pPr>
            <a:r>
              <a:rPr lang="en-US" sz="1700" b="0" i="0" dirty="0">
                <a:effectLst/>
                <a:latin typeface="Times New Roman" panose="02020603050405020304" pitchFamily="18" charset="0"/>
                <a:cs typeface="Times New Roman" panose="02020603050405020304" pitchFamily="18" charset="0"/>
              </a:rPr>
              <a:t>Data: The Data ribbon provides access to Power Query, where you can transform and shape your data before using it in your report.</a:t>
            </a:r>
          </a:p>
          <a:p>
            <a:pPr>
              <a:lnSpc>
                <a:spcPct val="100000"/>
              </a:lnSpc>
              <a:buFont typeface="+mj-lt"/>
              <a:buAutoNum type="arabicPeriod"/>
            </a:pPr>
            <a:r>
              <a:rPr lang="en-US" sz="1700" b="0" i="0" dirty="0">
                <a:effectLst/>
                <a:latin typeface="Times New Roman" panose="02020603050405020304" pitchFamily="18" charset="0"/>
                <a:cs typeface="Times New Roman" panose="02020603050405020304" pitchFamily="18" charset="0"/>
              </a:rPr>
              <a:t>Help: This ribbon includes links to documentation, community support, and feedback options for Power BI.</a:t>
            </a:r>
          </a:p>
          <a:p>
            <a:pPr>
              <a:lnSpc>
                <a:spcPct val="100000"/>
              </a:lnSpc>
            </a:pPr>
            <a:endParaRPr lang="en-US" sz="1100" dirty="0"/>
          </a:p>
        </p:txBody>
      </p:sp>
      <p:pic>
        <p:nvPicPr>
          <p:cNvPr id="5" name="Content Placeholder 4" descr="A screenshot of a computer&#10;&#10;Description automatically generated">
            <a:extLst>
              <a:ext uri="{FF2B5EF4-FFF2-40B4-BE49-F238E27FC236}">
                <a16:creationId xmlns:a16="http://schemas.microsoft.com/office/drawing/2014/main" id="{9927EC1B-1F6D-837A-36F3-37B044D5B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321" y="1785438"/>
            <a:ext cx="6585679" cy="4265644"/>
          </a:xfrm>
          <a:prstGeom prst="rect">
            <a:avLst/>
          </a:prstGeom>
        </p:spPr>
      </p:pic>
    </p:spTree>
    <p:extLst>
      <p:ext uri="{BB962C8B-B14F-4D97-AF65-F5344CB8AC3E}">
        <p14:creationId xmlns:p14="http://schemas.microsoft.com/office/powerpoint/2010/main" val="274306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0D23-AE75-606F-6F05-E152FEEDF81B}"/>
              </a:ext>
            </a:extLst>
          </p:cNvPr>
          <p:cNvSpPr>
            <a:spLocks noGrp="1"/>
          </p:cNvSpPr>
          <p:nvPr>
            <p:ph type="title"/>
          </p:nvPr>
        </p:nvSpPr>
        <p:spPr>
          <a:xfrm>
            <a:off x="838200" y="365126"/>
            <a:ext cx="10515600" cy="907084"/>
          </a:xfrm>
        </p:spPr>
        <p:txBody>
          <a:bodyPr>
            <a:normAutofit fontScale="90000"/>
          </a:bodyPr>
          <a:lstStyle/>
          <a:p>
            <a:r>
              <a:rPr lang="en-US" dirty="0"/>
              <a:t>ExcelSheet to </a:t>
            </a:r>
            <a:r>
              <a:rPr lang="en-US" dirty="0" err="1"/>
              <a:t>PowerBI</a:t>
            </a:r>
            <a:endParaRPr lang="en-US" dirty="0"/>
          </a:p>
        </p:txBody>
      </p:sp>
      <p:sp>
        <p:nvSpPr>
          <p:cNvPr id="3" name="Content Placeholder 2">
            <a:extLst>
              <a:ext uri="{FF2B5EF4-FFF2-40B4-BE49-F238E27FC236}">
                <a16:creationId xmlns:a16="http://schemas.microsoft.com/office/drawing/2014/main" id="{88B5C7BF-188D-1AC2-788F-00398A3EF890}"/>
              </a:ext>
            </a:extLst>
          </p:cNvPr>
          <p:cNvSpPr>
            <a:spLocks noGrp="1"/>
          </p:cNvSpPr>
          <p:nvPr>
            <p:ph idx="1"/>
          </p:nvPr>
        </p:nvSpPr>
        <p:spPr>
          <a:xfrm>
            <a:off x="838200" y="1940875"/>
            <a:ext cx="10899098" cy="4236087"/>
          </a:xfrm>
        </p:spPr>
        <p:txBody>
          <a:bodyPr/>
          <a:lstStyle/>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kumimoji="0" lang="en-US" sz="2000" b="0" i="0" u="none"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Moving a dataset from Excel to Power BI involves the process of importing data from an Excel spreadsheet into Power BI for analysis, visualization, and reporting. </a:t>
            </a:r>
          </a:p>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kumimoji="0" lang="en-US" sz="2000" b="0" i="0" u="none"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This transition allows us to take advantage of Power BI's powerful features, such as creating interactive dashboards, generating insightful reports, and leveraging data modeling capabilities. Typically, this is done by connecting to the Excel file, selecting the desired tables or data ranges, and transforming the data as needed within Power BI to create meaningful visualizations and analyses.</a:t>
            </a:r>
          </a:p>
          <a:p>
            <a:pPr marL="0" marR="0" lvl="0" indent="0" algn="l" defTabSz="914400" rtl="0" eaLnBrk="1" fontAlgn="auto" latinLnBrk="0" hangingPunct="1">
              <a:lnSpc>
                <a:spcPct val="110000"/>
              </a:lnSpc>
              <a:spcBef>
                <a:spcPts val="1000"/>
              </a:spcBef>
              <a:spcAft>
                <a:spcPts val="0"/>
              </a:spcAft>
              <a:buClr>
                <a:srgbClr val="203040"/>
              </a:buClr>
              <a:buSzTx/>
              <a:buFont typeface="Arial" panose="020B0604020202020204" pitchFamily="34" charset="0"/>
              <a:buNone/>
              <a:tabLst/>
              <a:defRPr/>
            </a:pPr>
            <a:r>
              <a:rPr lang="en-US" b="0" i="0" dirty="0">
                <a:solidFill>
                  <a:srgbClr val="374151"/>
                </a:solidFill>
                <a:effectLst/>
                <a:latin typeface="Times New Roman" panose="02020603050405020304" pitchFamily="18" charset="0"/>
                <a:cs typeface="Times New Roman" panose="02020603050405020304" pitchFamily="18" charset="0"/>
              </a:rPr>
              <a:t>We'll keep the Excel sheet open on our desktop because from time to time, we need to generate new columns by converting certain qualitative data records into quantitative data. Once we create these columns, we save the changes in the Excel sheet and then refresh both the Excel file and Power BI. This ensures that the new column becomes visible in Power BI. The next slide provides a visual overview of this process.</a:t>
            </a:r>
            <a:endParaRPr kumimoji="0" lang="en-US" sz="2000" b="0" i="0" u="none"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42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B2A7A92B-BEEF-9F89-321D-D0D9FC688A31}"/>
              </a:ext>
            </a:extLst>
          </p:cNvPr>
          <p:cNvPicPr>
            <a:picLocks noChangeAspect="1"/>
          </p:cNvPicPr>
          <p:nvPr/>
        </p:nvPicPr>
        <p:blipFill rotWithShape="1">
          <a:blip r:embed="rId2">
            <a:extLst>
              <a:ext uri="{28A0092B-C50C-407E-A947-70E740481C1C}">
                <a14:useLocalDpi xmlns:a14="http://schemas.microsoft.com/office/drawing/2010/main" val="0"/>
              </a:ext>
            </a:extLst>
          </a:blip>
          <a:srcRect l="1975" r="11933" b="-1"/>
          <a:stretch/>
        </p:blipFill>
        <p:spPr>
          <a:xfrm>
            <a:off x="-1" y="596644"/>
            <a:ext cx="12192001" cy="5664712"/>
          </a:xfrm>
          <a:prstGeom prst="rect">
            <a:avLst/>
          </a:prstGeom>
        </p:spPr>
      </p:pic>
    </p:spTree>
    <p:extLst>
      <p:ext uri="{BB962C8B-B14F-4D97-AF65-F5344CB8AC3E}">
        <p14:creationId xmlns:p14="http://schemas.microsoft.com/office/powerpoint/2010/main" val="3590658941"/>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6910</TotalTime>
  <Words>2350</Words>
  <Application>Microsoft Office PowerPoint</Application>
  <PresentationFormat>Widescreen</PresentationFormat>
  <Paragraphs>128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Aharoni</vt:lpstr>
      <vt:lpstr>Arial</vt:lpstr>
      <vt:lpstr>Avenir Next LT Pro</vt:lpstr>
      <vt:lpstr>Calibri</vt:lpstr>
      <vt:lpstr>Söhne</vt:lpstr>
      <vt:lpstr>Times New Roman</vt:lpstr>
      <vt:lpstr>FadeVTI</vt:lpstr>
      <vt:lpstr>PROJECT PHASE    </vt:lpstr>
      <vt:lpstr>CONTENT</vt:lpstr>
      <vt:lpstr>Objective </vt:lpstr>
      <vt:lpstr>Generating Dataset.</vt:lpstr>
      <vt:lpstr>Power BI software </vt:lpstr>
      <vt:lpstr>Develop a BI solution for data tracking and measurement </vt:lpstr>
      <vt:lpstr>POWER BI INTERFACE</vt:lpstr>
      <vt:lpstr>ExcelSheet to PowerBI</vt:lpstr>
      <vt:lpstr>PowerPoint Presentation</vt:lpstr>
      <vt:lpstr>Practical Work on Power BI</vt:lpstr>
      <vt:lpstr>Visualization of the solutions above</vt:lpstr>
      <vt:lpstr> Explaining each graph and what question it answer:  </vt:lpstr>
      <vt:lpstr>Number of Employee </vt:lpstr>
      <vt:lpstr>Turnover-Rate</vt:lpstr>
      <vt:lpstr>Retention Rate</vt:lpstr>
      <vt:lpstr> Explaining each graph and what question it answer:  </vt:lpstr>
      <vt:lpstr>Departments Performance Rating</vt:lpstr>
      <vt:lpstr>Employee by Department Vs Satisfaction Level</vt:lpstr>
      <vt:lpstr>Employee By Department Vs Experience Level</vt:lpstr>
      <vt:lpstr> Explaining each graph and what question it answer:  </vt:lpstr>
      <vt:lpstr>Employee Qualification</vt:lpstr>
      <vt:lpstr>Employee Gender Mix</vt:lpstr>
      <vt:lpstr>Employee By Generation Mix</vt:lpstr>
      <vt:lpstr>Employee Marital Status</vt:lpstr>
      <vt:lpstr>Employee By Department</vt:lpstr>
      <vt:lpstr>Conclusions:</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PHASE  Time O'clock Plus and Net Chex Platforms.  </dc:title>
  <dc:creator>Ozioma Aguegboh</dc:creator>
  <cp:lastModifiedBy>Ozioma Aguegboh</cp:lastModifiedBy>
  <cp:revision>8</cp:revision>
  <dcterms:created xsi:type="dcterms:W3CDTF">2023-10-03T03:07:50Z</dcterms:created>
  <dcterms:modified xsi:type="dcterms:W3CDTF">2023-11-30T22:28:53Z</dcterms:modified>
</cp:coreProperties>
</file>