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3" r:id="rId4"/>
    <p:sldId id="273" r:id="rId5"/>
    <p:sldId id="266" r:id="rId6"/>
    <p:sldId id="267" r:id="rId7"/>
    <p:sldId id="268" r:id="rId8"/>
    <p:sldId id="269" r:id="rId9"/>
    <p:sldId id="270" r:id="rId10"/>
    <p:sldId id="271" r:id="rId11"/>
    <p:sldId id="265" r:id="rId12"/>
    <p:sldId id="272" r:id="rId13"/>
    <p:sldId id="274" r:id="rId14"/>
    <p:sldId id="275" r:id="rId15"/>
    <p:sldId id="276" r:id="rId16"/>
    <p:sldId id="26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ED7-393A-4D06-9543-9916398A6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50558-94D2-450F-9722-545E371B3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A0D0-DF3E-4B96-953D-EE2D6DC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36C1-0D94-439B-A5F9-6BF9F1C79695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27D13-478E-4037-B40F-A6B69D84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1DCE-7C54-4145-AFDB-960509FB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F06-79E0-4018-A2F7-03158C5B3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4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1BC2-3A63-4A10-8730-212ECFC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0D986-08CA-4FD5-A672-632FC28D9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D8C-03CB-4B3E-82FD-36FA3251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36C1-0D94-439B-A5F9-6BF9F1C79695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4628-FD72-45E9-BADC-63DA8649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D18D-9CFE-4545-8E58-60BC5883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F06-79E0-4018-A2F7-03158C5B3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4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96E0A-83E2-42F0-866A-79E3F26CF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82019-0447-4861-B0B1-0CDBF57A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5202A-C905-46E6-AAE9-38B59E9E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36C1-0D94-439B-A5F9-6BF9F1C79695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C419-E64B-4AF4-ACAD-904A3E6A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9ADF-81A6-4039-A4B5-00A36A68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F06-79E0-4018-A2F7-03158C5B3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2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9201-F940-47AE-A9CA-B7D57B8F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6D96-E20A-4D08-833B-3A4946D4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5C98-1534-43B4-A9AF-07E56308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36C1-0D94-439B-A5F9-6BF9F1C79695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9A794-5FCE-4E7A-BFD5-CC9E2209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8934-3F3C-4BDE-9A79-4811F101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F06-79E0-4018-A2F7-03158C5B3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4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84D5-0FE8-42F0-B8D0-ED5DDE34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BB637-E5D7-4B99-9ABF-A4EA4E33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99E5-CFF0-4574-B221-44580080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36C1-0D94-439B-A5F9-6BF9F1C79695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0A5D-AEF8-46C6-B6DE-213D1ED2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9D52-8148-49EA-95F5-EC537EE7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F06-79E0-4018-A2F7-03158C5B3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17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A2C6-D493-48FC-B8BB-5016685F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54E4-20D5-4224-BCD1-BFA508644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B7AFF-9C11-4375-B1DA-0A244413F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31A0E-A117-4DF7-BB76-A7B471EC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36C1-0D94-439B-A5F9-6BF9F1C79695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ADBD4-B52C-46E8-BE84-591DC708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DF14-35E6-4C2D-A9CC-E9CE8FB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F06-79E0-4018-A2F7-03158C5B3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67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7D07-0E75-40F7-99E1-606EF08B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6D9E-2C30-48D7-8F66-F3B39B34B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4A6D4-C571-4F9E-A75A-04DE5179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AD4E2-7613-4DDA-91A8-166300DDC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C1A81-0A68-4D76-B7F2-9F0F21A89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F25A3-90B0-4AC8-9A45-7B54BFA7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36C1-0D94-439B-A5F9-6BF9F1C79695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4FA72-4F9B-40EB-9CED-96BCB8DC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7E654-D67F-461C-8C68-F555F61D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F06-79E0-4018-A2F7-03158C5B3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0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443E-F091-4804-A495-2D78B0EC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1CE1B-B553-4482-8F37-965D4E90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36C1-0D94-439B-A5F9-6BF9F1C79695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B6F10-F840-4641-89D8-A4D41345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5C20C-D1BC-40C9-AB8B-3C8801F0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F06-79E0-4018-A2F7-03158C5B3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36B5F-8C33-4D9D-AA16-6B37D96F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36C1-0D94-439B-A5F9-6BF9F1C79695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BA957-C065-4174-BF85-46FFADB0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12EB4-1A9C-4779-9D49-4ADCE502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F06-79E0-4018-A2F7-03158C5B3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82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8511-7FF3-4583-85B1-C54232A0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0FA8-D9EF-4171-8267-7A960672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8A125-2B25-46B3-B6D5-CABF79CFC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9F04A-B953-4CFB-B340-0889878F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36C1-0D94-439B-A5F9-6BF9F1C79695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5D28A-14AF-45DA-873B-7B57D8E5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BD417-8B8D-43DC-AB9A-3FF6936D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F06-79E0-4018-A2F7-03158C5B3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7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76E9-C569-48C1-A332-CB5725C5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3DCD2-FBEF-4AA8-8A92-8CE83FBD5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532B2-8C9E-4666-BDF1-0DED673D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FF56A-6952-490A-B119-C1C643AA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36C1-0D94-439B-A5F9-6BF9F1C79695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1A9DF-1DC2-4ECC-A3E3-1DD275E8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01396-83BA-42A1-BCD4-FC195506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F06-79E0-4018-A2F7-03158C5B3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9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1D26A-679A-4F5D-853D-CEC3E32C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6D6A-1F18-44D1-90C6-E29F7FF4A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A5B9-1A56-44C2-99CC-0A56B1E50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36C1-0D94-439B-A5F9-6BF9F1C79695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C137C-8FC9-425B-9327-1D7F82F81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B0C8C-2511-4FDE-B71B-079350ECE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8F06-79E0-4018-A2F7-03158C5B3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27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A68EBDF-DA5F-49BB-8621-3CB598F95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9" t="7258" r="5794" b="7198"/>
          <a:stretch/>
        </p:blipFill>
        <p:spPr>
          <a:xfrm>
            <a:off x="705679" y="1232452"/>
            <a:ext cx="7833387" cy="43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1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5F35E0-CB26-4481-AA3F-7B6F0A142957}"/>
              </a:ext>
            </a:extLst>
          </p:cNvPr>
          <p:cNvSpPr txBox="1"/>
          <p:nvPr/>
        </p:nvSpPr>
        <p:spPr>
          <a:xfrm>
            <a:off x="748747" y="2136913"/>
            <a:ext cx="10694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target trial has one best response that works </a:t>
            </a:r>
            <a:r>
              <a:rPr lang="en-GB" b="1" dirty="0"/>
              <a:t>almost all of the time.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If you didn’t response within 3 seconds, you will continue with the new trials.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this task, there will be a multiple target trials. Your goal is to try to learn associations with choice trials. </a:t>
            </a:r>
          </a:p>
        </p:txBody>
      </p:sp>
    </p:spTree>
    <p:extLst>
      <p:ext uri="{BB962C8B-B14F-4D97-AF65-F5344CB8AC3E}">
        <p14:creationId xmlns:p14="http://schemas.microsoft.com/office/powerpoint/2010/main" val="131936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6A8F8AE-54BE-4CF9-AD35-321327AD158B}"/>
              </a:ext>
            </a:extLst>
          </p:cNvPr>
          <p:cNvSpPr txBox="1"/>
          <p:nvPr/>
        </p:nvSpPr>
        <p:spPr>
          <a:xfrm>
            <a:off x="43069" y="161185"/>
            <a:ext cx="554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 Timeline of The Experiment: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2AA1F5-1951-4CAD-A729-E75300E2016D}"/>
              </a:ext>
            </a:extLst>
          </p:cNvPr>
          <p:cNvGrpSpPr/>
          <p:nvPr/>
        </p:nvGrpSpPr>
        <p:grpSpPr>
          <a:xfrm>
            <a:off x="217240" y="1192695"/>
            <a:ext cx="11757519" cy="4671680"/>
            <a:chOff x="217240" y="1192695"/>
            <a:chExt cx="11757519" cy="46716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6AD8F0-E292-4C73-8B4A-0BFDF020B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64" t="7246" r="42809" b="13479"/>
            <a:stretch/>
          </p:blipFill>
          <p:spPr>
            <a:xfrm>
              <a:off x="5118894" y="1219524"/>
              <a:ext cx="1954212" cy="22363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2C76D1-4D47-48DC-9549-43A0FAA32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8" t="9131" r="18210" b="12754"/>
            <a:stretch/>
          </p:blipFill>
          <p:spPr>
            <a:xfrm>
              <a:off x="9829246" y="1388490"/>
              <a:ext cx="2145513" cy="228996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CEBEE6-CC92-4BA1-9432-31A38F2CD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4" t="7258" r="2480" b="7198"/>
            <a:stretch/>
          </p:blipFill>
          <p:spPr>
            <a:xfrm>
              <a:off x="217240" y="1192695"/>
              <a:ext cx="4184535" cy="2236305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8EE48BD3-9F25-4164-B05B-DE5A3D8F3BB6}"/>
                </a:ext>
              </a:extLst>
            </p:cNvPr>
            <p:cNvSpPr/>
            <p:nvPr/>
          </p:nvSpPr>
          <p:spPr>
            <a:xfrm>
              <a:off x="1446142" y="3998845"/>
              <a:ext cx="511865" cy="93427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1418A11D-F8C9-4482-ADDC-35929A421BC6}"/>
                </a:ext>
              </a:extLst>
            </p:cNvPr>
            <p:cNvSpPr/>
            <p:nvPr/>
          </p:nvSpPr>
          <p:spPr>
            <a:xfrm>
              <a:off x="5584135" y="3998845"/>
              <a:ext cx="511865" cy="93427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27B430-0DF1-4106-B0DD-DFF0186D6E8B}"/>
                </a:ext>
              </a:extLst>
            </p:cNvPr>
            <p:cNvSpPr txBox="1"/>
            <p:nvPr/>
          </p:nvSpPr>
          <p:spPr>
            <a:xfrm>
              <a:off x="7790224" y="2364506"/>
              <a:ext cx="1321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Variable Duration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EAC200F2-EC60-4C57-9C3A-3605C1D88AF5}"/>
                </a:ext>
              </a:extLst>
            </p:cNvPr>
            <p:cNvSpPr/>
            <p:nvPr/>
          </p:nvSpPr>
          <p:spPr>
            <a:xfrm>
              <a:off x="8195243" y="3998845"/>
              <a:ext cx="511865" cy="93427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1F67ABDB-AA18-4DE5-80DF-6443148C5BEB}"/>
                </a:ext>
              </a:extLst>
            </p:cNvPr>
            <p:cNvSpPr/>
            <p:nvPr/>
          </p:nvSpPr>
          <p:spPr>
            <a:xfrm>
              <a:off x="10676283" y="3998845"/>
              <a:ext cx="511865" cy="93427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B32851-F261-429C-A8A9-02AE71621211}"/>
                </a:ext>
              </a:extLst>
            </p:cNvPr>
            <p:cNvSpPr txBox="1"/>
            <p:nvPr/>
          </p:nvSpPr>
          <p:spPr>
            <a:xfrm>
              <a:off x="355323" y="5218044"/>
              <a:ext cx="2693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You need to make a choice between choice trials.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1F96A6-CA7C-4AAC-ABDE-237D8D2401AF}"/>
                </a:ext>
              </a:extLst>
            </p:cNvPr>
            <p:cNvSpPr txBox="1"/>
            <p:nvPr/>
          </p:nvSpPr>
          <p:spPr>
            <a:xfrm>
              <a:off x="4314410" y="5218043"/>
              <a:ext cx="2892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You will display target trial and your chosen trial.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4DDCC7-2522-432D-9AEF-CF46DE063F41}"/>
                </a:ext>
              </a:extLst>
            </p:cNvPr>
            <p:cNvSpPr txBox="1"/>
            <p:nvPr/>
          </p:nvSpPr>
          <p:spPr>
            <a:xfrm>
              <a:off x="7899555" y="5138529"/>
              <a:ext cx="1321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Short or long delay.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858077-4C3E-49C7-8BED-04774C24B63F}"/>
                </a:ext>
              </a:extLst>
            </p:cNvPr>
            <p:cNvSpPr txBox="1"/>
            <p:nvPr/>
          </p:nvSpPr>
          <p:spPr>
            <a:xfrm>
              <a:off x="10181415" y="5128589"/>
              <a:ext cx="1441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Feedback will be displayed.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26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7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04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8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76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46729-AB56-4A09-9A6A-DF2EADCC9DAD}"/>
              </a:ext>
            </a:extLst>
          </p:cNvPr>
          <p:cNvSpPr txBox="1"/>
          <p:nvPr/>
        </p:nvSpPr>
        <p:spPr>
          <a:xfrm>
            <a:off x="288234" y="248477"/>
            <a:ext cx="109926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task, your goal is to learn the associations between target trial and choice trials. </a:t>
            </a:r>
          </a:p>
          <a:p>
            <a:endParaRPr lang="en-GB" dirty="0"/>
          </a:p>
          <a:p>
            <a:r>
              <a:rPr lang="en-GB" dirty="0"/>
              <a:t>In each trial, the probabilities of the associations are such that each target trial predicts one of the two choice trials with a rewarding outcome in 80% of the trials and with the other choice trial in 20% of the trials.</a:t>
            </a:r>
          </a:p>
          <a:p>
            <a:endParaRPr lang="en-GB" dirty="0"/>
          </a:p>
          <a:p>
            <a:r>
              <a:rPr lang="en-GB" dirty="0"/>
              <a:t>Your task is to make a decision between the two choice trials based on the target trial.</a:t>
            </a:r>
          </a:p>
          <a:p>
            <a:endParaRPr lang="en-GB" dirty="0"/>
          </a:p>
          <a:p>
            <a:r>
              <a:rPr lang="en-GB" dirty="0"/>
              <a:t>You will have a maximum of 3 seconds to make your choice for each trial. Please try to respond within this time limit. </a:t>
            </a:r>
          </a:p>
          <a:p>
            <a:endParaRPr lang="en-GB" dirty="0"/>
          </a:p>
          <a:p>
            <a:r>
              <a:rPr lang="en-GB" dirty="0"/>
              <a:t>After you make your decision, the target trial and your chosen trial will be displayed.</a:t>
            </a:r>
          </a:p>
          <a:p>
            <a:endParaRPr lang="en-GB" dirty="0"/>
          </a:p>
          <a:p>
            <a:r>
              <a:rPr lang="en-GB" dirty="0"/>
              <a:t>Following this display, you will receive feedback. The feedback will appear after a fixed delay of either short delayed period or long delayed period. Each target trial is associated with one of these delay durations.</a:t>
            </a:r>
          </a:p>
          <a:p>
            <a:endParaRPr lang="en-GB" dirty="0"/>
          </a:p>
          <a:p>
            <a:r>
              <a:rPr lang="en-GB" dirty="0"/>
              <a:t>After feedback duration window, you will receive performance feedback in the form of the words "correct" or "incorrect" along with a scenery image. </a:t>
            </a:r>
          </a:p>
          <a:p>
            <a:endParaRPr lang="en-GB" dirty="0"/>
          </a:p>
          <a:p>
            <a:r>
              <a:rPr lang="en-GB" dirty="0"/>
              <a:t>Remember to make your decisions based on the target trials and try to learn which choice trial is more likely to lead to a rewarding outcome.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184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3F74DE-4E7B-4847-9B7D-DD324D0E9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7258" r="2480" b="7198"/>
          <a:stretch/>
        </p:blipFill>
        <p:spPr>
          <a:xfrm>
            <a:off x="2623488" y="1306995"/>
            <a:ext cx="694502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7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FFAC9BA-CEAC-4F95-94E0-128E18102C18}"/>
              </a:ext>
            </a:extLst>
          </p:cNvPr>
          <p:cNvSpPr txBox="1"/>
          <p:nvPr/>
        </p:nvSpPr>
        <p:spPr>
          <a:xfrm>
            <a:off x="357809" y="318052"/>
            <a:ext cx="369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Overview: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7F402DB-0ADA-4561-A698-A0EEA9308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9" t="7258" r="5794" b="7198"/>
          <a:stretch/>
        </p:blipFill>
        <p:spPr>
          <a:xfrm>
            <a:off x="1908314" y="1232452"/>
            <a:ext cx="7833387" cy="43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1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F0745-5A45-4D97-B286-DFAD9F7CB10B}"/>
              </a:ext>
            </a:extLst>
          </p:cNvPr>
          <p:cNvSpPr txBox="1"/>
          <p:nvPr/>
        </p:nvSpPr>
        <p:spPr>
          <a:xfrm>
            <a:off x="308113" y="208722"/>
            <a:ext cx="116188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dirty="0"/>
          </a:p>
          <a:p>
            <a:pPr algn="just"/>
            <a:r>
              <a:rPr lang="en-GB" dirty="0"/>
              <a:t>Your task is to make a decision between two choice trials based on the target trial.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When you choose the lucky choice trial, you might receive a correct response. When you choose the unlucky choice trial, you might receive an incorrect response.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Through trial-and-error, you will learn which target stimuli is associated with which choice trial.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You will have a maximum of 3 seconds to make your choice for each trial. Please try to respond within this time limit.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After you make your decision, the target trial and your chosen trial will be displayed on the screen.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Following this display, you will receive feedback. The feedback will appear after a fixed delay, either a short delayed period or a long delayed period. Each target trial is associated with one of these delay durations.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After the feedback, you will receive performance feedback in the form of the words "correct" or "incorrect" along with a scenery image.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Remember to base your decisions on the target trials and try to learn which choice trial is more likely to lead to a rewarding outcome.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11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22CE0E-EC51-42F3-901E-A442293B891F}"/>
              </a:ext>
            </a:extLst>
          </p:cNvPr>
          <p:cNvSpPr txBox="1"/>
          <p:nvPr/>
        </p:nvSpPr>
        <p:spPr>
          <a:xfrm>
            <a:off x="357809" y="318052"/>
            <a:ext cx="369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B4709-E448-44DB-AB62-92FB144FB193}"/>
              </a:ext>
            </a:extLst>
          </p:cNvPr>
          <p:cNvSpPr txBox="1"/>
          <p:nvPr/>
        </p:nvSpPr>
        <p:spPr>
          <a:xfrm>
            <a:off x="357809" y="1023729"/>
            <a:ext cx="82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First, for each event, you will see target trial and choice trials.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4B8B9-D757-4B41-8B14-9194FF6FA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9" t="7258" r="5794" b="7198"/>
          <a:stretch/>
        </p:blipFill>
        <p:spPr>
          <a:xfrm>
            <a:off x="2454966" y="1676830"/>
            <a:ext cx="7833387" cy="43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1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48CF7-4DEC-4D0A-8A92-03411DEED5D6}"/>
              </a:ext>
            </a:extLst>
          </p:cNvPr>
          <p:cNvSpPr txBox="1"/>
          <p:nvPr/>
        </p:nvSpPr>
        <p:spPr>
          <a:xfrm>
            <a:off x="3766930" y="5497348"/>
            <a:ext cx="571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need to make a decision between choice trials. </a:t>
            </a:r>
          </a:p>
          <a:p>
            <a:endParaRPr lang="en-GB" dirty="0"/>
          </a:p>
          <a:p>
            <a:r>
              <a:rPr lang="en-GB" dirty="0"/>
              <a:t>Please response within 3 seconds.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D6A1B4-19D4-454A-8FD0-94C385E1A8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9" t="7258" r="5794" b="7198"/>
          <a:stretch/>
        </p:blipFill>
        <p:spPr>
          <a:xfrm>
            <a:off x="2574236" y="437322"/>
            <a:ext cx="7833387" cy="43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1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93AD74-4D78-452F-9CFF-8499A3D42419}"/>
              </a:ext>
            </a:extLst>
          </p:cNvPr>
          <p:cNvSpPr txBox="1"/>
          <p:nvPr/>
        </p:nvSpPr>
        <p:spPr>
          <a:xfrm>
            <a:off x="3379304" y="5426765"/>
            <a:ext cx="608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Then, you will see the target trial and your chosen trial.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6B2537-07CA-43B1-90BA-27E3FF7CBB13}"/>
              </a:ext>
            </a:extLst>
          </p:cNvPr>
          <p:cNvGrpSpPr/>
          <p:nvPr/>
        </p:nvGrpSpPr>
        <p:grpSpPr>
          <a:xfrm>
            <a:off x="2503984" y="474937"/>
            <a:ext cx="7961920" cy="4544323"/>
            <a:chOff x="2503984" y="474937"/>
            <a:chExt cx="7961920" cy="45443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58D3E9-BF45-4E65-AD51-C09C30EA7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19" t="7258" r="5794" b="7198"/>
            <a:stretch/>
          </p:blipFill>
          <p:spPr>
            <a:xfrm>
              <a:off x="2503984" y="474937"/>
              <a:ext cx="7833387" cy="4393096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867D87-B218-4F24-84BF-7D6C47289550}"/>
                </a:ext>
              </a:extLst>
            </p:cNvPr>
            <p:cNvSpPr/>
            <p:nvPr/>
          </p:nvSpPr>
          <p:spPr>
            <a:xfrm>
              <a:off x="5797826" y="1992795"/>
              <a:ext cx="4668078" cy="3026465"/>
            </a:xfrm>
            <a:prstGeom prst="ellipse">
              <a:avLst/>
            </a:prstGeom>
            <a:solidFill>
              <a:srgbClr val="D3D3D3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48B065-84B8-4C07-B73D-A22930729386}"/>
                </a:ext>
              </a:extLst>
            </p:cNvPr>
            <p:cNvSpPr/>
            <p:nvPr/>
          </p:nvSpPr>
          <p:spPr>
            <a:xfrm>
              <a:off x="6231835" y="546652"/>
              <a:ext cx="1689652" cy="1570383"/>
            </a:xfrm>
            <a:prstGeom prst="rect">
              <a:avLst/>
            </a:prstGeom>
            <a:solidFill>
              <a:srgbClr val="D3D3D3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12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51FB5-11EE-4D56-AE01-67027BFF9858}"/>
              </a:ext>
            </a:extLst>
          </p:cNvPr>
          <p:cNvSpPr txBox="1"/>
          <p:nvPr/>
        </p:nvSpPr>
        <p:spPr>
          <a:xfrm>
            <a:off x="1767508" y="2792895"/>
            <a:ext cx="865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either short delay or long delay, you will see feedback along with a scenery image.</a:t>
            </a:r>
          </a:p>
        </p:txBody>
      </p:sp>
    </p:spTree>
    <p:extLst>
      <p:ext uri="{BB962C8B-B14F-4D97-AF65-F5344CB8AC3E}">
        <p14:creationId xmlns:p14="http://schemas.microsoft.com/office/powerpoint/2010/main" val="318398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C99584-49D4-4A4C-BD98-2FF8CD2E42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8" t="9131" r="18210" b="12754"/>
          <a:stretch/>
        </p:blipFill>
        <p:spPr>
          <a:xfrm>
            <a:off x="3607905" y="496105"/>
            <a:ext cx="4212299" cy="4495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1C7FAE-6963-4547-B67F-742D1D25C994}"/>
              </a:ext>
            </a:extLst>
          </p:cNvPr>
          <p:cNvSpPr txBox="1"/>
          <p:nvPr/>
        </p:nvSpPr>
        <p:spPr>
          <a:xfrm>
            <a:off x="3399183" y="5317435"/>
            <a:ext cx="591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some choice trial, you may response correctly.  </a:t>
            </a:r>
          </a:p>
        </p:txBody>
      </p:sp>
    </p:spTree>
    <p:extLst>
      <p:ext uri="{BB962C8B-B14F-4D97-AF65-F5344CB8AC3E}">
        <p14:creationId xmlns:p14="http://schemas.microsoft.com/office/powerpoint/2010/main" val="65392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15E04-E3C4-4F79-B699-E4659EA628BA}"/>
              </a:ext>
            </a:extLst>
          </p:cNvPr>
          <p:cNvSpPr txBox="1"/>
          <p:nvPr/>
        </p:nvSpPr>
        <p:spPr>
          <a:xfrm>
            <a:off x="3521821" y="5387008"/>
            <a:ext cx="591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some choice trial, you may response incorrectly.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7BB67-B8B7-4D7B-9273-F92AEA94D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4" t="9276" r="20395" b="8695"/>
          <a:stretch/>
        </p:blipFill>
        <p:spPr>
          <a:xfrm>
            <a:off x="3687415" y="467139"/>
            <a:ext cx="4386528" cy="47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1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28430</TotalTime>
  <Words>600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Ozkan, Aysegul</dc:creator>
  <cp:lastModifiedBy>Ozkan, Aysegul</cp:lastModifiedBy>
  <cp:revision>38</cp:revision>
  <dcterms:created xsi:type="dcterms:W3CDTF">2023-05-23T15:53:47Z</dcterms:created>
  <dcterms:modified xsi:type="dcterms:W3CDTF">2023-06-12T09:43:52Z</dcterms:modified>
</cp:coreProperties>
</file>