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8288000" cy="10287000"/>
  <p:notesSz cx="6858000" cy="9144000"/>
  <p:embeddedFontLst>
    <p:embeddedFont>
      <p:font typeface="Telegraf Bold" charset="1" panose="00000800000000000000"/>
      <p:regular r:id="rId32"/>
    </p:embeddedFont>
    <p:embeddedFont>
      <p:font typeface="Cheddar" charset="1" panose="00000000000000000000"/>
      <p:regular r:id="rId33"/>
    </p:embeddedFont>
    <p:embeddedFont>
      <p:font typeface="Telegraf Medium" charset="1" panose="00000600000000000000"/>
      <p:regular r:id="rId34"/>
    </p:embeddedFont>
    <p:embeddedFont>
      <p:font typeface="Telegraf" charset="1" panose="00000500000000000000"/>
      <p:regular r:id="rId35"/>
    </p:embeddedFont>
    <p:embeddedFont>
      <p:font typeface="Arimo" charset="1" panose="020B0604020202020204"/>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9.jpeg" Type="http://schemas.openxmlformats.org/officeDocument/2006/relationships/image"/><Relationship Id="rId4" Target="../media/image10.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5338725" y="2584299"/>
            <a:ext cx="1260008" cy="1653948"/>
          </a:xfrm>
          <a:custGeom>
            <a:avLst/>
            <a:gdLst/>
            <a:ahLst/>
            <a:cxnLst/>
            <a:rect r="r" b="b" t="t" l="l"/>
            <a:pathLst>
              <a:path h="1653948" w="1260008">
                <a:moveTo>
                  <a:pt x="0" y="0"/>
                </a:moveTo>
                <a:lnTo>
                  <a:pt x="1260008" y="0"/>
                </a:lnTo>
                <a:lnTo>
                  <a:pt x="1260008" y="1653948"/>
                </a:lnTo>
                <a:lnTo>
                  <a:pt x="0" y="1653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565002" y="6066215"/>
            <a:ext cx="4550946" cy="905000"/>
            <a:chOff x="0" y="0"/>
            <a:chExt cx="1146356" cy="227964"/>
          </a:xfrm>
        </p:grpSpPr>
        <p:sp>
          <p:nvSpPr>
            <p:cNvPr name="Freeform 4" id="4"/>
            <p:cNvSpPr/>
            <p:nvPr/>
          </p:nvSpPr>
          <p:spPr>
            <a:xfrm flipH="false" flipV="false" rot="0">
              <a:off x="0" y="0"/>
              <a:ext cx="1146356" cy="227964"/>
            </a:xfrm>
            <a:custGeom>
              <a:avLst/>
              <a:gdLst/>
              <a:ahLst/>
              <a:cxnLst/>
              <a:rect r="r" b="b" t="t" l="l"/>
              <a:pathLst>
                <a:path h="227964" w="1146356">
                  <a:moveTo>
                    <a:pt x="86760" y="0"/>
                  </a:moveTo>
                  <a:lnTo>
                    <a:pt x="1059596" y="0"/>
                  </a:lnTo>
                  <a:cubicBezTo>
                    <a:pt x="1107512" y="0"/>
                    <a:pt x="1146356" y="38844"/>
                    <a:pt x="1146356" y="86760"/>
                  </a:cubicBezTo>
                  <a:lnTo>
                    <a:pt x="1146356" y="141205"/>
                  </a:lnTo>
                  <a:cubicBezTo>
                    <a:pt x="1146356" y="164215"/>
                    <a:pt x="1137215" y="186282"/>
                    <a:pt x="1120945" y="202553"/>
                  </a:cubicBezTo>
                  <a:cubicBezTo>
                    <a:pt x="1104674" y="218823"/>
                    <a:pt x="1082606" y="227964"/>
                    <a:pt x="1059596" y="227964"/>
                  </a:cubicBezTo>
                  <a:lnTo>
                    <a:pt x="86760" y="227964"/>
                  </a:lnTo>
                  <a:cubicBezTo>
                    <a:pt x="38844" y="227964"/>
                    <a:pt x="0" y="189121"/>
                    <a:pt x="0" y="141205"/>
                  </a:cubicBezTo>
                  <a:lnTo>
                    <a:pt x="0" y="86760"/>
                  </a:lnTo>
                  <a:cubicBezTo>
                    <a:pt x="0" y="38844"/>
                    <a:pt x="38844" y="0"/>
                    <a:pt x="86760" y="0"/>
                  </a:cubicBezTo>
                  <a:close/>
                </a:path>
              </a:pathLst>
            </a:custGeom>
            <a:solidFill>
              <a:srgbClr val="02B676"/>
            </a:solidFill>
          </p:spPr>
        </p:sp>
        <p:sp>
          <p:nvSpPr>
            <p:cNvPr name="TextBox 5" id="5"/>
            <p:cNvSpPr txBox="true"/>
            <p:nvPr/>
          </p:nvSpPr>
          <p:spPr>
            <a:xfrm>
              <a:off x="0" y="-95250"/>
              <a:ext cx="1146356" cy="323214"/>
            </a:xfrm>
            <a:prstGeom prst="rect">
              <a:avLst/>
            </a:prstGeom>
          </p:spPr>
          <p:txBody>
            <a:bodyPr anchor="ctr" rtlCol="false" tIns="50800" lIns="50800" bIns="50800" rIns="50800"/>
            <a:lstStyle/>
            <a:p>
              <a:pPr algn="ctr">
                <a:lnSpc>
                  <a:spcPts val="4199"/>
                </a:lnSpc>
                <a:spcBef>
                  <a:spcPct val="0"/>
                </a:spcBef>
              </a:pPr>
              <a:r>
                <a:rPr lang="en-US" b="true" sz="2999">
                  <a:solidFill>
                    <a:srgbClr val="FFFFFF"/>
                  </a:solidFill>
                  <a:latin typeface="Telegraf Bold"/>
                  <a:ea typeface="Telegraf Bold"/>
                  <a:cs typeface="Telegraf Bold"/>
                  <a:sym typeface="Telegraf Bold"/>
                </a:rPr>
                <a:t>PRESENTED BY:</a:t>
              </a:r>
            </a:p>
          </p:txBody>
        </p:sp>
      </p:grpSp>
      <p:grpSp>
        <p:nvGrpSpPr>
          <p:cNvPr name="Group 6" id="6"/>
          <p:cNvGrpSpPr/>
          <p:nvPr/>
        </p:nvGrpSpPr>
        <p:grpSpPr>
          <a:xfrm rot="0">
            <a:off x="8565002" y="7126898"/>
            <a:ext cx="4550946" cy="905000"/>
            <a:chOff x="0" y="0"/>
            <a:chExt cx="1146356" cy="227964"/>
          </a:xfrm>
        </p:grpSpPr>
        <p:sp>
          <p:nvSpPr>
            <p:cNvPr name="Freeform 7" id="7"/>
            <p:cNvSpPr/>
            <p:nvPr/>
          </p:nvSpPr>
          <p:spPr>
            <a:xfrm flipH="false" flipV="false" rot="0">
              <a:off x="0" y="0"/>
              <a:ext cx="1146356" cy="227964"/>
            </a:xfrm>
            <a:custGeom>
              <a:avLst/>
              <a:gdLst/>
              <a:ahLst/>
              <a:cxnLst/>
              <a:rect r="r" b="b" t="t" l="l"/>
              <a:pathLst>
                <a:path h="227964" w="1146356">
                  <a:moveTo>
                    <a:pt x="86760" y="0"/>
                  </a:moveTo>
                  <a:lnTo>
                    <a:pt x="1059596" y="0"/>
                  </a:lnTo>
                  <a:cubicBezTo>
                    <a:pt x="1107512" y="0"/>
                    <a:pt x="1146356" y="38844"/>
                    <a:pt x="1146356" y="86760"/>
                  </a:cubicBezTo>
                  <a:lnTo>
                    <a:pt x="1146356" y="141205"/>
                  </a:lnTo>
                  <a:cubicBezTo>
                    <a:pt x="1146356" y="164215"/>
                    <a:pt x="1137215" y="186282"/>
                    <a:pt x="1120945" y="202553"/>
                  </a:cubicBezTo>
                  <a:cubicBezTo>
                    <a:pt x="1104674" y="218823"/>
                    <a:pt x="1082606" y="227964"/>
                    <a:pt x="1059596" y="227964"/>
                  </a:cubicBezTo>
                  <a:lnTo>
                    <a:pt x="86760" y="227964"/>
                  </a:lnTo>
                  <a:cubicBezTo>
                    <a:pt x="38844" y="227964"/>
                    <a:pt x="0" y="189121"/>
                    <a:pt x="0" y="141205"/>
                  </a:cubicBezTo>
                  <a:lnTo>
                    <a:pt x="0" y="86760"/>
                  </a:lnTo>
                  <a:cubicBezTo>
                    <a:pt x="0" y="38844"/>
                    <a:pt x="38844" y="0"/>
                    <a:pt x="86760" y="0"/>
                  </a:cubicBezTo>
                  <a:close/>
                </a:path>
              </a:pathLst>
            </a:custGeom>
            <a:solidFill>
              <a:srgbClr val="F7562B"/>
            </a:solidFill>
          </p:spPr>
        </p:sp>
        <p:sp>
          <p:nvSpPr>
            <p:cNvPr name="TextBox 8" id="8"/>
            <p:cNvSpPr txBox="true"/>
            <p:nvPr/>
          </p:nvSpPr>
          <p:spPr>
            <a:xfrm>
              <a:off x="0" y="-95250"/>
              <a:ext cx="1146356" cy="323214"/>
            </a:xfrm>
            <a:prstGeom prst="rect">
              <a:avLst/>
            </a:prstGeom>
          </p:spPr>
          <p:txBody>
            <a:bodyPr anchor="ctr" rtlCol="false" tIns="50800" lIns="50800" bIns="50800" rIns="50800"/>
            <a:lstStyle/>
            <a:p>
              <a:pPr algn="ctr">
                <a:lnSpc>
                  <a:spcPts val="4199"/>
                </a:lnSpc>
                <a:spcBef>
                  <a:spcPct val="0"/>
                </a:spcBef>
              </a:pPr>
              <a:r>
                <a:rPr lang="en-US" b="true" sz="2999">
                  <a:solidFill>
                    <a:srgbClr val="FFFFFF"/>
                  </a:solidFill>
                  <a:latin typeface="Telegraf Bold"/>
                  <a:ea typeface="Telegraf Bold"/>
                  <a:cs typeface="Telegraf Bold"/>
                  <a:sym typeface="Telegraf Bold"/>
                </a:rPr>
                <a:t>AHMET KOÇ</a:t>
              </a:r>
            </a:p>
          </p:txBody>
        </p:sp>
      </p:grpSp>
      <p:grpSp>
        <p:nvGrpSpPr>
          <p:cNvPr name="Group 9" id="9"/>
          <p:cNvGrpSpPr/>
          <p:nvPr/>
        </p:nvGrpSpPr>
        <p:grpSpPr>
          <a:xfrm rot="0">
            <a:off x="8565002" y="8184298"/>
            <a:ext cx="4550946" cy="905000"/>
            <a:chOff x="0" y="0"/>
            <a:chExt cx="1146356" cy="227964"/>
          </a:xfrm>
        </p:grpSpPr>
        <p:sp>
          <p:nvSpPr>
            <p:cNvPr name="Freeform 10" id="10"/>
            <p:cNvSpPr/>
            <p:nvPr/>
          </p:nvSpPr>
          <p:spPr>
            <a:xfrm flipH="false" flipV="false" rot="0">
              <a:off x="0" y="0"/>
              <a:ext cx="1146356" cy="227964"/>
            </a:xfrm>
            <a:custGeom>
              <a:avLst/>
              <a:gdLst/>
              <a:ahLst/>
              <a:cxnLst/>
              <a:rect r="r" b="b" t="t" l="l"/>
              <a:pathLst>
                <a:path h="227964" w="1146356">
                  <a:moveTo>
                    <a:pt x="86760" y="0"/>
                  </a:moveTo>
                  <a:lnTo>
                    <a:pt x="1059596" y="0"/>
                  </a:lnTo>
                  <a:cubicBezTo>
                    <a:pt x="1107512" y="0"/>
                    <a:pt x="1146356" y="38844"/>
                    <a:pt x="1146356" y="86760"/>
                  </a:cubicBezTo>
                  <a:lnTo>
                    <a:pt x="1146356" y="141205"/>
                  </a:lnTo>
                  <a:cubicBezTo>
                    <a:pt x="1146356" y="164215"/>
                    <a:pt x="1137215" y="186282"/>
                    <a:pt x="1120945" y="202553"/>
                  </a:cubicBezTo>
                  <a:cubicBezTo>
                    <a:pt x="1104674" y="218823"/>
                    <a:pt x="1082606" y="227964"/>
                    <a:pt x="1059596" y="227964"/>
                  </a:cubicBezTo>
                  <a:lnTo>
                    <a:pt x="86760" y="227964"/>
                  </a:lnTo>
                  <a:cubicBezTo>
                    <a:pt x="38844" y="227964"/>
                    <a:pt x="0" y="189121"/>
                    <a:pt x="0" y="141205"/>
                  </a:cubicBezTo>
                  <a:lnTo>
                    <a:pt x="0" y="86760"/>
                  </a:lnTo>
                  <a:cubicBezTo>
                    <a:pt x="0" y="38844"/>
                    <a:pt x="38844" y="0"/>
                    <a:pt x="86760" y="0"/>
                  </a:cubicBezTo>
                  <a:close/>
                </a:path>
              </a:pathLst>
            </a:custGeom>
            <a:solidFill>
              <a:srgbClr val="F7562B"/>
            </a:solidFill>
          </p:spPr>
        </p:sp>
        <p:sp>
          <p:nvSpPr>
            <p:cNvPr name="TextBox 11" id="11"/>
            <p:cNvSpPr txBox="true"/>
            <p:nvPr/>
          </p:nvSpPr>
          <p:spPr>
            <a:xfrm>
              <a:off x="0" y="-95250"/>
              <a:ext cx="1146356" cy="323214"/>
            </a:xfrm>
            <a:prstGeom prst="rect">
              <a:avLst/>
            </a:prstGeom>
          </p:spPr>
          <p:txBody>
            <a:bodyPr anchor="ctr" rtlCol="false" tIns="50800" lIns="50800" bIns="50800" rIns="50800"/>
            <a:lstStyle/>
            <a:p>
              <a:pPr algn="ctr">
                <a:lnSpc>
                  <a:spcPts val="4199"/>
                </a:lnSpc>
                <a:spcBef>
                  <a:spcPct val="0"/>
                </a:spcBef>
              </a:pPr>
              <a:r>
                <a:rPr lang="en-US" b="true" sz="2999">
                  <a:solidFill>
                    <a:srgbClr val="FFFFFF"/>
                  </a:solidFill>
                  <a:latin typeface="Telegraf Bold"/>
                  <a:ea typeface="Telegraf Bold"/>
                  <a:cs typeface="Telegraf Bold"/>
                  <a:sym typeface="Telegraf Bold"/>
                </a:rPr>
                <a:t>ILKAY ÖZKAN</a:t>
              </a:r>
            </a:p>
          </p:txBody>
        </p:sp>
      </p:grpSp>
      <p:sp>
        <p:nvSpPr>
          <p:cNvPr name="Freeform 12" id="12"/>
          <p:cNvSpPr/>
          <p:nvPr/>
        </p:nvSpPr>
        <p:spPr>
          <a:xfrm flipH="false" flipV="false" rot="0">
            <a:off x="1600427" y="2374811"/>
            <a:ext cx="5496959" cy="5537378"/>
          </a:xfrm>
          <a:custGeom>
            <a:avLst/>
            <a:gdLst/>
            <a:ahLst/>
            <a:cxnLst/>
            <a:rect r="r" b="b" t="t" l="l"/>
            <a:pathLst>
              <a:path h="5537378" w="5496959">
                <a:moveTo>
                  <a:pt x="0" y="0"/>
                </a:moveTo>
                <a:lnTo>
                  <a:pt x="5496959" y="0"/>
                </a:lnTo>
                <a:lnTo>
                  <a:pt x="5496959" y="5537378"/>
                </a:lnTo>
                <a:lnTo>
                  <a:pt x="0" y="5537378"/>
                </a:lnTo>
                <a:lnTo>
                  <a:pt x="0" y="0"/>
                </a:lnTo>
                <a:close/>
              </a:path>
            </a:pathLst>
          </a:custGeom>
          <a:blipFill>
            <a:blip r:embed="rId4"/>
            <a:stretch>
              <a:fillRect l="0" t="0" r="0" b="0"/>
            </a:stretch>
          </a:blipFill>
        </p:spPr>
      </p:sp>
      <p:sp>
        <p:nvSpPr>
          <p:cNvPr name="TextBox 13" id="13"/>
          <p:cNvSpPr txBox="true"/>
          <p:nvPr/>
        </p:nvSpPr>
        <p:spPr>
          <a:xfrm rot="0">
            <a:off x="8565002" y="1815349"/>
            <a:ext cx="6947477" cy="3860743"/>
          </a:xfrm>
          <a:prstGeom prst="rect">
            <a:avLst/>
          </a:prstGeom>
        </p:spPr>
        <p:txBody>
          <a:bodyPr anchor="t" rtlCol="false" tIns="0" lIns="0" bIns="0" rIns="0">
            <a:spAutoFit/>
          </a:bodyPr>
          <a:lstStyle/>
          <a:p>
            <a:pPr algn="l">
              <a:lnSpc>
                <a:spcPts val="7191"/>
              </a:lnSpc>
            </a:pPr>
            <a:r>
              <a:rPr lang="en-US" sz="7990">
                <a:solidFill>
                  <a:srgbClr val="290606"/>
                </a:solidFill>
                <a:latin typeface="Cheddar"/>
                <a:ea typeface="Cheddar"/>
                <a:cs typeface="Cheddar"/>
                <a:sym typeface="Cheddar"/>
              </a:rPr>
              <a:t>KOLON HASTALIKLARININ DERIN ÖĞRENME ILE TESPITI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AutoShape 2" id="2"/>
          <p:cNvSpPr/>
          <p:nvPr/>
        </p:nvSpPr>
        <p:spPr>
          <a:xfrm>
            <a:off x="-886757" y="2571016"/>
            <a:ext cx="20061513" cy="0"/>
          </a:xfrm>
          <a:prstGeom prst="line">
            <a:avLst/>
          </a:prstGeom>
          <a:ln cap="flat" w="28575">
            <a:solidFill>
              <a:srgbClr val="02B676"/>
            </a:solidFill>
            <a:prstDash val="solid"/>
            <a:headEnd type="none" len="sm" w="sm"/>
            <a:tailEnd type="none" len="sm" w="sm"/>
          </a:ln>
        </p:spPr>
      </p:sp>
      <p:sp>
        <p:nvSpPr>
          <p:cNvPr name="Freeform 3" id="3"/>
          <p:cNvSpPr/>
          <p:nvPr/>
        </p:nvSpPr>
        <p:spPr>
          <a:xfrm flipH="false" flipV="false" rot="0">
            <a:off x="1028700" y="3049708"/>
            <a:ext cx="8115300" cy="4111187"/>
          </a:xfrm>
          <a:custGeom>
            <a:avLst/>
            <a:gdLst/>
            <a:ahLst/>
            <a:cxnLst/>
            <a:rect r="r" b="b" t="t" l="l"/>
            <a:pathLst>
              <a:path h="4111187" w="8115300">
                <a:moveTo>
                  <a:pt x="0" y="0"/>
                </a:moveTo>
                <a:lnTo>
                  <a:pt x="8115300" y="0"/>
                </a:lnTo>
                <a:lnTo>
                  <a:pt x="8115300" y="4111187"/>
                </a:lnTo>
                <a:lnTo>
                  <a:pt x="0" y="4111187"/>
                </a:lnTo>
                <a:lnTo>
                  <a:pt x="0" y="0"/>
                </a:lnTo>
                <a:close/>
              </a:path>
            </a:pathLst>
          </a:custGeom>
          <a:blipFill>
            <a:blip r:embed="rId2"/>
            <a:stretch>
              <a:fillRect l="0" t="0" r="-12131" b="-4619"/>
            </a:stretch>
          </a:blipFill>
        </p:spPr>
      </p:sp>
      <p:sp>
        <p:nvSpPr>
          <p:cNvPr name="TextBox 4" id="4"/>
          <p:cNvSpPr txBox="true"/>
          <p:nvPr/>
        </p:nvSpPr>
        <p:spPr>
          <a:xfrm rot="0">
            <a:off x="1028700" y="1246763"/>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VERI SETLERI</a:t>
            </a:r>
          </a:p>
        </p:txBody>
      </p:sp>
      <p:sp>
        <p:nvSpPr>
          <p:cNvPr name="TextBox 5" id="5"/>
          <p:cNvSpPr txBox="true"/>
          <p:nvPr/>
        </p:nvSpPr>
        <p:spPr>
          <a:xfrm rot="0">
            <a:off x="9343568" y="2944933"/>
            <a:ext cx="8723669" cy="6061711"/>
          </a:xfrm>
          <a:prstGeom prst="rect">
            <a:avLst/>
          </a:prstGeom>
        </p:spPr>
        <p:txBody>
          <a:bodyPr anchor="t" rtlCol="false" tIns="0" lIns="0" bIns="0" rIns="0">
            <a:spAutoFit/>
          </a:bodyPr>
          <a:lstStyle/>
          <a:p>
            <a:pPr algn="l">
              <a:lnSpc>
                <a:spcPts val="3119"/>
              </a:lnSpc>
            </a:pPr>
            <a:r>
              <a:rPr lang="en-US" sz="1999">
                <a:solidFill>
                  <a:srgbClr val="290606"/>
                </a:solidFill>
                <a:latin typeface="Telegraf"/>
                <a:ea typeface="Telegraf"/>
                <a:cs typeface="Telegraf"/>
                <a:sym typeface="Telegraf"/>
              </a:rPr>
              <a:t>Veri Setlerinin Hazırlanması</a:t>
            </a:r>
          </a:p>
          <a:p>
            <a:pPr algn="l" marL="431797" indent="-215899" lvl="1">
              <a:lnSpc>
                <a:spcPts val="3119"/>
              </a:lnSpc>
              <a:buFont typeface="Arial"/>
              <a:buChar char="•"/>
            </a:pPr>
            <a:r>
              <a:rPr lang="en-US" sz="1999">
                <a:solidFill>
                  <a:srgbClr val="290606"/>
                </a:solidFill>
                <a:latin typeface="Telegraf"/>
                <a:ea typeface="Telegraf"/>
                <a:cs typeface="Telegraf"/>
                <a:sym typeface="Telegraf"/>
              </a:rPr>
              <a:t>Eğitim ve Test Veri Setlerinin Yüklenmesi:</a:t>
            </a:r>
          </a:p>
          <a:p>
            <a:pPr algn="l" marL="431797" indent="-215899" lvl="1">
              <a:lnSpc>
                <a:spcPts val="3119"/>
              </a:lnSpc>
              <a:buFont typeface="Arial"/>
              <a:buChar char="•"/>
            </a:pPr>
            <a:r>
              <a:rPr lang="en-US" sz="1999">
                <a:solidFill>
                  <a:srgbClr val="290606"/>
                </a:solidFill>
                <a:latin typeface="Telegraf"/>
                <a:ea typeface="Telegraf"/>
                <a:cs typeface="Telegraf"/>
                <a:sym typeface="Telegraf"/>
              </a:rPr>
              <a:t>TensorFlow'un image_dataset_from_directory fonksiyonu kullanılarak veri setleri işlenir ve modele uygun hale getirilir.</a:t>
            </a:r>
          </a:p>
          <a:p>
            <a:pPr algn="l" marL="431797" indent="-215899" lvl="1">
              <a:lnSpc>
                <a:spcPts val="3119"/>
              </a:lnSpc>
              <a:buFont typeface="Arial"/>
              <a:buChar char="•"/>
            </a:pPr>
            <a:r>
              <a:rPr lang="en-US" sz="1999">
                <a:solidFill>
                  <a:srgbClr val="290606"/>
                </a:solidFill>
                <a:latin typeface="Telegraf"/>
                <a:ea typeface="Telegraf"/>
                <a:cs typeface="Telegraf"/>
                <a:sym typeface="Telegraf"/>
              </a:rPr>
              <a:t>Parametreler:</a:t>
            </a:r>
          </a:p>
          <a:p>
            <a:pPr algn="l" marL="863595" indent="-287865" lvl="2">
              <a:lnSpc>
                <a:spcPts val="3119"/>
              </a:lnSpc>
              <a:buFont typeface="Arial"/>
              <a:buChar char="⚬"/>
            </a:pPr>
            <a:r>
              <a:rPr lang="en-US" sz="1999">
                <a:solidFill>
                  <a:srgbClr val="290606"/>
                </a:solidFill>
                <a:latin typeface="Telegraf"/>
                <a:ea typeface="Telegraf"/>
                <a:cs typeface="Telegraf"/>
                <a:sym typeface="Telegraf"/>
              </a:rPr>
              <a:t>image_size: Görseller model girişine uygun şekilde yeniden boyutlandırılır.</a:t>
            </a:r>
          </a:p>
          <a:p>
            <a:pPr algn="l" marL="863595" indent="-287865" lvl="2">
              <a:lnSpc>
                <a:spcPts val="3119"/>
              </a:lnSpc>
              <a:buFont typeface="Arial"/>
              <a:buChar char="⚬"/>
            </a:pPr>
            <a:r>
              <a:rPr lang="en-US" sz="1999">
                <a:solidFill>
                  <a:srgbClr val="290606"/>
                </a:solidFill>
                <a:latin typeface="Telegraf"/>
                <a:ea typeface="Telegraf"/>
                <a:cs typeface="Telegraf"/>
                <a:sym typeface="Telegraf"/>
              </a:rPr>
              <a:t>batch_size: Model eğitimi sırasında kullanılacak veri grupları belirlenir.</a:t>
            </a:r>
          </a:p>
          <a:p>
            <a:pPr algn="l" marL="863595" indent="-287865" lvl="2">
              <a:lnSpc>
                <a:spcPts val="3119"/>
              </a:lnSpc>
              <a:buFont typeface="Arial"/>
              <a:buChar char="⚬"/>
            </a:pPr>
            <a:r>
              <a:rPr lang="en-US" sz="1999">
                <a:solidFill>
                  <a:srgbClr val="290606"/>
                </a:solidFill>
                <a:latin typeface="Telegraf"/>
                <a:ea typeface="Telegraf"/>
                <a:cs typeface="Telegraf"/>
                <a:sym typeface="Telegraf"/>
              </a:rPr>
              <a:t>label_mode: Etiketler kategorik olarak düzenlenir (örneğin, sınıflandırma için).</a:t>
            </a:r>
          </a:p>
          <a:p>
            <a:pPr algn="l" marL="863595" indent="-287865" lvl="2">
              <a:lnSpc>
                <a:spcPts val="3119"/>
              </a:lnSpc>
              <a:buFont typeface="Arial"/>
              <a:buChar char="⚬"/>
            </a:pPr>
            <a:r>
              <a:rPr lang="en-US" sz="1999">
                <a:solidFill>
                  <a:srgbClr val="290606"/>
                </a:solidFill>
                <a:latin typeface="Telegraf"/>
                <a:ea typeface="Telegraf"/>
                <a:cs typeface="Telegraf"/>
                <a:sym typeface="Telegraf"/>
              </a:rPr>
              <a:t>shuffle: Eğitim verileri her epoch'ta rastgele karıştırılır (doğru öğrenme için).</a:t>
            </a:r>
          </a:p>
          <a:p>
            <a:pPr algn="l" marL="863595" indent="-287865" lvl="2">
              <a:lnSpc>
                <a:spcPts val="3119"/>
              </a:lnSpc>
              <a:buFont typeface="Arial"/>
              <a:buChar char="⚬"/>
            </a:pPr>
            <a:r>
              <a:rPr lang="en-US" sz="1999">
                <a:solidFill>
                  <a:srgbClr val="290606"/>
                </a:solidFill>
                <a:latin typeface="Telegraf"/>
                <a:ea typeface="Telegraf"/>
                <a:cs typeface="Telegraf"/>
                <a:sym typeface="Telegraf"/>
              </a:rPr>
              <a:t>seed: Veri karıştırma işlemi için belirli bir rastgelelik sağlanır.</a:t>
            </a:r>
          </a:p>
          <a:p>
            <a:pPr algn="l">
              <a:lnSpc>
                <a:spcPts val="311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610352" y="6099959"/>
            <a:ext cx="19065250" cy="3807727"/>
            <a:chOff x="0" y="0"/>
            <a:chExt cx="5021300" cy="1002858"/>
          </a:xfrm>
        </p:grpSpPr>
        <p:sp>
          <p:nvSpPr>
            <p:cNvPr name="Freeform 3" id="3"/>
            <p:cNvSpPr/>
            <p:nvPr/>
          </p:nvSpPr>
          <p:spPr>
            <a:xfrm flipH="false" flipV="false" rot="0">
              <a:off x="0" y="0"/>
              <a:ext cx="5021300" cy="1002858"/>
            </a:xfrm>
            <a:custGeom>
              <a:avLst/>
              <a:gdLst/>
              <a:ahLst/>
              <a:cxnLst/>
              <a:rect r="r" b="b" t="t" l="l"/>
              <a:pathLst>
                <a:path h="1002858" w="5021300">
                  <a:moveTo>
                    <a:pt x="8121" y="0"/>
                  </a:moveTo>
                  <a:lnTo>
                    <a:pt x="5013179" y="0"/>
                  </a:lnTo>
                  <a:cubicBezTo>
                    <a:pt x="5015333" y="0"/>
                    <a:pt x="5017399" y="856"/>
                    <a:pt x="5018922" y="2379"/>
                  </a:cubicBezTo>
                  <a:cubicBezTo>
                    <a:pt x="5020445" y="3902"/>
                    <a:pt x="5021300" y="5968"/>
                    <a:pt x="5021300" y="8121"/>
                  </a:cubicBezTo>
                  <a:lnTo>
                    <a:pt x="5021300" y="994737"/>
                  </a:lnTo>
                  <a:cubicBezTo>
                    <a:pt x="5021300" y="996891"/>
                    <a:pt x="5020445" y="998956"/>
                    <a:pt x="5018922" y="1000479"/>
                  </a:cubicBezTo>
                  <a:cubicBezTo>
                    <a:pt x="5017399" y="1002002"/>
                    <a:pt x="5015333" y="1002858"/>
                    <a:pt x="5013179" y="1002858"/>
                  </a:cubicBezTo>
                  <a:lnTo>
                    <a:pt x="8121" y="1002858"/>
                  </a:lnTo>
                  <a:cubicBezTo>
                    <a:pt x="5968" y="1002858"/>
                    <a:pt x="3902" y="1002002"/>
                    <a:pt x="2379" y="1000479"/>
                  </a:cubicBezTo>
                  <a:cubicBezTo>
                    <a:pt x="856" y="998956"/>
                    <a:pt x="0" y="996891"/>
                    <a:pt x="0" y="994737"/>
                  </a:cubicBezTo>
                  <a:lnTo>
                    <a:pt x="0" y="8121"/>
                  </a:lnTo>
                  <a:cubicBezTo>
                    <a:pt x="0" y="5968"/>
                    <a:pt x="856" y="3902"/>
                    <a:pt x="2379" y="2379"/>
                  </a:cubicBezTo>
                  <a:cubicBezTo>
                    <a:pt x="3902" y="856"/>
                    <a:pt x="5968" y="0"/>
                    <a:pt x="8121" y="0"/>
                  </a:cubicBezTo>
                  <a:close/>
                </a:path>
              </a:pathLst>
            </a:custGeom>
            <a:solidFill>
              <a:srgbClr val="02B676">
                <a:alpha val="14902"/>
              </a:srgbClr>
            </a:solidFill>
          </p:spPr>
        </p:sp>
        <p:sp>
          <p:nvSpPr>
            <p:cNvPr name="TextBox 4" id="4"/>
            <p:cNvSpPr txBox="true"/>
            <p:nvPr/>
          </p:nvSpPr>
          <p:spPr>
            <a:xfrm>
              <a:off x="0" y="-9525"/>
              <a:ext cx="5021300" cy="1012383"/>
            </a:xfrm>
            <a:prstGeom prst="rect">
              <a:avLst/>
            </a:prstGeom>
          </p:spPr>
          <p:txBody>
            <a:bodyPr anchor="ctr" rtlCol="false" tIns="50800" lIns="50800" bIns="50800" rIns="50800"/>
            <a:lstStyle/>
            <a:p>
              <a:pPr algn="ctr">
                <a:lnSpc>
                  <a:spcPts val="2266"/>
                </a:lnSpc>
              </a:pPr>
            </a:p>
            <a:p>
              <a:pPr algn="ctr">
                <a:lnSpc>
                  <a:spcPts val="2266"/>
                </a:lnSpc>
              </a:pPr>
            </a:p>
          </p:txBody>
        </p:sp>
      </p:grpSp>
      <p:sp>
        <p:nvSpPr>
          <p:cNvPr name="Freeform 5" id="5"/>
          <p:cNvSpPr/>
          <p:nvPr/>
        </p:nvSpPr>
        <p:spPr>
          <a:xfrm flipH="false" flipV="false" rot="0">
            <a:off x="1677639" y="2978150"/>
            <a:ext cx="7466361" cy="2987910"/>
          </a:xfrm>
          <a:custGeom>
            <a:avLst/>
            <a:gdLst/>
            <a:ahLst/>
            <a:cxnLst/>
            <a:rect r="r" b="b" t="t" l="l"/>
            <a:pathLst>
              <a:path h="2987910" w="7466361">
                <a:moveTo>
                  <a:pt x="0" y="0"/>
                </a:moveTo>
                <a:lnTo>
                  <a:pt x="7466361" y="0"/>
                </a:lnTo>
                <a:lnTo>
                  <a:pt x="7466361" y="2987910"/>
                </a:lnTo>
                <a:lnTo>
                  <a:pt x="0" y="2987910"/>
                </a:lnTo>
                <a:lnTo>
                  <a:pt x="0" y="0"/>
                </a:lnTo>
                <a:close/>
              </a:path>
            </a:pathLst>
          </a:custGeom>
          <a:blipFill>
            <a:blip r:embed="rId2"/>
            <a:stretch>
              <a:fillRect l="-1460" t="0" r="-13576" b="-5429"/>
            </a:stretch>
          </a:blipFill>
        </p:spPr>
      </p:sp>
      <p:sp>
        <p:nvSpPr>
          <p:cNvPr name="TextBox 6" id="6"/>
          <p:cNvSpPr txBox="true"/>
          <p:nvPr/>
        </p:nvSpPr>
        <p:spPr>
          <a:xfrm rot="0">
            <a:off x="1677639" y="1019175"/>
            <a:ext cx="10300149" cy="1958975"/>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VERI ÖN İŞLEME VE SINIF İSIMLERININ TANIMLANMASI</a:t>
            </a:r>
          </a:p>
        </p:txBody>
      </p:sp>
      <p:sp>
        <p:nvSpPr>
          <p:cNvPr name="TextBox 7" id="7"/>
          <p:cNvSpPr txBox="true"/>
          <p:nvPr/>
        </p:nvSpPr>
        <p:spPr>
          <a:xfrm rot="0">
            <a:off x="1677639" y="6384023"/>
            <a:ext cx="13638151" cy="2861627"/>
          </a:xfrm>
          <a:prstGeom prst="rect">
            <a:avLst/>
          </a:prstGeom>
        </p:spPr>
        <p:txBody>
          <a:bodyPr anchor="t" rtlCol="false" tIns="0" lIns="0" bIns="0" rIns="0">
            <a:spAutoFit/>
          </a:bodyPr>
          <a:lstStyle/>
          <a:p>
            <a:pPr algn="l" marL="431802" indent="-215901" lvl="1">
              <a:lnSpc>
                <a:spcPts val="3080"/>
              </a:lnSpc>
              <a:buFont typeface="Arial"/>
              <a:buChar char="•"/>
            </a:pPr>
            <a:r>
              <a:rPr lang="en-US" sz="2000">
                <a:solidFill>
                  <a:srgbClr val="290606"/>
                </a:solidFill>
                <a:latin typeface="Telegraf"/>
                <a:ea typeface="Telegraf"/>
                <a:cs typeface="Telegraf"/>
                <a:sym typeface="Telegraf"/>
              </a:rPr>
              <a:t>Veri Ön İşleme:</a:t>
            </a:r>
          </a:p>
          <a:p>
            <a:pPr algn="l" marL="431802" indent="-215901" lvl="1">
              <a:lnSpc>
                <a:spcPts val="3080"/>
              </a:lnSpc>
              <a:buFont typeface="Arial"/>
              <a:buChar char="•"/>
            </a:pPr>
            <a:r>
              <a:rPr lang="en-US" sz="2000">
                <a:solidFill>
                  <a:srgbClr val="290606"/>
                </a:solidFill>
                <a:latin typeface="Telegraf"/>
                <a:ea typeface="Telegraf"/>
                <a:cs typeface="Telegraf"/>
                <a:sym typeface="Telegraf"/>
              </a:rPr>
              <a:t>Boyutlandırma: Tüm görseller, model girişine uygun boyutlara getirilir (224x224).</a:t>
            </a:r>
          </a:p>
          <a:p>
            <a:pPr algn="l" marL="431802" indent="-215901" lvl="1">
              <a:lnSpc>
                <a:spcPts val="3080"/>
              </a:lnSpc>
              <a:buFont typeface="Arial"/>
              <a:buChar char="•"/>
            </a:pPr>
            <a:r>
              <a:rPr lang="en-US" sz="2000">
                <a:solidFill>
                  <a:srgbClr val="290606"/>
                </a:solidFill>
                <a:latin typeface="Telegraf"/>
                <a:ea typeface="Telegraf"/>
                <a:cs typeface="Telegraf"/>
                <a:sym typeface="Telegraf"/>
              </a:rPr>
              <a:t>Ölçekleme: Görsel piksel değerleri 0-1 aralığına normalize edilir (1./255). Bu, modelin daha hızlı ve doğru öğrenmesini sağlar.</a:t>
            </a:r>
          </a:p>
          <a:p>
            <a:pPr algn="l" marL="431802" indent="-215901" lvl="1">
              <a:lnSpc>
                <a:spcPts val="3080"/>
              </a:lnSpc>
              <a:buFont typeface="Arial"/>
              <a:buChar char="•"/>
            </a:pPr>
            <a:r>
              <a:rPr lang="en-US" sz="2000">
                <a:solidFill>
                  <a:srgbClr val="290606"/>
                </a:solidFill>
                <a:latin typeface="Telegraf"/>
                <a:ea typeface="Telegraf"/>
                <a:cs typeface="Telegraf"/>
                <a:sym typeface="Telegraf"/>
              </a:rPr>
              <a:t>Sınıf İsimlerinin Belirlenmesi:</a:t>
            </a:r>
          </a:p>
          <a:p>
            <a:pPr algn="l" marL="431802" indent="-215901" lvl="1">
              <a:lnSpc>
                <a:spcPts val="3080"/>
              </a:lnSpc>
              <a:buFont typeface="Arial"/>
              <a:buChar char="•"/>
            </a:pPr>
            <a:r>
              <a:rPr lang="en-US" sz="2000">
                <a:solidFill>
                  <a:srgbClr val="290606"/>
                </a:solidFill>
                <a:latin typeface="Telegraf"/>
                <a:ea typeface="Telegraf"/>
                <a:cs typeface="Telegraf"/>
                <a:sym typeface="Telegraf"/>
              </a:rPr>
              <a:t>Eğitim veri setinde yer alan sınıflar otomatik olarak algılanır ve tanımlanır.</a:t>
            </a:r>
          </a:p>
          <a:p>
            <a:pPr algn="l">
              <a:lnSpc>
                <a:spcPts val="308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1820991" y="3881226"/>
            <a:ext cx="4090612" cy="5014443"/>
            <a:chOff x="0" y="0"/>
            <a:chExt cx="1107438" cy="1357544"/>
          </a:xfrm>
        </p:grpSpPr>
        <p:sp>
          <p:nvSpPr>
            <p:cNvPr name="Freeform 3" id="3"/>
            <p:cNvSpPr/>
            <p:nvPr/>
          </p:nvSpPr>
          <p:spPr>
            <a:xfrm flipH="false" flipV="false" rot="0">
              <a:off x="0" y="0"/>
              <a:ext cx="1107438" cy="1357544"/>
            </a:xfrm>
            <a:custGeom>
              <a:avLst/>
              <a:gdLst/>
              <a:ahLst/>
              <a:cxnLst/>
              <a:rect r="r" b="b" t="t" l="l"/>
              <a:pathLst>
                <a:path h="1357544" w="1107438">
                  <a:moveTo>
                    <a:pt x="96523" y="0"/>
                  </a:moveTo>
                  <a:lnTo>
                    <a:pt x="1010915" y="0"/>
                  </a:lnTo>
                  <a:cubicBezTo>
                    <a:pt x="1064223" y="0"/>
                    <a:pt x="1107438" y="43215"/>
                    <a:pt x="1107438" y="96523"/>
                  </a:cubicBezTo>
                  <a:lnTo>
                    <a:pt x="1107438" y="1261021"/>
                  </a:lnTo>
                  <a:cubicBezTo>
                    <a:pt x="1107438" y="1314329"/>
                    <a:pt x="1064223" y="1357544"/>
                    <a:pt x="1010915" y="1357544"/>
                  </a:cubicBezTo>
                  <a:lnTo>
                    <a:pt x="96523" y="1357544"/>
                  </a:lnTo>
                  <a:cubicBezTo>
                    <a:pt x="43215" y="1357544"/>
                    <a:pt x="0" y="1314329"/>
                    <a:pt x="0" y="1261021"/>
                  </a:cubicBezTo>
                  <a:lnTo>
                    <a:pt x="0" y="96523"/>
                  </a:lnTo>
                  <a:cubicBezTo>
                    <a:pt x="0" y="43215"/>
                    <a:pt x="43215" y="0"/>
                    <a:pt x="96523" y="0"/>
                  </a:cubicBezTo>
                  <a:close/>
                </a:path>
              </a:pathLst>
            </a:custGeom>
            <a:solidFill>
              <a:srgbClr val="02B676"/>
            </a:solidFill>
          </p:spPr>
        </p:sp>
        <p:sp>
          <p:nvSpPr>
            <p:cNvPr name="TextBox 4" id="4"/>
            <p:cNvSpPr txBox="true"/>
            <p:nvPr/>
          </p:nvSpPr>
          <p:spPr>
            <a:xfrm>
              <a:off x="0" y="9525"/>
              <a:ext cx="1107438" cy="1348019"/>
            </a:xfrm>
            <a:prstGeom prst="rect">
              <a:avLst/>
            </a:prstGeom>
          </p:spPr>
          <p:txBody>
            <a:bodyPr anchor="ctr" rtlCol="false" tIns="50800" lIns="50800" bIns="50800" rIns="50800"/>
            <a:lstStyle/>
            <a:p>
              <a:pPr algn="ctr">
                <a:lnSpc>
                  <a:spcPts val="2200"/>
                </a:lnSpc>
              </a:pPr>
            </a:p>
          </p:txBody>
        </p:sp>
      </p:grpSp>
      <p:grpSp>
        <p:nvGrpSpPr>
          <p:cNvPr name="Group 5" id="5"/>
          <p:cNvGrpSpPr/>
          <p:nvPr/>
        </p:nvGrpSpPr>
        <p:grpSpPr>
          <a:xfrm rot="0">
            <a:off x="6863035" y="3806735"/>
            <a:ext cx="4561929" cy="5193680"/>
            <a:chOff x="0" y="0"/>
            <a:chExt cx="1235036" cy="1406068"/>
          </a:xfrm>
        </p:grpSpPr>
        <p:sp>
          <p:nvSpPr>
            <p:cNvPr name="Freeform 6" id="6"/>
            <p:cNvSpPr/>
            <p:nvPr/>
          </p:nvSpPr>
          <p:spPr>
            <a:xfrm flipH="false" flipV="false" rot="0">
              <a:off x="0" y="0"/>
              <a:ext cx="1235036" cy="1406068"/>
            </a:xfrm>
            <a:custGeom>
              <a:avLst/>
              <a:gdLst/>
              <a:ahLst/>
              <a:cxnLst/>
              <a:rect r="r" b="b" t="t" l="l"/>
              <a:pathLst>
                <a:path h="1406068" w="1235036">
                  <a:moveTo>
                    <a:pt x="86551" y="0"/>
                  </a:moveTo>
                  <a:lnTo>
                    <a:pt x="1148486" y="0"/>
                  </a:lnTo>
                  <a:cubicBezTo>
                    <a:pt x="1196286" y="0"/>
                    <a:pt x="1235036" y="38750"/>
                    <a:pt x="1235036" y="86551"/>
                  </a:cubicBezTo>
                  <a:lnTo>
                    <a:pt x="1235036" y="1319518"/>
                  </a:lnTo>
                  <a:cubicBezTo>
                    <a:pt x="1235036" y="1367318"/>
                    <a:pt x="1196286" y="1406068"/>
                    <a:pt x="1148486" y="1406068"/>
                  </a:cubicBezTo>
                  <a:lnTo>
                    <a:pt x="86551" y="1406068"/>
                  </a:lnTo>
                  <a:cubicBezTo>
                    <a:pt x="63596" y="1406068"/>
                    <a:pt x="41581" y="1396950"/>
                    <a:pt x="25350" y="1380718"/>
                  </a:cubicBezTo>
                  <a:cubicBezTo>
                    <a:pt x="9119" y="1364487"/>
                    <a:pt x="0" y="1342472"/>
                    <a:pt x="0" y="1319518"/>
                  </a:cubicBezTo>
                  <a:lnTo>
                    <a:pt x="0" y="86551"/>
                  </a:lnTo>
                  <a:cubicBezTo>
                    <a:pt x="0" y="63596"/>
                    <a:pt x="9119" y="41581"/>
                    <a:pt x="25350" y="25350"/>
                  </a:cubicBezTo>
                  <a:cubicBezTo>
                    <a:pt x="41581" y="9119"/>
                    <a:pt x="63596" y="0"/>
                    <a:pt x="86551" y="0"/>
                  </a:cubicBezTo>
                  <a:close/>
                </a:path>
              </a:pathLst>
            </a:custGeom>
            <a:solidFill>
              <a:srgbClr val="F7562B"/>
            </a:solidFill>
          </p:spPr>
        </p:sp>
        <p:sp>
          <p:nvSpPr>
            <p:cNvPr name="TextBox 7" id="7"/>
            <p:cNvSpPr txBox="true"/>
            <p:nvPr/>
          </p:nvSpPr>
          <p:spPr>
            <a:xfrm>
              <a:off x="0" y="9525"/>
              <a:ext cx="1235036" cy="1396543"/>
            </a:xfrm>
            <a:prstGeom prst="rect">
              <a:avLst/>
            </a:prstGeom>
          </p:spPr>
          <p:txBody>
            <a:bodyPr anchor="ctr" rtlCol="false" tIns="50800" lIns="50800" bIns="50800" rIns="50800"/>
            <a:lstStyle/>
            <a:p>
              <a:pPr algn="ctr">
                <a:lnSpc>
                  <a:spcPts val="2200"/>
                </a:lnSpc>
              </a:pPr>
            </a:p>
          </p:txBody>
        </p:sp>
      </p:grpSp>
      <p:grpSp>
        <p:nvGrpSpPr>
          <p:cNvPr name="Group 8" id="8"/>
          <p:cNvGrpSpPr/>
          <p:nvPr/>
        </p:nvGrpSpPr>
        <p:grpSpPr>
          <a:xfrm rot="0">
            <a:off x="1932030" y="4066040"/>
            <a:ext cx="3979573" cy="4934375"/>
            <a:chOff x="0" y="0"/>
            <a:chExt cx="1077377" cy="1335867"/>
          </a:xfrm>
        </p:grpSpPr>
        <p:sp>
          <p:nvSpPr>
            <p:cNvPr name="Freeform 9" id="9"/>
            <p:cNvSpPr/>
            <p:nvPr/>
          </p:nvSpPr>
          <p:spPr>
            <a:xfrm flipH="false" flipV="false" rot="0">
              <a:off x="0" y="0"/>
              <a:ext cx="1077377" cy="1335867"/>
            </a:xfrm>
            <a:custGeom>
              <a:avLst/>
              <a:gdLst/>
              <a:ahLst/>
              <a:cxnLst/>
              <a:rect r="r" b="b" t="t" l="l"/>
              <a:pathLst>
                <a:path h="1335867" w="1077377">
                  <a:moveTo>
                    <a:pt x="99216" y="0"/>
                  </a:moveTo>
                  <a:lnTo>
                    <a:pt x="978161" y="0"/>
                  </a:lnTo>
                  <a:cubicBezTo>
                    <a:pt x="1004475" y="0"/>
                    <a:pt x="1029711" y="10453"/>
                    <a:pt x="1048317" y="29060"/>
                  </a:cubicBezTo>
                  <a:cubicBezTo>
                    <a:pt x="1066924" y="47666"/>
                    <a:pt x="1077377" y="72902"/>
                    <a:pt x="1077377" y="99216"/>
                  </a:cubicBezTo>
                  <a:lnTo>
                    <a:pt x="1077377" y="1236651"/>
                  </a:lnTo>
                  <a:cubicBezTo>
                    <a:pt x="1077377" y="1291447"/>
                    <a:pt x="1032956" y="1335867"/>
                    <a:pt x="978161" y="1335867"/>
                  </a:cubicBezTo>
                  <a:lnTo>
                    <a:pt x="99216" y="1335867"/>
                  </a:lnTo>
                  <a:cubicBezTo>
                    <a:pt x="44421" y="1335867"/>
                    <a:pt x="0" y="1291447"/>
                    <a:pt x="0" y="1236651"/>
                  </a:cubicBezTo>
                  <a:lnTo>
                    <a:pt x="0" y="99216"/>
                  </a:lnTo>
                  <a:cubicBezTo>
                    <a:pt x="0" y="44421"/>
                    <a:pt x="44421" y="0"/>
                    <a:pt x="99216" y="0"/>
                  </a:cubicBezTo>
                  <a:close/>
                </a:path>
              </a:pathLst>
            </a:custGeom>
            <a:solidFill>
              <a:srgbClr val="FFFFFF"/>
            </a:solidFill>
          </p:spPr>
        </p:sp>
        <p:sp>
          <p:nvSpPr>
            <p:cNvPr name="TextBox 10" id="10"/>
            <p:cNvSpPr txBox="true"/>
            <p:nvPr/>
          </p:nvSpPr>
          <p:spPr>
            <a:xfrm>
              <a:off x="0" y="9525"/>
              <a:ext cx="1077377" cy="1326342"/>
            </a:xfrm>
            <a:prstGeom prst="rect">
              <a:avLst/>
            </a:prstGeom>
          </p:spPr>
          <p:txBody>
            <a:bodyPr anchor="ctr" rtlCol="false" tIns="50800" lIns="50800" bIns="50800" rIns="50800"/>
            <a:lstStyle/>
            <a:p>
              <a:pPr algn="ctr">
                <a:lnSpc>
                  <a:spcPts val="2200"/>
                </a:lnSpc>
              </a:pPr>
            </a:p>
          </p:txBody>
        </p:sp>
      </p:grpSp>
      <p:grpSp>
        <p:nvGrpSpPr>
          <p:cNvPr name="Group 11" id="11"/>
          <p:cNvGrpSpPr/>
          <p:nvPr/>
        </p:nvGrpSpPr>
        <p:grpSpPr>
          <a:xfrm rot="0">
            <a:off x="6917056" y="3959874"/>
            <a:ext cx="4561929" cy="5298426"/>
            <a:chOff x="0" y="0"/>
            <a:chExt cx="1235036" cy="1434426"/>
          </a:xfrm>
        </p:grpSpPr>
        <p:sp>
          <p:nvSpPr>
            <p:cNvPr name="Freeform 12" id="12"/>
            <p:cNvSpPr/>
            <p:nvPr/>
          </p:nvSpPr>
          <p:spPr>
            <a:xfrm flipH="false" flipV="false" rot="0">
              <a:off x="0" y="0"/>
              <a:ext cx="1235036" cy="1434426"/>
            </a:xfrm>
            <a:custGeom>
              <a:avLst/>
              <a:gdLst/>
              <a:ahLst/>
              <a:cxnLst/>
              <a:rect r="r" b="b" t="t" l="l"/>
              <a:pathLst>
                <a:path h="1434426" w="1235036">
                  <a:moveTo>
                    <a:pt x="86551" y="0"/>
                  </a:moveTo>
                  <a:lnTo>
                    <a:pt x="1148486" y="0"/>
                  </a:lnTo>
                  <a:cubicBezTo>
                    <a:pt x="1196286" y="0"/>
                    <a:pt x="1235036" y="38750"/>
                    <a:pt x="1235036" y="86551"/>
                  </a:cubicBezTo>
                  <a:lnTo>
                    <a:pt x="1235036" y="1347875"/>
                  </a:lnTo>
                  <a:cubicBezTo>
                    <a:pt x="1235036" y="1395676"/>
                    <a:pt x="1196286" y="1434426"/>
                    <a:pt x="1148486" y="1434426"/>
                  </a:cubicBezTo>
                  <a:lnTo>
                    <a:pt x="86551" y="1434426"/>
                  </a:lnTo>
                  <a:cubicBezTo>
                    <a:pt x="63596" y="1434426"/>
                    <a:pt x="41581" y="1425307"/>
                    <a:pt x="25350" y="1409076"/>
                  </a:cubicBezTo>
                  <a:cubicBezTo>
                    <a:pt x="9119" y="1392844"/>
                    <a:pt x="0" y="1370830"/>
                    <a:pt x="0" y="1347875"/>
                  </a:cubicBezTo>
                  <a:lnTo>
                    <a:pt x="0" y="86551"/>
                  </a:lnTo>
                  <a:cubicBezTo>
                    <a:pt x="0" y="63596"/>
                    <a:pt x="9119" y="41581"/>
                    <a:pt x="25350" y="25350"/>
                  </a:cubicBezTo>
                  <a:cubicBezTo>
                    <a:pt x="41581" y="9119"/>
                    <a:pt x="63596" y="0"/>
                    <a:pt x="86551" y="0"/>
                  </a:cubicBezTo>
                  <a:close/>
                </a:path>
              </a:pathLst>
            </a:custGeom>
            <a:solidFill>
              <a:srgbClr val="FFFFFF"/>
            </a:solidFill>
          </p:spPr>
        </p:sp>
        <p:sp>
          <p:nvSpPr>
            <p:cNvPr name="TextBox 13" id="13"/>
            <p:cNvSpPr txBox="true"/>
            <p:nvPr/>
          </p:nvSpPr>
          <p:spPr>
            <a:xfrm>
              <a:off x="0" y="9525"/>
              <a:ext cx="1235036" cy="1424901"/>
            </a:xfrm>
            <a:prstGeom prst="rect">
              <a:avLst/>
            </a:prstGeom>
          </p:spPr>
          <p:txBody>
            <a:bodyPr anchor="ctr" rtlCol="false" tIns="50800" lIns="50800" bIns="50800" rIns="50800"/>
            <a:lstStyle/>
            <a:p>
              <a:pPr algn="ctr">
                <a:lnSpc>
                  <a:spcPts val="2200"/>
                </a:lnSpc>
              </a:pPr>
            </a:p>
          </p:txBody>
        </p:sp>
      </p:grpSp>
      <p:sp>
        <p:nvSpPr>
          <p:cNvPr name="TextBox 14" id="14"/>
          <p:cNvSpPr txBox="true"/>
          <p:nvPr/>
        </p:nvSpPr>
        <p:spPr>
          <a:xfrm rot="0">
            <a:off x="6498315" y="1565387"/>
            <a:ext cx="5399411"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VERI ARTIRMA</a:t>
            </a:r>
          </a:p>
        </p:txBody>
      </p:sp>
      <p:sp>
        <p:nvSpPr>
          <p:cNvPr name="TextBox 15" id="15"/>
          <p:cNvSpPr txBox="true"/>
          <p:nvPr/>
        </p:nvSpPr>
        <p:spPr>
          <a:xfrm rot="0">
            <a:off x="1818037" y="4056515"/>
            <a:ext cx="4160643" cy="615949"/>
          </a:xfrm>
          <a:prstGeom prst="rect">
            <a:avLst/>
          </a:prstGeom>
        </p:spPr>
        <p:txBody>
          <a:bodyPr anchor="t" rtlCol="false" tIns="0" lIns="0" bIns="0" rIns="0">
            <a:spAutoFit/>
          </a:bodyPr>
          <a:lstStyle/>
          <a:p>
            <a:pPr algn="ctr">
              <a:lnSpc>
                <a:spcPts val="3999"/>
              </a:lnSpc>
            </a:pPr>
            <a:r>
              <a:rPr lang="en-US" sz="3999">
                <a:solidFill>
                  <a:srgbClr val="290606"/>
                </a:solidFill>
                <a:latin typeface="Cheddar"/>
                <a:ea typeface="Cheddar"/>
                <a:cs typeface="Cheddar"/>
                <a:sym typeface="Cheddar"/>
              </a:rPr>
              <a:t>AMAÇ</a:t>
            </a:r>
          </a:p>
        </p:txBody>
      </p:sp>
      <p:sp>
        <p:nvSpPr>
          <p:cNvPr name="TextBox 16" id="16"/>
          <p:cNvSpPr txBox="true"/>
          <p:nvPr/>
        </p:nvSpPr>
        <p:spPr>
          <a:xfrm rot="0">
            <a:off x="7117699" y="4056515"/>
            <a:ext cx="4160643" cy="615949"/>
          </a:xfrm>
          <a:prstGeom prst="rect">
            <a:avLst/>
          </a:prstGeom>
        </p:spPr>
        <p:txBody>
          <a:bodyPr anchor="t" rtlCol="false" tIns="0" lIns="0" bIns="0" rIns="0">
            <a:spAutoFit/>
          </a:bodyPr>
          <a:lstStyle/>
          <a:p>
            <a:pPr algn="ctr">
              <a:lnSpc>
                <a:spcPts val="3999"/>
              </a:lnSpc>
            </a:pPr>
            <a:r>
              <a:rPr lang="en-US" sz="3999">
                <a:solidFill>
                  <a:srgbClr val="290606"/>
                </a:solidFill>
                <a:latin typeface="Cheddar"/>
                <a:ea typeface="Cheddar"/>
                <a:cs typeface="Cheddar"/>
                <a:sym typeface="Cheddar"/>
              </a:rPr>
              <a:t>UYGULANAN İŞLEMLER</a:t>
            </a:r>
          </a:p>
        </p:txBody>
      </p:sp>
      <p:sp>
        <p:nvSpPr>
          <p:cNvPr name="TextBox 17" id="17"/>
          <p:cNvSpPr txBox="true"/>
          <p:nvPr/>
        </p:nvSpPr>
        <p:spPr>
          <a:xfrm rot="0">
            <a:off x="2111974" y="4860274"/>
            <a:ext cx="3572770" cy="3280651"/>
          </a:xfrm>
          <a:prstGeom prst="rect">
            <a:avLst/>
          </a:prstGeom>
        </p:spPr>
        <p:txBody>
          <a:bodyPr anchor="t" rtlCol="false" tIns="0" lIns="0" bIns="0" rIns="0">
            <a:spAutoFit/>
          </a:bodyPr>
          <a:lstStyle/>
          <a:p>
            <a:pPr algn="l" marL="437374" indent="-218687" lvl="1">
              <a:lnSpc>
                <a:spcPts val="2836"/>
              </a:lnSpc>
              <a:buFont typeface="Arial"/>
              <a:buChar char="•"/>
            </a:pPr>
            <a:r>
              <a:rPr lang="en-US" sz="2025">
                <a:solidFill>
                  <a:srgbClr val="290606"/>
                </a:solidFill>
                <a:latin typeface="Telegraf"/>
                <a:ea typeface="Telegraf"/>
                <a:cs typeface="Telegraf"/>
                <a:sym typeface="Telegraf"/>
              </a:rPr>
              <a:t>Eğitim veri setini zenginleştirerek modelin daha iyi genelleme yapmasını sağlamak.</a:t>
            </a:r>
          </a:p>
          <a:p>
            <a:pPr algn="l" marL="437374" indent="-218687" lvl="1">
              <a:lnSpc>
                <a:spcPts val="2836"/>
              </a:lnSpc>
              <a:buFont typeface="Arial"/>
              <a:buChar char="•"/>
            </a:pPr>
            <a:r>
              <a:rPr lang="en-US" sz="2025">
                <a:solidFill>
                  <a:srgbClr val="290606"/>
                </a:solidFill>
                <a:latin typeface="Telegraf"/>
                <a:ea typeface="Telegraf"/>
                <a:cs typeface="Telegraf"/>
                <a:sym typeface="Telegraf"/>
              </a:rPr>
              <a:t>Görseller üzerinde çeşitli rastgele dönüşümler uygulanır, böylece model farklı senaryolara karşı daha dayanıklı hale gelir.</a:t>
            </a:r>
          </a:p>
        </p:txBody>
      </p:sp>
      <p:sp>
        <p:nvSpPr>
          <p:cNvPr name="TextBox 18" id="18"/>
          <p:cNvSpPr txBox="true"/>
          <p:nvPr/>
        </p:nvSpPr>
        <p:spPr>
          <a:xfrm rot="0">
            <a:off x="7025020" y="4593063"/>
            <a:ext cx="4346002" cy="4407352"/>
          </a:xfrm>
          <a:prstGeom prst="rect">
            <a:avLst/>
          </a:prstGeom>
        </p:spPr>
        <p:txBody>
          <a:bodyPr anchor="t" rtlCol="false" tIns="0" lIns="0" bIns="0" rIns="0">
            <a:spAutoFit/>
          </a:bodyPr>
          <a:lstStyle/>
          <a:p>
            <a:pPr algn="l" marL="401545" indent="-200772" lvl="1">
              <a:lnSpc>
                <a:spcPts val="2603"/>
              </a:lnSpc>
              <a:buFont typeface="Arial"/>
              <a:buChar char="•"/>
            </a:pPr>
            <a:r>
              <a:rPr lang="en-US" sz="1859">
                <a:solidFill>
                  <a:srgbClr val="290606"/>
                </a:solidFill>
                <a:latin typeface="Telegraf"/>
                <a:ea typeface="Telegraf"/>
                <a:cs typeface="Telegraf"/>
                <a:sym typeface="Telegraf"/>
              </a:rPr>
              <a:t>RandomFlip: Görsellerin yatay olarak rastgele çevrilmesi.</a:t>
            </a:r>
          </a:p>
          <a:p>
            <a:pPr algn="l" marL="401545" indent="-200772" lvl="1">
              <a:lnSpc>
                <a:spcPts val="2603"/>
              </a:lnSpc>
              <a:buFont typeface="Arial"/>
              <a:buChar char="•"/>
            </a:pPr>
            <a:r>
              <a:rPr lang="en-US" sz="1859">
                <a:solidFill>
                  <a:srgbClr val="290606"/>
                </a:solidFill>
                <a:latin typeface="Telegraf"/>
                <a:ea typeface="Telegraf"/>
                <a:cs typeface="Telegraf"/>
                <a:sym typeface="Telegraf"/>
              </a:rPr>
              <a:t>RandomRotation: Görsellerin %20 oranında rastgele döndürülmesi.</a:t>
            </a:r>
          </a:p>
          <a:p>
            <a:pPr algn="l" marL="401545" indent="-200772" lvl="1">
              <a:lnSpc>
                <a:spcPts val="2603"/>
              </a:lnSpc>
              <a:buFont typeface="Arial"/>
              <a:buChar char="•"/>
            </a:pPr>
            <a:r>
              <a:rPr lang="en-US" sz="1859">
                <a:solidFill>
                  <a:srgbClr val="290606"/>
                </a:solidFill>
                <a:latin typeface="Telegraf"/>
                <a:ea typeface="Telegraf"/>
                <a:cs typeface="Telegraf"/>
                <a:sym typeface="Telegraf"/>
              </a:rPr>
              <a:t>RandomZoom: Görsellerin belirli bir oranla rastgele yakınlaştırılması.</a:t>
            </a:r>
          </a:p>
          <a:p>
            <a:pPr algn="l" marL="401545" indent="-200772" lvl="1">
              <a:lnSpc>
                <a:spcPts val="2603"/>
              </a:lnSpc>
              <a:buFont typeface="Arial"/>
              <a:buChar char="•"/>
            </a:pPr>
            <a:r>
              <a:rPr lang="en-US" sz="1859">
                <a:solidFill>
                  <a:srgbClr val="290606"/>
                </a:solidFill>
                <a:latin typeface="Telegraf"/>
                <a:ea typeface="Telegraf"/>
                <a:cs typeface="Telegraf"/>
                <a:sym typeface="Telegraf"/>
              </a:rPr>
              <a:t>RandomTranslation: Görsellerin yatay ve dikey eksende rastgele kaydırılması.</a:t>
            </a:r>
          </a:p>
          <a:p>
            <a:pPr algn="l" marL="401545" indent="-200772" lvl="1">
              <a:lnSpc>
                <a:spcPts val="2603"/>
              </a:lnSpc>
              <a:buFont typeface="Arial"/>
              <a:buChar char="•"/>
            </a:pPr>
            <a:r>
              <a:rPr lang="en-US" sz="1859">
                <a:solidFill>
                  <a:srgbClr val="290606"/>
                </a:solidFill>
                <a:latin typeface="Telegraf"/>
                <a:ea typeface="Telegraf"/>
                <a:cs typeface="Telegraf"/>
                <a:sym typeface="Telegraf"/>
              </a:rPr>
              <a:t>RandomContrast: Görsellerin kontrast oranının rastgele değiştirilmesi.</a:t>
            </a:r>
          </a:p>
          <a:p>
            <a:pPr algn="l">
              <a:lnSpc>
                <a:spcPts val="2603"/>
              </a:lnSpc>
            </a:pPr>
          </a:p>
        </p:txBody>
      </p:sp>
      <p:grpSp>
        <p:nvGrpSpPr>
          <p:cNvPr name="Group 19" id="19"/>
          <p:cNvGrpSpPr/>
          <p:nvPr/>
        </p:nvGrpSpPr>
        <p:grpSpPr>
          <a:xfrm rot="0">
            <a:off x="12431485" y="3881226"/>
            <a:ext cx="4657179" cy="5119189"/>
            <a:chOff x="0" y="0"/>
            <a:chExt cx="1260823" cy="1385902"/>
          </a:xfrm>
        </p:grpSpPr>
        <p:sp>
          <p:nvSpPr>
            <p:cNvPr name="Freeform 20" id="20"/>
            <p:cNvSpPr/>
            <p:nvPr/>
          </p:nvSpPr>
          <p:spPr>
            <a:xfrm flipH="false" flipV="false" rot="0">
              <a:off x="0" y="0"/>
              <a:ext cx="1260823" cy="1385902"/>
            </a:xfrm>
            <a:custGeom>
              <a:avLst/>
              <a:gdLst/>
              <a:ahLst/>
              <a:cxnLst/>
              <a:rect r="r" b="b" t="t" l="l"/>
              <a:pathLst>
                <a:path h="1385902" w="1260823">
                  <a:moveTo>
                    <a:pt x="84780" y="0"/>
                  </a:moveTo>
                  <a:lnTo>
                    <a:pt x="1176043" y="0"/>
                  </a:lnTo>
                  <a:cubicBezTo>
                    <a:pt x="1222866" y="0"/>
                    <a:pt x="1260823" y="37958"/>
                    <a:pt x="1260823" y="84780"/>
                  </a:cubicBezTo>
                  <a:lnTo>
                    <a:pt x="1260823" y="1301121"/>
                  </a:lnTo>
                  <a:cubicBezTo>
                    <a:pt x="1260823" y="1347944"/>
                    <a:pt x="1222866" y="1385902"/>
                    <a:pt x="1176043" y="1385902"/>
                  </a:cubicBezTo>
                  <a:lnTo>
                    <a:pt x="84780" y="1385902"/>
                  </a:lnTo>
                  <a:cubicBezTo>
                    <a:pt x="37958" y="1385902"/>
                    <a:pt x="0" y="1347944"/>
                    <a:pt x="0" y="1301121"/>
                  </a:cubicBezTo>
                  <a:lnTo>
                    <a:pt x="0" y="84780"/>
                  </a:lnTo>
                  <a:cubicBezTo>
                    <a:pt x="0" y="37958"/>
                    <a:pt x="37958" y="0"/>
                    <a:pt x="84780" y="0"/>
                  </a:cubicBezTo>
                  <a:close/>
                </a:path>
              </a:pathLst>
            </a:custGeom>
            <a:solidFill>
              <a:srgbClr val="02B676"/>
            </a:solidFill>
          </p:spPr>
        </p:sp>
        <p:sp>
          <p:nvSpPr>
            <p:cNvPr name="TextBox 21" id="21"/>
            <p:cNvSpPr txBox="true"/>
            <p:nvPr/>
          </p:nvSpPr>
          <p:spPr>
            <a:xfrm>
              <a:off x="0" y="9525"/>
              <a:ext cx="1260823" cy="1376377"/>
            </a:xfrm>
            <a:prstGeom prst="rect">
              <a:avLst/>
            </a:prstGeom>
          </p:spPr>
          <p:txBody>
            <a:bodyPr anchor="ctr" rtlCol="false" tIns="50800" lIns="50800" bIns="50800" rIns="50800"/>
            <a:lstStyle/>
            <a:p>
              <a:pPr algn="ctr">
                <a:lnSpc>
                  <a:spcPts val="2200"/>
                </a:lnSpc>
              </a:pPr>
            </a:p>
          </p:txBody>
        </p:sp>
      </p:grpSp>
      <p:grpSp>
        <p:nvGrpSpPr>
          <p:cNvPr name="Group 22" id="22"/>
          <p:cNvGrpSpPr/>
          <p:nvPr/>
        </p:nvGrpSpPr>
        <p:grpSpPr>
          <a:xfrm rot="0">
            <a:off x="12526735" y="3974483"/>
            <a:ext cx="4561929" cy="5283817"/>
            <a:chOff x="0" y="0"/>
            <a:chExt cx="1235036" cy="1430471"/>
          </a:xfrm>
        </p:grpSpPr>
        <p:sp>
          <p:nvSpPr>
            <p:cNvPr name="Freeform 23" id="23"/>
            <p:cNvSpPr/>
            <p:nvPr/>
          </p:nvSpPr>
          <p:spPr>
            <a:xfrm flipH="false" flipV="false" rot="0">
              <a:off x="0" y="0"/>
              <a:ext cx="1235036" cy="1430471"/>
            </a:xfrm>
            <a:custGeom>
              <a:avLst/>
              <a:gdLst/>
              <a:ahLst/>
              <a:cxnLst/>
              <a:rect r="r" b="b" t="t" l="l"/>
              <a:pathLst>
                <a:path h="1430471" w="1235036">
                  <a:moveTo>
                    <a:pt x="86551" y="0"/>
                  </a:moveTo>
                  <a:lnTo>
                    <a:pt x="1148486" y="0"/>
                  </a:lnTo>
                  <a:cubicBezTo>
                    <a:pt x="1196286" y="0"/>
                    <a:pt x="1235036" y="38750"/>
                    <a:pt x="1235036" y="86551"/>
                  </a:cubicBezTo>
                  <a:lnTo>
                    <a:pt x="1235036" y="1343920"/>
                  </a:lnTo>
                  <a:cubicBezTo>
                    <a:pt x="1235036" y="1366875"/>
                    <a:pt x="1225918" y="1388889"/>
                    <a:pt x="1209686" y="1405121"/>
                  </a:cubicBezTo>
                  <a:cubicBezTo>
                    <a:pt x="1193455" y="1421352"/>
                    <a:pt x="1171440" y="1430471"/>
                    <a:pt x="1148486" y="1430471"/>
                  </a:cubicBezTo>
                  <a:lnTo>
                    <a:pt x="86551" y="1430471"/>
                  </a:lnTo>
                  <a:cubicBezTo>
                    <a:pt x="38750" y="1430471"/>
                    <a:pt x="0" y="1391721"/>
                    <a:pt x="0" y="1343920"/>
                  </a:cubicBezTo>
                  <a:lnTo>
                    <a:pt x="0" y="86551"/>
                  </a:lnTo>
                  <a:cubicBezTo>
                    <a:pt x="0" y="63596"/>
                    <a:pt x="9119" y="41581"/>
                    <a:pt x="25350" y="25350"/>
                  </a:cubicBezTo>
                  <a:cubicBezTo>
                    <a:pt x="41581" y="9119"/>
                    <a:pt x="63596" y="0"/>
                    <a:pt x="86551" y="0"/>
                  </a:cubicBezTo>
                  <a:close/>
                </a:path>
              </a:pathLst>
            </a:custGeom>
            <a:solidFill>
              <a:srgbClr val="FFFFFF"/>
            </a:solidFill>
          </p:spPr>
        </p:sp>
        <p:sp>
          <p:nvSpPr>
            <p:cNvPr name="TextBox 24" id="24"/>
            <p:cNvSpPr txBox="true"/>
            <p:nvPr/>
          </p:nvSpPr>
          <p:spPr>
            <a:xfrm>
              <a:off x="0" y="9525"/>
              <a:ext cx="1235036" cy="1420946"/>
            </a:xfrm>
            <a:prstGeom prst="rect">
              <a:avLst/>
            </a:prstGeom>
          </p:spPr>
          <p:txBody>
            <a:bodyPr anchor="ctr" rtlCol="false" tIns="50800" lIns="50800" bIns="50800" rIns="50800"/>
            <a:lstStyle/>
            <a:p>
              <a:pPr algn="ctr">
                <a:lnSpc>
                  <a:spcPts val="2200"/>
                </a:lnSpc>
              </a:pPr>
            </a:p>
          </p:txBody>
        </p:sp>
      </p:grpSp>
      <p:sp>
        <p:nvSpPr>
          <p:cNvPr name="Freeform 25" id="25"/>
          <p:cNvSpPr/>
          <p:nvPr/>
        </p:nvSpPr>
        <p:spPr>
          <a:xfrm flipH="false" flipV="false" rot="0">
            <a:off x="12621985" y="4369252"/>
            <a:ext cx="4466679" cy="2869335"/>
          </a:xfrm>
          <a:custGeom>
            <a:avLst/>
            <a:gdLst/>
            <a:ahLst/>
            <a:cxnLst/>
            <a:rect r="r" b="b" t="t" l="l"/>
            <a:pathLst>
              <a:path h="2869335" w="4466679">
                <a:moveTo>
                  <a:pt x="0" y="0"/>
                </a:moveTo>
                <a:lnTo>
                  <a:pt x="4466680" y="0"/>
                </a:lnTo>
                <a:lnTo>
                  <a:pt x="4466680" y="2869335"/>
                </a:lnTo>
                <a:lnTo>
                  <a:pt x="0" y="2869335"/>
                </a:lnTo>
                <a:lnTo>
                  <a:pt x="0" y="0"/>
                </a:lnTo>
                <a:close/>
              </a:path>
            </a:pathLst>
          </a:custGeom>
          <a:blipFill>
            <a:blip r:embed="rId2"/>
            <a:stretch>
              <a:fillRect l="0" t="-242" r="-26794" b="-242"/>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983560" y="2225806"/>
            <a:ext cx="7760618" cy="3102837"/>
          </a:xfrm>
          <a:custGeom>
            <a:avLst/>
            <a:gdLst/>
            <a:ahLst/>
            <a:cxnLst/>
            <a:rect r="r" b="b" t="t" l="l"/>
            <a:pathLst>
              <a:path h="3102837" w="7760618">
                <a:moveTo>
                  <a:pt x="0" y="0"/>
                </a:moveTo>
                <a:lnTo>
                  <a:pt x="7760618" y="0"/>
                </a:lnTo>
                <a:lnTo>
                  <a:pt x="7760618" y="3102837"/>
                </a:lnTo>
                <a:lnTo>
                  <a:pt x="0" y="3102837"/>
                </a:lnTo>
                <a:lnTo>
                  <a:pt x="0" y="0"/>
                </a:lnTo>
                <a:close/>
              </a:path>
            </a:pathLst>
          </a:custGeom>
          <a:blipFill>
            <a:blip r:embed="rId2"/>
            <a:stretch>
              <a:fillRect l="0" t="0" r="-5386" b="-11760"/>
            </a:stretch>
          </a:blipFill>
        </p:spPr>
      </p:sp>
      <p:sp>
        <p:nvSpPr>
          <p:cNvPr name="TextBox 3" id="3"/>
          <p:cNvSpPr txBox="true"/>
          <p:nvPr/>
        </p:nvSpPr>
        <p:spPr>
          <a:xfrm rot="0">
            <a:off x="1695282" y="1019175"/>
            <a:ext cx="14897437"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VERI GÖRSELLEŞTIRME VE OPTIMIZASYON</a:t>
            </a:r>
          </a:p>
        </p:txBody>
      </p:sp>
      <p:sp>
        <p:nvSpPr>
          <p:cNvPr name="TextBox 4" id="4"/>
          <p:cNvSpPr txBox="true"/>
          <p:nvPr/>
        </p:nvSpPr>
        <p:spPr>
          <a:xfrm rot="0">
            <a:off x="1695282" y="5443074"/>
            <a:ext cx="13069392" cy="4157996"/>
          </a:xfrm>
          <a:prstGeom prst="rect">
            <a:avLst/>
          </a:prstGeom>
        </p:spPr>
        <p:txBody>
          <a:bodyPr anchor="t" rtlCol="false" tIns="0" lIns="0" bIns="0" rIns="0">
            <a:spAutoFit/>
          </a:bodyPr>
          <a:lstStyle/>
          <a:p>
            <a:pPr algn="l">
              <a:lnSpc>
                <a:spcPts val="2589"/>
              </a:lnSpc>
            </a:pPr>
            <a:r>
              <a:rPr lang="en-US" sz="2158" spc="105">
                <a:solidFill>
                  <a:srgbClr val="290606"/>
                </a:solidFill>
                <a:latin typeface="Telegraf"/>
                <a:ea typeface="Telegraf"/>
                <a:cs typeface="Telegraf"/>
                <a:sym typeface="Telegraf"/>
              </a:rPr>
              <a:t>Veri Artırmanın Görselleştirilmesi:</a:t>
            </a:r>
          </a:p>
          <a:p>
            <a:pPr algn="l" marL="465975" indent="-232988" lvl="1">
              <a:lnSpc>
                <a:spcPts val="2589"/>
              </a:lnSpc>
              <a:buFont typeface="Arial"/>
              <a:buChar char="•"/>
            </a:pPr>
            <a:r>
              <a:rPr lang="en-US" sz="2158" spc="105">
                <a:solidFill>
                  <a:srgbClr val="290606"/>
                </a:solidFill>
                <a:latin typeface="Telegraf"/>
                <a:ea typeface="Telegraf"/>
                <a:cs typeface="Telegraf"/>
                <a:sym typeface="Telegraf"/>
              </a:rPr>
              <a:t>Veri artırma yöntemlerinin etkileri, bir eğitim görseline uygulanarak 3x3 bir ızgara üzerinde görselleştirilmiştir.</a:t>
            </a:r>
          </a:p>
          <a:p>
            <a:pPr algn="l" marL="465975" indent="-232988" lvl="1">
              <a:lnSpc>
                <a:spcPts val="2589"/>
              </a:lnSpc>
              <a:buFont typeface="Arial"/>
              <a:buChar char="•"/>
            </a:pPr>
            <a:r>
              <a:rPr lang="en-US" sz="2158" spc="105">
                <a:solidFill>
                  <a:srgbClr val="290606"/>
                </a:solidFill>
                <a:latin typeface="Telegraf"/>
                <a:ea typeface="Telegraf"/>
                <a:cs typeface="Telegraf"/>
                <a:sym typeface="Telegraf"/>
              </a:rPr>
              <a:t>Amaç: Modelin farklı varyasyonlarla eğitilerek genelleme yeteneğinin artırılması.</a:t>
            </a:r>
          </a:p>
          <a:p>
            <a:pPr algn="l" marL="465975" indent="-232988" lvl="1">
              <a:lnSpc>
                <a:spcPts val="2589"/>
              </a:lnSpc>
              <a:buFont typeface="Arial"/>
              <a:buChar char="•"/>
            </a:pPr>
            <a:r>
              <a:rPr lang="en-US" sz="2158" spc="105">
                <a:solidFill>
                  <a:srgbClr val="290606"/>
                </a:solidFill>
                <a:latin typeface="Telegraf"/>
                <a:ea typeface="Telegraf"/>
                <a:cs typeface="Telegraf"/>
                <a:sym typeface="Telegraf"/>
              </a:rPr>
              <a:t>Örnek: Aynı görselin döndürülmüş, yakınlaştırılmış veya çevrilmiş versiyonları bir arada gösterilir.</a:t>
            </a:r>
          </a:p>
          <a:p>
            <a:pPr algn="l">
              <a:lnSpc>
                <a:spcPts val="2589"/>
              </a:lnSpc>
            </a:pPr>
            <a:r>
              <a:rPr lang="en-US" sz="2158" spc="105">
                <a:solidFill>
                  <a:srgbClr val="290606"/>
                </a:solidFill>
                <a:latin typeface="Telegraf"/>
                <a:ea typeface="Telegraf"/>
                <a:cs typeface="Telegraf"/>
                <a:sym typeface="Telegraf"/>
              </a:rPr>
              <a:t>Veri Seti Optimizasyonu:</a:t>
            </a:r>
          </a:p>
          <a:p>
            <a:pPr algn="l" marL="465975" indent="-232988" lvl="1">
              <a:lnSpc>
                <a:spcPts val="2589"/>
              </a:lnSpc>
              <a:buFont typeface="Arial"/>
              <a:buChar char="•"/>
            </a:pPr>
            <a:r>
              <a:rPr lang="en-US" sz="2158" spc="105">
                <a:solidFill>
                  <a:srgbClr val="290606"/>
                </a:solidFill>
                <a:latin typeface="Telegraf"/>
                <a:ea typeface="Telegraf"/>
                <a:cs typeface="Telegraf"/>
                <a:sym typeface="Telegraf"/>
              </a:rPr>
              <a:t>map: Veri artırma işlemleri, eğitim veri setine otomatik olarak uygulanır.</a:t>
            </a:r>
          </a:p>
          <a:p>
            <a:pPr algn="l" marL="465975" indent="-232988" lvl="1">
              <a:lnSpc>
                <a:spcPts val="2589"/>
              </a:lnSpc>
              <a:buFont typeface="Arial"/>
              <a:buChar char="•"/>
            </a:pPr>
            <a:r>
              <a:rPr lang="en-US" sz="2158" spc="105">
                <a:solidFill>
                  <a:srgbClr val="290606"/>
                </a:solidFill>
                <a:latin typeface="Telegraf"/>
                <a:ea typeface="Telegraf"/>
                <a:cs typeface="Telegraf"/>
                <a:sym typeface="Telegraf"/>
              </a:rPr>
              <a:t>cache: Eğitim verileri bellekte saklanarak hızlı erişim sağlanır.</a:t>
            </a:r>
          </a:p>
          <a:p>
            <a:pPr algn="l" marL="465975" indent="-232988" lvl="1">
              <a:lnSpc>
                <a:spcPts val="2589"/>
              </a:lnSpc>
              <a:buFont typeface="Arial"/>
              <a:buChar char="•"/>
            </a:pPr>
            <a:r>
              <a:rPr lang="en-US" sz="2158" spc="105">
                <a:solidFill>
                  <a:srgbClr val="290606"/>
                </a:solidFill>
                <a:latin typeface="Telegraf"/>
                <a:ea typeface="Telegraf"/>
                <a:cs typeface="Telegraf"/>
                <a:sym typeface="Telegraf"/>
              </a:rPr>
              <a:t>prefetch: Eğitim sırasında bir sonraki veri seti önceden yüklenerek işlem süresi azaltılır.</a:t>
            </a:r>
          </a:p>
          <a:p>
            <a:pPr algn="l" marL="465975" indent="-232988" lvl="1">
              <a:lnSpc>
                <a:spcPts val="2589"/>
              </a:lnSpc>
              <a:buFont typeface="Arial"/>
              <a:buChar char="•"/>
            </a:pPr>
            <a:r>
              <a:rPr lang="en-US" sz="2158" spc="105">
                <a:solidFill>
                  <a:srgbClr val="290606"/>
                </a:solidFill>
                <a:latin typeface="Telegraf"/>
                <a:ea typeface="Telegraf"/>
                <a:cs typeface="Telegraf"/>
                <a:sym typeface="Telegraf"/>
              </a:rPr>
              <a:t>AUTOTUNE: TensorFlow, bu işlemleri otomatik olarak optimize eder.</a:t>
            </a:r>
          </a:p>
          <a:p>
            <a:pPr algn="l">
              <a:lnSpc>
                <a:spcPts val="2589"/>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459752"/>
            <a:ext cx="10446659" cy="1803740"/>
          </a:xfrm>
          <a:custGeom>
            <a:avLst/>
            <a:gdLst/>
            <a:ahLst/>
            <a:cxnLst/>
            <a:rect r="r" b="b" t="t" l="l"/>
            <a:pathLst>
              <a:path h="1803740" w="10446659">
                <a:moveTo>
                  <a:pt x="0" y="0"/>
                </a:moveTo>
                <a:lnTo>
                  <a:pt x="10446659" y="0"/>
                </a:lnTo>
                <a:lnTo>
                  <a:pt x="10446659" y="1803739"/>
                </a:lnTo>
                <a:lnTo>
                  <a:pt x="0" y="1803739"/>
                </a:lnTo>
                <a:lnTo>
                  <a:pt x="0" y="0"/>
                </a:lnTo>
                <a:close/>
              </a:path>
            </a:pathLst>
          </a:custGeom>
          <a:blipFill>
            <a:blip r:embed="rId2"/>
            <a:stretch>
              <a:fillRect l="0" t="0" r="0" b="0"/>
            </a:stretch>
          </a:blipFill>
        </p:spPr>
      </p:sp>
      <p:sp>
        <p:nvSpPr>
          <p:cNvPr name="TextBox 3" id="3"/>
          <p:cNvSpPr txBox="true"/>
          <p:nvPr/>
        </p:nvSpPr>
        <p:spPr>
          <a:xfrm rot="0">
            <a:off x="1028700" y="1019175"/>
            <a:ext cx="14275362"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EFFICIENTNETB5 MODELININ YÜKLENMESI</a:t>
            </a:r>
          </a:p>
        </p:txBody>
      </p:sp>
      <p:sp>
        <p:nvSpPr>
          <p:cNvPr name="TextBox 4" id="4"/>
          <p:cNvSpPr txBox="true"/>
          <p:nvPr/>
        </p:nvSpPr>
        <p:spPr>
          <a:xfrm rot="0">
            <a:off x="1028700" y="4707075"/>
            <a:ext cx="15963279" cy="4705985"/>
          </a:xfrm>
          <a:prstGeom prst="rect">
            <a:avLst/>
          </a:prstGeom>
        </p:spPr>
        <p:txBody>
          <a:bodyPr anchor="t" rtlCol="false" tIns="0" lIns="0" bIns="0" rIns="0">
            <a:spAutoFit/>
          </a:bodyPr>
          <a:lstStyle/>
          <a:p>
            <a:pPr algn="l">
              <a:lnSpc>
                <a:spcPts val="3639"/>
              </a:lnSpc>
            </a:pPr>
            <a:r>
              <a:rPr lang="en-US" sz="2599" spc="116">
                <a:solidFill>
                  <a:srgbClr val="290606"/>
                </a:solidFill>
                <a:latin typeface="Telegraf"/>
                <a:ea typeface="Telegraf"/>
                <a:cs typeface="Telegraf"/>
                <a:sym typeface="Telegraf"/>
              </a:rPr>
              <a:t>Bu satır, EfficientNetB5 modelini yükler. EfficientNet, derin öğrenmede kullanılan verimli bir konvolüsyonel sinir ağı modelidir. Burada:</a:t>
            </a:r>
          </a:p>
          <a:p>
            <a:pPr algn="l" marL="561339" indent="-280669" lvl="1">
              <a:lnSpc>
                <a:spcPts val="3639"/>
              </a:lnSpc>
              <a:buFont typeface="Arial"/>
              <a:buChar char="•"/>
            </a:pPr>
            <a:r>
              <a:rPr lang="en-US" sz="2599" spc="116">
                <a:solidFill>
                  <a:srgbClr val="290606"/>
                </a:solidFill>
                <a:latin typeface="Telegraf"/>
                <a:ea typeface="Telegraf"/>
                <a:cs typeface="Telegraf"/>
                <a:sym typeface="Telegraf"/>
              </a:rPr>
              <a:t>include_top=False: Modelin son katmanları (classification layer) dahil edilmez. Sadece önceden eğitilmiş özellik çıkarıcı katmanları kullanılır. Bu sayede kendi sınıflandırma katmanlarınızı ekleyebilirsiniz.</a:t>
            </a:r>
          </a:p>
          <a:p>
            <a:pPr algn="l" marL="561339" indent="-280669" lvl="1">
              <a:lnSpc>
                <a:spcPts val="3639"/>
              </a:lnSpc>
              <a:buFont typeface="Arial"/>
              <a:buChar char="•"/>
            </a:pPr>
            <a:r>
              <a:rPr lang="en-US" sz="2599" spc="116">
                <a:solidFill>
                  <a:srgbClr val="290606"/>
                </a:solidFill>
                <a:latin typeface="Telegraf"/>
                <a:ea typeface="Telegraf"/>
                <a:cs typeface="Telegraf"/>
                <a:sym typeface="Telegraf"/>
              </a:rPr>
              <a:t>weights='imagenet': Model, ImageNet veri kümesi üzerinde önceden eğitilmiştir. Bu, modelin genel özellikleri öğrenmiş olduğu anlamına gelir, bu da transfer öğrenme için faydalıdır.</a:t>
            </a:r>
          </a:p>
          <a:p>
            <a:pPr algn="l" marL="561339" indent="-280669" lvl="1">
              <a:lnSpc>
                <a:spcPts val="3639"/>
              </a:lnSpc>
              <a:buFont typeface="Arial"/>
              <a:buChar char="•"/>
            </a:pPr>
            <a:r>
              <a:rPr lang="en-US" sz="2599" spc="116">
                <a:solidFill>
                  <a:srgbClr val="290606"/>
                </a:solidFill>
                <a:latin typeface="Telegraf"/>
                <a:ea typeface="Telegraf"/>
                <a:cs typeface="Telegraf"/>
                <a:sym typeface="Telegraf"/>
              </a:rPr>
              <a:t>input_shape=(224, 224, 3): Giriş görüntülerinin boyutları burada belirlenir. Bu modelin giriş boyutu (224, 224) pikseldir ve 3 kanallı (RGB) renkli bir görüntü bekler.</a:t>
            </a:r>
          </a:p>
          <a:p>
            <a:pPr algn="l">
              <a:lnSpc>
                <a:spcPts val="3639"/>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236748"/>
            <a:ext cx="7113420" cy="3833341"/>
          </a:xfrm>
          <a:custGeom>
            <a:avLst/>
            <a:gdLst/>
            <a:ahLst/>
            <a:cxnLst/>
            <a:rect r="r" b="b" t="t" l="l"/>
            <a:pathLst>
              <a:path h="3833341" w="7113420">
                <a:moveTo>
                  <a:pt x="0" y="0"/>
                </a:moveTo>
                <a:lnTo>
                  <a:pt x="7113420" y="0"/>
                </a:lnTo>
                <a:lnTo>
                  <a:pt x="7113420" y="3833340"/>
                </a:lnTo>
                <a:lnTo>
                  <a:pt x="0" y="3833340"/>
                </a:lnTo>
                <a:lnTo>
                  <a:pt x="0" y="0"/>
                </a:lnTo>
                <a:close/>
              </a:path>
            </a:pathLst>
          </a:custGeom>
          <a:blipFill>
            <a:blip r:embed="rId2"/>
            <a:stretch>
              <a:fillRect l="0" t="0" r="-9257" b="-5309"/>
            </a:stretch>
          </a:blipFill>
        </p:spPr>
      </p:sp>
      <p:sp>
        <p:nvSpPr>
          <p:cNvPr name="TextBox 3" id="3"/>
          <p:cNvSpPr txBox="true"/>
          <p:nvPr/>
        </p:nvSpPr>
        <p:spPr>
          <a:xfrm rot="0">
            <a:off x="8818801" y="2160548"/>
            <a:ext cx="7887712" cy="5950696"/>
          </a:xfrm>
          <a:prstGeom prst="rect">
            <a:avLst/>
          </a:prstGeom>
        </p:spPr>
        <p:txBody>
          <a:bodyPr anchor="t" rtlCol="false" tIns="0" lIns="0" bIns="0" rIns="0">
            <a:spAutoFit/>
          </a:bodyPr>
          <a:lstStyle/>
          <a:p>
            <a:pPr algn="l">
              <a:lnSpc>
                <a:spcPts val="3104"/>
              </a:lnSpc>
            </a:pPr>
            <a:r>
              <a:rPr lang="en-US" sz="2217">
                <a:solidFill>
                  <a:srgbClr val="290606"/>
                </a:solidFill>
                <a:latin typeface="Telegraf"/>
                <a:ea typeface="Telegraf"/>
                <a:cs typeface="Telegraf"/>
                <a:sym typeface="Telegraf"/>
              </a:rPr>
              <a:t>ModelCheckpoint callback fonksiyonu, modelin eğitim süresince en iyi performansı gösteren ağırlıkları kaydeder. Burada:</a:t>
            </a:r>
          </a:p>
          <a:p>
            <a:pPr algn="l" marL="478689" indent="-239344" lvl="1">
              <a:lnSpc>
                <a:spcPts val="3104"/>
              </a:lnSpc>
              <a:buFont typeface="Arial"/>
              <a:buChar char="•"/>
            </a:pPr>
            <a:r>
              <a:rPr lang="en-US" sz="2217">
                <a:solidFill>
                  <a:srgbClr val="290606"/>
                </a:solidFill>
                <a:latin typeface="Telegraf"/>
                <a:ea typeface="Telegraf"/>
                <a:cs typeface="Telegraf"/>
                <a:sym typeface="Telegraf"/>
              </a:rPr>
              <a:t>checkpoint_path: Ağırlıkların kaydedileceği dosyanın yolu belirtilir.</a:t>
            </a:r>
          </a:p>
          <a:p>
            <a:pPr algn="l" marL="478689" indent="-239344" lvl="1">
              <a:lnSpc>
                <a:spcPts val="3104"/>
              </a:lnSpc>
              <a:buFont typeface="Arial"/>
              <a:buChar char="•"/>
            </a:pPr>
            <a:r>
              <a:rPr lang="en-US" sz="2217">
                <a:solidFill>
                  <a:srgbClr val="290606"/>
                </a:solidFill>
                <a:latin typeface="Telegraf"/>
                <a:ea typeface="Telegraf"/>
                <a:cs typeface="Telegraf"/>
                <a:sym typeface="Telegraf"/>
              </a:rPr>
              <a:t>save_weights_only=True: Yalnızca modelin ağırlıkları kaydedilir, tüm modelin yapısı değil.</a:t>
            </a:r>
          </a:p>
          <a:p>
            <a:pPr algn="l" marL="478689" indent="-239344" lvl="1">
              <a:lnSpc>
                <a:spcPts val="3104"/>
              </a:lnSpc>
              <a:buFont typeface="Arial"/>
              <a:buChar char="•"/>
            </a:pPr>
            <a:r>
              <a:rPr lang="en-US" sz="2217">
                <a:solidFill>
                  <a:srgbClr val="290606"/>
                </a:solidFill>
                <a:latin typeface="Telegraf"/>
                <a:ea typeface="Telegraf"/>
                <a:cs typeface="Telegraf"/>
                <a:sym typeface="Telegraf"/>
              </a:rPr>
              <a:t>monitor="val_accuracy": Doğrulama doğruluğu (validation accuracy) izlenir. Modelin her eğitim epoch'unda doğrulama doğruluğuna bakılır.</a:t>
            </a:r>
          </a:p>
          <a:p>
            <a:pPr algn="l" marL="478689" indent="-239344" lvl="1">
              <a:lnSpc>
                <a:spcPts val="3104"/>
              </a:lnSpc>
              <a:buFont typeface="Arial"/>
              <a:buChar char="•"/>
            </a:pPr>
            <a:r>
              <a:rPr lang="en-US" sz="2217">
                <a:solidFill>
                  <a:srgbClr val="290606"/>
                </a:solidFill>
                <a:latin typeface="Telegraf"/>
                <a:ea typeface="Telegraf"/>
                <a:cs typeface="Telegraf"/>
                <a:sym typeface="Telegraf"/>
              </a:rPr>
              <a:t>save_best_only=True: Yalnızca en iyi doğrulama doğruluğuna sahip ağırlıklar kaydedilir. Bu, overfitting'i engellemeye yardımcı olabilir çünkü sadece en iyi genel modeli kaydeder.</a:t>
            </a:r>
          </a:p>
          <a:p>
            <a:pPr algn="l">
              <a:lnSpc>
                <a:spcPts val="3104"/>
              </a:lnSpc>
            </a:pPr>
          </a:p>
        </p:txBody>
      </p:sp>
      <p:sp>
        <p:nvSpPr>
          <p:cNvPr name="TextBox 4" id="4"/>
          <p:cNvSpPr txBox="true"/>
          <p:nvPr/>
        </p:nvSpPr>
        <p:spPr>
          <a:xfrm rot="0">
            <a:off x="1028700" y="1019175"/>
            <a:ext cx="15580202"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EN IYI DURUM IÇIN CHECKPOINT OLUŞTURMA</a:t>
            </a:r>
          </a:p>
        </p:txBody>
      </p:sp>
      <p:sp>
        <p:nvSpPr>
          <p:cNvPr name="TextBox 5" id="5"/>
          <p:cNvSpPr txBox="true"/>
          <p:nvPr/>
        </p:nvSpPr>
        <p:spPr>
          <a:xfrm rot="0">
            <a:off x="1028700" y="6146288"/>
            <a:ext cx="8115300" cy="4517429"/>
          </a:xfrm>
          <a:prstGeom prst="rect">
            <a:avLst/>
          </a:prstGeom>
        </p:spPr>
        <p:txBody>
          <a:bodyPr anchor="t" rtlCol="false" tIns="0" lIns="0" bIns="0" rIns="0">
            <a:spAutoFit/>
          </a:bodyPr>
          <a:lstStyle/>
          <a:p>
            <a:pPr algn="l">
              <a:lnSpc>
                <a:spcPts val="2950"/>
              </a:lnSpc>
            </a:pPr>
            <a:r>
              <a:rPr lang="en-US" sz="2107">
                <a:solidFill>
                  <a:srgbClr val="290606"/>
                </a:solidFill>
                <a:latin typeface="Telegraf"/>
                <a:ea typeface="Telegraf"/>
                <a:cs typeface="Telegraf"/>
                <a:sym typeface="Telegraf"/>
              </a:rPr>
              <a:t>EarlyStopping callback fonksiyonu, modelin eğitimi sırasında doğrulama kaybı (validation loss) belirli bir süre boyunca iyileşmezse eğitimi durdurur. Bu, gereksiz hesaplama ve zaman kaybını önler. Parametreler:</a:t>
            </a:r>
          </a:p>
          <a:p>
            <a:pPr algn="l" marL="455029" indent="-227515" lvl="1">
              <a:lnSpc>
                <a:spcPts val="2950"/>
              </a:lnSpc>
              <a:buFont typeface="Arial"/>
              <a:buChar char="•"/>
            </a:pPr>
            <a:r>
              <a:rPr lang="en-US" sz="2107">
                <a:solidFill>
                  <a:srgbClr val="290606"/>
                </a:solidFill>
                <a:latin typeface="Telegraf"/>
                <a:ea typeface="Telegraf"/>
                <a:cs typeface="Telegraf"/>
                <a:sym typeface="Telegraf"/>
              </a:rPr>
              <a:t>monitor="val_loss": Doğrulama kaybı (validation loss) izlenir. Modelin doğrulama verisindeki kaybı gözlemlenir.</a:t>
            </a:r>
          </a:p>
          <a:p>
            <a:pPr algn="l" marL="455029" indent="-227515" lvl="1">
              <a:lnSpc>
                <a:spcPts val="2950"/>
              </a:lnSpc>
              <a:buFont typeface="Arial"/>
              <a:buChar char="•"/>
            </a:pPr>
            <a:r>
              <a:rPr lang="en-US" sz="2107">
                <a:solidFill>
                  <a:srgbClr val="290606"/>
                </a:solidFill>
                <a:latin typeface="Telegraf"/>
                <a:ea typeface="Telegraf"/>
                <a:cs typeface="Telegraf"/>
                <a:sym typeface="Telegraf"/>
              </a:rPr>
              <a:t>patience=15: Eğer 15 ardışık epoch boyunca kayıp iyileşmezse eğitim durdurulur.</a:t>
            </a:r>
          </a:p>
          <a:p>
            <a:pPr algn="l" marL="455029" indent="-227515" lvl="1">
              <a:lnSpc>
                <a:spcPts val="2950"/>
              </a:lnSpc>
              <a:buFont typeface="Arial"/>
              <a:buChar char="•"/>
            </a:pPr>
            <a:r>
              <a:rPr lang="en-US" sz="2107">
                <a:solidFill>
                  <a:srgbClr val="290606"/>
                </a:solidFill>
                <a:latin typeface="Telegraf"/>
                <a:ea typeface="Telegraf"/>
                <a:cs typeface="Telegraf"/>
                <a:sym typeface="Telegraf"/>
              </a:rPr>
              <a:t>restore_best_weights=True: Eğitim durduğunda, model en düşük doğrulama kaybına sahip ağırlıklara geri döner.</a:t>
            </a:r>
          </a:p>
          <a:p>
            <a:pPr algn="l">
              <a:lnSpc>
                <a:spcPts val="2950"/>
              </a:lnSpc>
            </a:pPr>
          </a:p>
          <a:p>
            <a:pPr algn="l">
              <a:lnSpc>
                <a:spcPts val="2950"/>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656043" y="2424509"/>
            <a:ext cx="8487957" cy="3969101"/>
          </a:xfrm>
          <a:custGeom>
            <a:avLst/>
            <a:gdLst/>
            <a:ahLst/>
            <a:cxnLst/>
            <a:rect r="r" b="b" t="t" l="l"/>
            <a:pathLst>
              <a:path h="3969101" w="8487957">
                <a:moveTo>
                  <a:pt x="0" y="0"/>
                </a:moveTo>
                <a:lnTo>
                  <a:pt x="8487957" y="0"/>
                </a:lnTo>
                <a:lnTo>
                  <a:pt x="8487957" y="3969101"/>
                </a:lnTo>
                <a:lnTo>
                  <a:pt x="0" y="3969101"/>
                </a:lnTo>
                <a:lnTo>
                  <a:pt x="0" y="0"/>
                </a:lnTo>
                <a:close/>
              </a:path>
            </a:pathLst>
          </a:custGeom>
          <a:blipFill>
            <a:blip r:embed="rId2"/>
            <a:stretch>
              <a:fillRect l="0" t="0" r="-3217" b="0"/>
            </a:stretch>
          </a:blipFill>
        </p:spPr>
      </p:sp>
      <p:sp>
        <p:nvSpPr>
          <p:cNvPr name="TextBox 3" id="3"/>
          <p:cNvSpPr txBox="true"/>
          <p:nvPr/>
        </p:nvSpPr>
        <p:spPr>
          <a:xfrm rot="0">
            <a:off x="9828788" y="2395934"/>
            <a:ext cx="5925755" cy="5953125"/>
          </a:xfrm>
          <a:prstGeom prst="rect">
            <a:avLst/>
          </a:prstGeom>
        </p:spPr>
        <p:txBody>
          <a:bodyPr anchor="t" rtlCol="false" tIns="0" lIns="0" bIns="0" rIns="0">
            <a:spAutoFit/>
          </a:bodyPr>
          <a:lstStyle/>
          <a:p>
            <a:pPr algn="l">
              <a:lnSpc>
                <a:spcPts val="2880"/>
              </a:lnSpc>
            </a:pPr>
            <a:r>
              <a:rPr lang="en-US" sz="2400" spc="144">
                <a:solidFill>
                  <a:srgbClr val="290606"/>
                </a:solidFill>
                <a:latin typeface="Telegraf"/>
                <a:ea typeface="Telegraf"/>
                <a:cs typeface="Telegraf"/>
                <a:sym typeface="Telegraf"/>
              </a:rPr>
              <a:t>Yeni Katmanlar Eklemek:</a:t>
            </a:r>
          </a:p>
          <a:p>
            <a:pPr algn="l" marL="518163" indent="-259082" lvl="1">
              <a:lnSpc>
                <a:spcPts val="2880"/>
              </a:lnSpc>
              <a:buFont typeface="Arial"/>
              <a:buChar char="•"/>
            </a:pPr>
            <a:r>
              <a:rPr lang="en-US" sz="2400" spc="144">
                <a:solidFill>
                  <a:srgbClr val="290606"/>
                </a:solidFill>
                <a:latin typeface="Telegraf"/>
                <a:ea typeface="Telegraf"/>
                <a:cs typeface="Telegraf"/>
                <a:sym typeface="Telegraf"/>
              </a:rPr>
              <a:t>GlobalAveragePooling2D: Modelin çıktı katmanını global havuzlamaya tabi tutar.</a:t>
            </a:r>
          </a:p>
          <a:p>
            <a:pPr algn="l" marL="518163" indent="-259082" lvl="1">
              <a:lnSpc>
                <a:spcPts val="2880"/>
              </a:lnSpc>
              <a:buFont typeface="Arial"/>
              <a:buChar char="•"/>
            </a:pPr>
            <a:r>
              <a:rPr lang="en-US" sz="2400" spc="144">
                <a:solidFill>
                  <a:srgbClr val="290606"/>
                </a:solidFill>
                <a:latin typeface="Telegraf"/>
                <a:ea typeface="Telegraf"/>
                <a:cs typeface="Telegraf"/>
                <a:sym typeface="Telegraf"/>
              </a:rPr>
              <a:t>Dense(256, activation='relu'): 256 nöronlu bir tam bağlantılı katman ekler.</a:t>
            </a:r>
          </a:p>
          <a:p>
            <a:pPr algn="l" marL="518163" indent="-259082" lvl="1">
              <a:lnSpc>
                <a:spcPts val="2880"/>
              </a:lnSpc>
              <a:buFont typeface="Arial"/>
              <a:buChar char="•"/>
            </a:pPr>
            <a:r>
              <a:rPr lang="en-US" sz="2400" spc="144">
                <a:solidFill>
                  <a:srgbClr val="290606"/>
                </a:solidFill>
                <a:latin typeface="Telegraf"/>
                <a:ea typeface="Telegraf"/>
                <a:cs typeface="Telegraf"/>
                <a:sym typeface="Telegraf"/>
              </a:rPr>
              <a:t>Dropout(0.5): Ağırlıkları %50 oranında sıfırlayarak overfitting'i engeller.</a:t>
            </a:r>
          </a:p>
          <a:p>
            <a:pPr algn="l" marL="518163" indent="-259082" lvl="1">
              <a:lnSpc>
                <a:spcPts val="2880"/>
              </a:lnSpc>
              <a:buFont typeface="Arial"/>
              <a:buChar char="•"/>
            </a:pPr>
            <a:r>
              <a:rPr lang="en-US" sz="2400" spc="144">
                <a:solidFill>
                  <a:srgbClr val="290606"/>
                </a:solidFill>
                <a:latin typeface="Telegraf"/>
                <a:ea typeface="Telegraf"/>
                <a:cs typeface="Telegraf"/>
                <a:sym typeface="Telegraf"/>
              </a:rPr>
              <a:t>Dense(4, activation='softmax'): 4 sınıf için son sınıflandırma katmanı. Softmax fonksiyonu sınıflar arası olasılık dağılımı sağlar.</a:t>
            </a:r>
          </a:p>
          <a:p>
            <a:pPr algn="l">
              <a:lnSpc>
                <a:spcPts val="2880"/>
              </a:lnSpc>
              <a:spcBef>
                <a:spcPct val="0"/>
              </a:spcBef>
            </a:pPr>
          </a:p>
        </p:txBody>
      </p:sp>
      <p:sp>
        <p:nvSpPr>
          <p:cNvPr name="TextBox 4" id="4"/>
          <p:cNvSpPr txBox="true"/>
          <p:nvPr/>
        </p:nvSpPr>
        <p:spPr>
          <a:xfrm rot="0">
            <a:off x="1028700" y="1019175"/>
            <a:ext cx="14609158"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SINIFLANDIRMA KAKTMANLARI EKLEME</a:t>
            </a:r>
          </a:p>
        </p:txBody>
      </p:sp>
      <p:sp>
        <p:nvSpPr>
          <p:cNvPr name="TextBox 5" id="5"/>
          <p:cNvSpPr txBox="true"/>
          <p:nvPr/>
        </p:nvSpPr>
        <p:spPr>
          <a:xfrm rot="0">
            <a:off x="656043" y="6698410"/>
            <a:ext cx="9172746" cy="3286125"/>
          </a:xfrm>
          <a:prstGeom prst="rect">
            <a:avLst/>
          </a:prstGeom>
        </p:spPr>
        <p:txBody>
          <a:bodyPr anchor="t" rtlCol="false" tIns="0" lIns="0" bIns="0" rIns="0">
            <a:spAutoFit/>
          </a:bodyPr>
          <a:lstStyle/>
          <a:p>
            <a:pPr algn="l">
              <a:lnSpc>
                <a:spcPts val="2880"/>
              </a:lnSpc>
            </a:pPr>
            <a:r>
              <a:rPr lang="en-US" sz="2400" spc="144">
                <a:solidFill>
                  <a:srgbClr val="290606"/>
                </a:solidFill>
                <a:latin typeface="Telegraf"/>
                <a:ea typeface="Telegraf"/>
                <a:cs typeface="Telegraf"/>
                <a:sym typeface="Telegraf"/>
              </a:rPr>
              <a:t>  Yeni model, önceden eğitilmiş modelin girişini ve yeni çıkış katmanlarını kullanarak oluşturulur.</a:t>
            </a:r>
          </a:p>
          <a:p>
            <a:pPr algn="l">
              <a:lnSpc>
                <a:spcPts val="2880"/>
              </a:lnSpc>
            </a:pPr>
            <a:r>
              <a:rPr lang="en-US" sz="2400" spc="144">
                <a:solidFill>
                  <a:srgbClr val="290606"/>
                </a:solidFill>
                <a:latin typeface="Telegraf"/>
                <a:ea typeface="Telegraf"/>
                <a:cs typeface="Telegraf"/>
                <a:sym typeface="Telegraf"/>
              </a:rPr>
              <a:t>  Model, Adam optimizasyonu ve categorical crossentropy kaybı ile derlenir. Hedef metrik doğruluk (accuracy) olarak belirlenmiştir.</a:t>
            </a:r>
          </a:p>
          <a:p>
            <a:pPr algn="l">
              <a:lnSpc>
                <a:spcPts val="2880"/>
              </a:lnSpc>
            </a:pPr>
            <a:r>
              <a:rPr lang="en-US" sz="2400" spc="144">
                <a:solidFill>
                  <a:srgbClr val="290606"/>
                </a:solidFill>
                <a:latin typeface="Telegraf"/>
                <a:ea typeface="Telegraf"/>
                <a:cs typeface="Telegraf"/>
                <a:sym typeface="Telegraf"/>
              </a:rPr>
              <a:t>  Modelin yapısı ve parametre sayısı gösterilir.</a:t>
            </a:r>
          </a:p>
          <a:p>
            <a:pPr algn="l">
              <a:lnSpc>
                <a:spcPts val="2880"/>
              </a:lnSpc>
            </a:pPr>
            <a:r>
              <a:rPr lang="en-US" sz="2400" spc="144">
                <a:solidFill>
                  <a:srgbClr val="290606"/>
                </a:solidFill>
                <a:latin typeface="Telegraf"/>
                <a:ea typeface="Telegraf"/>
                <a:cs typeface="Telegraf"/>
                <a:sym typeface="Telegraf"/>
              </a:rPr>
              <a:t>Bu kod, verilerin sınıflandırılması için verimli bir model oluşturur.</a:t>
            </a:r>
          </a:p>
          <a:p>
            <a:pPr algn="l">
              <a:lnSpc>
                <a:spcPts val="2880"/>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615092"/>
            <a:ext cx="7135178" cy="2910118"/>
          </a:xfrm>
          <a:custGeom>
            <a:avLst/>
            <a:gdLst/>
            <a:ahLst/>
            <a:cxnLst/>
            <a:rect r="r" b="b" t="t" l="l"/>
            <a:pathLst>
              <a:path h="2910118" w="7135178">
                <a:moveTo>
                  <a:pt x="0" y="0"/>
                </a:moveTo>
                <a:lnTo>
                  <a:pt x="7135178" y="0"/>
                </a:lnTo>
                <a:lnTo>
                  <a:pt x="7135178" y="2910118"/>
                </a:lnTo>
                <a:lnTo>
                  <a:pt x="0" y="2910118"/>
                </a:lnTo>
                <a:lnTo>
                  <a:pt x="0" y="0"/>
                </a:lnTo>
                <a:close/>
              </a:path>
            </a:pathLst>
          </a:custGeom>
          <a:blipFill>
            <a:blip r:embed="rId2"/>
            <a:stretch>
              <a:fillRect l="0" t="0" r="0" b="0"/>
            </a:stretch>
          </a:blipFill>
        </p:spPr>
      </p:sp>
      <p:sp>
        <p:nvSpPr>
          <p:cNvPr name="TextBox 3" id="3"/>
          <p:cNvSpPr txBox="true"/>
          <p:nvPr/>
        </p:nvSpPr>
        <p:spPr>
          <a:xfrm rot="0">
            <a:off x="9659867" y="2576992"/>
            <a:ext cx="6052862" cy="5167425"/>
          </a:xfrm>
          <a:prstGeom prst="rect">
            <a:avLst/>
          </a:prstGeom>
        </p:spPr>
        <p:txBody>
          <a:bodyPr anchor="t" rtlCol="false" tIns="0" lIns="0" bIns="0" rIns="0">
            <a:spAutoFit/>
          </a:bodyPr>
          <a:lstStyle/>
          <a:p>
            <a:pPr algn="l" marL="593692" indent="-296846" lvl="1">
              <a:lnSpc>
                <a:spcPts val="3299"/>
              </a:lnSpc>
              <a:spcBef>
                <a:spcPct val="0"/>
              </a:spcBef>
              <a:buFont typeface="Arial"/>
              <a:buChar char="•"/>
            </a:pPr>
            <a:r>
              <a:rPr lang="en-US" sz="2749">
                <a:solidFill>
                  <a:srgbClr val="290606"/>
                </a:solidFill>
                <a:latin typeface="Telegraf"/>
                <a:ea typeface="Telegraf"/>
                <a:cs typeface="Telegraf"/>
                <a:sym typeface="Telegraf"/>
              </a:rPr>
              <a:t>epochs=10: Model 10 epoch boyunca eğitilecektir.</a:t>
            </a:r>
          </a:p>
          <a:p>
            <a:pPr algn="l" marL="593692" indent="-296846" lvl="1">
              <a:lnSpc>
                <a:spcPts val="3299"/>
              </a:lnSpc>
              <a:spcBef>
                <a:spcPct val="0"/>
              </a:spcBef>
              <a:buFont typeface="Arial"/>
              <a:buChar char="•"/>
            </a:pPr>
            <a:r>
              <a:rPr lang="en-US" sz="2749">
                <a:solidFill>
                  <a:srgbClr val="290606"/>
                </a:solidFill>
                <a:latin typeface="Telegraf"/>
                <a:ea typeface="Telegraf"/>
                <a:cs typeface="Telegraf"/>
                <a:sym typeface="Telegraf"/>
              </a:rPr>
              <a:t>train_ds: Eğitim verisi.</a:t>
            </a:r>
          </a:p>
          <a:p>
            <a:pPr algn="l" marL="593692" indent="-296846" lvl="1">
              <a:lnSpc>
                <a:spcPts val="3299"/>
              </a:lnSpc>
              <a:spcBef>
                <a:spcPct val="0"/>
              </a:spcBef>
              <a:buFont typeface="Arial"/>
              <a:buChar char="•"/>
            </a:pPr>
            <a:r>
              <a:rPr lang="en-US" sz="2749">
                <a:solidFill>
                  <a:srgbClr val="290606"/>
                </a:solidFill>
                <a:latin typeface="Telegraf"/>
                <a:ea typeface="Telegraf"/>
                <a:cs typeface="Telegraf"/>
                <a:sym typeface="Telegraf"/>
              </a:rPr>
              <a:t>validation_data=test_ds: Eğitim sırasında doğrulama verisi (test verisi) kullanılır, böylece modelin doğrulama performansı izlenebilir.</a:t>
            </a:r>
          </a:p>
          <a:p>
            <a:pPr algn="l" marL="593692" indent="-296846" lvl="1">
              <a:lnSpc>
                <a:spcPts val="3299"/>
              </a:lnSpc>
              <a:spcBef>
                <a:spcPct val="0"/>
              </a:spcBef>
              <a:buFont typeface="Arial"/>
              <a:buChar char="•"/>
            </a:pPr>
            <a:r>
              <a:rPr lang="en-US" sz="2749">
                <a:solidFill>
                  <a:srgbClr val="290606"/>
                </a:solidFill>
                <a:latin typeface="Telegraf"/>
                <a:ea typeface="Telegraf"/>
                <a:cs typeface="Telegraf"/>
                <a:sym typeface="Telegraf"/>
              </a:rPr>
              <a:t>history: Modelin eğitim sürecinde elde edilen doğruluk ve kayıp gibi metrikler, bu değişkende saklanır.</a:t>
            </a:r>
          </a:p>
          <a:p>
            <a:pPr algn="l">
              <a:lnSpc>
                <a:spcPts val="3299"/>
              </a:lnSpc>
              <a:spcBef>
                <a:spcPct val="0"/>
              </a:spcBef>
            </a:pPr>
          </a:p>
        </p:txBody>
      </p:sp>
      <p:sp>
        <p:nvSpPr>
          <p:cNvPr name="TextBox 4" id="4"/>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MODELI EĞITME</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880630" y="2311791"/>
            <a:ext cx="8263370" cy="5163329"/>
          </a:xfrm>
          <a:custGeom>
            <a:avLst/>
            <a:gdLst/>
            <a:ahLst/>
            <a:cxnLst/>
            <a:rect r="r" b="b" t="t" l="l"/>
            <a:pathLst>
              <a:path h="5163329" w="8263370">
                <a:moveTo>
                  <a:pt x="0" y="0"/>
                </a:moveTo>
                <a:lnTo>
                  <a:pt x="8263370" y="0"/>
                </a:lnTo>
                <a:lnTo>
                  <a:pt x="8263370" y="5163329"/>
                </a:lnTo>
                <a:lnTo>
                  <a:pt x="0" y="5163329"/>
                </a:lnTo>
                <a:lnTo>
                  <a:pt x="0" y="0"/>
                </a:lnTo>
                <a:close/>
              </a:path>
            </a:pathLst>
          </a:custGeom>
          <a:blipFill>
            <a:blip r:embed="rId2"/>
            <a:stretch>
              <a:fillRect l="0" t="0" r="-11751" b="0"/>
            </a:stretch>
          </a:blipFill>
        </p:spPr>
      </p:sp>
      <p:sp>
        <p:nvSpPr>
          <p:cNvPr name="TextBox 3" id="3"/>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EĞITIM GRAFIKLERI</a:t>
            </a:r>
          </a:p>
        </p:txBody>
      </p:sp>
      <p:sp>
        <p:nvSpPr>
          <p:cNvPr name="TextBox 4" id="4"/>
          <p:cNvSpPr txBox="true"/>
          <p:nvPr/>
        </p:nvSpPr>
        <p:spPr>
          <a:xfrm rot="0">
            <a:off x="9766075" y="2273691"/>
            <a:ext cx="6052862" cy="5844060"/>
          </a:xfrm>
          <a:prstGeom prst="rect">
            <a:avLst/>
          </a:prstGeom>
        </p:spPr>
        <p:txBody>
          <a:bodyPr anchor="t" rtlCol="false" tIns="0" lIns="0" bIns="0" rIns="0">
            <a:spAutoFit/>
          </a:bodyPr>
          <a:lstStyle/>
          <a:p>
            <a:pPr algn="l">
              <a:lnSpc>
                <a:spcPts val="3299"/>
              </a:lnSpc>
            </a:pPr>
            <a:r>
              <a:rPr lang="en-US" sz="2749">
                <a:solidFill>
                  <a:srgbClr val="290606"/>
                </a:solidFill>
                <a:latin typeface="Telegraf"/>
                <a:ea typeface="Telegraf"/>
                <a:cs typeface="Telegraf"/>
                <a:sym typeface="Telegraf"/>
              </a:rPr>
              <a:t>Eğitim ve doğrulama doğruluğu (accuracy) her epoch için çizilir. Yatay eksende epoch sayısı, dikey eksende doğruluk değerleri bulunur</a:t>
            </a:r>
          </a:p>
          <a:p>
            <a:pPr algn="l">
              <a:lnSpc>
                <a:spcPts val="3299"/>
              </a:lnSpc>
              <a:spcBef>
                <a:spcPct val="0"/>
              </a:spcBef>
            </a:pPr>
          </a:p>
          <a:p>
            <a:pPr algn="l">
              <a:lnSpc>
                <a:spcPts val="3299"/>
              </a:lnSpc>
              <a:spcBef>
                <a:spcPct val="0"/>
              </a:spcBef>
            </a:pPr>
            <a:r>
              <a:rPr lang="en-US" sz="2749">
                <a:solidFill>
                  <a:srgbClr val="290606"/>
                </a:solidFill>
                <a:latin typeface="Telegraf"/>
                <a:ea typeface="Telegraf"/>
                <a:cs typeface="Telegraf"/>
                <a:sym typeface="Telegraf"/>
              </a:rPr>
              <a:t>Eğitim ve doğrulama kaybı (loss) her epoch için çizilir. Yatay eksende epoch sayısı, dikey eksende kayıp değerleri bulunur</a:t>
            </a:r>
          </a:p>
          <a:p>
            <a:pPr algn="l">
              <a:lnSpc>
                <a:spcPts val="3299"/>
              </a:lnSpc>
              <a:spcBef>
                <a:spcPct val="0"/>
              </a:spcBef>
            </a:pPr>
          </a:p>
          <a:p>
            <a:pPr algn="l">
              <a:lnSpc>
                <a:spcPts val="3299"/>
              </a:lnSpc>
              <a:spcBef>
                <a:spcPct val="0"/>
              </a:spcBef>
            </a:pPr>
            <a:r>
              <a:rPr lang="en-US" sz="2749">
                <a:solidFill>
                  <a:srgbClr val="290606"/>
                </a:solidFill>
                <a:latin typeface="Telegraf"/>
                <a:ea typeface="Telegraf"/>
                <a:cs typeface="Telegraf"/>
                <a:sym typeface="Telegraf"/>
              </a:rPr>
              <a:t>evaluate() fonksiyonu, modelin test verisi üzerindeki kayıp ve doğruluk değerlerini hesaplar. Bu değerler yazdırılır.</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014521" y="2621487"/>
            <a:ext cx="8129479" cy="2210031"/>
          </a:xfrm>
          <a:custGeom>
            <a:avLst/>
            <a:gdLst/>
            <a:ahLst/>
            <a:cxnLst/>
            <a:rect r="r" b="b" t="t" l="l"/>
            <a:pathLst>
              <a:path h="2210031" w="8129479">
                <a:moveTo>
                  <a:pt x="0" y="0"/>
                </a:moveTo>
                <a:lnTo>
                  <a:pt x="8129479" y="0"/>
                </a:lnTo>
                <a:lnTo>
                  <a:pt x="8129479" y="2210031"/>
                </a:lnTo>
                <a:lnTo>
                  <a:pt x="0" y="2210031"/>
                </a:lnTo>
                <a:lnTo>
                  <a:pt x="0" y="0"/>
                </a:lnTo>
                <a:close/>
              </a:path>
            </a:pathLst>
          </a:custGeom>
          <a:blipFill>
            <a:blip r:embed="rId2"/>
            <a:stretch>
              <a:fillRect l="0" t="0" r="-3344" b="0"/>
            </a:stretch>
          </a:blipFill>
        </p:spPr>
      </p:sp>
      <p:sp>
        <p:nvSpPr>
          <p:cNvPr name="TextBox 3" id="3"/>
          <p:cNvSpPr txBox="true"/>
          <p:nvPr/>
        </p:nvSpPr>
        <p:spPr>
          <a:xfrm rot="0">
            <a:off x="1028700" y="1019175"/>
            <a:ext cx="10618773"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TEST VERISINDEN DATA ALMA</a:t>
            </a:r>
          </a:p>
        </p:txBody>
      </p:sp>
      <p:sp>
        <p:nvSpPr>
          <p:cNvPr name="TextBox 4" id="4"/>
          <p:cNvSpPr txBox="true"/>
          <p:nvPr/>
        </p:nvSpPr>
        <p:spPr>
          <a:xfrm rot="0">
            <a:off x="9766075" y="2273691"/>
            <a:ext cx="6052862" cy="4299806"/>
          </a:xfrm>
          <a:prstGeom prst="rect">
            <a:avLst/>
          </a:prstGeom>
        </p:spPr>
        <p:txBody>
          <a:bodyPr anchor="t" rtlCol="false" tIns="0" lIns="0" bIns="0" rIns="0">
            <a:spAutoFit/>
          </a:bodyPr>
          <a:lstStyle/>
          <a:p>
            <a:pPr algn="l" marL="593692" indent="-296846" lvl="1">
              <a:lnSpc>
                <a:spcPts val="3299"/>
              </a:lnSpc>
              <a:buFont typeface="Arial"/>
              <a:buChar char="•"/>
            </a:pPr>
            <a:r>
              <a:rPr lang="en-US" sz="2749">
                <a:solidFill>
                  <a:srgbClr val="290606"/>
                </a:solidFill>
                <a:latin typeface="Telegraf"/>
                <a:ea typeface="Telegraf"/>
                <a:cs typeface="Telegraf"/>
                <a:sym typeface="Telegraf"/>
              </a:rPr>
              <a:t>next(iter(test_ds)): Test veri kümesinden bir batch (küçük grup) alır.</a:t>
            </a:r>
          </a:p>
          <a:p>
            <a:pPr algn="l" marL="593692" indent="-296846" lvl="1">
              <a:lnSpc>
                <a:spcPts val="3299"/>
              </a:lnSpc>
              <a:spcBef>
                <a:spcPct val="0"/>
              </a:spcBef>
              <a:buFont typeface="Arial"/>
              <a:buChar char="•"/>
            </a:pPr>
            <a:r>
              <a:rPr lang="en-US" sz="2749">
                <a:solidFill>
                  <a:srgbClr val="290606"/>
                </a:solidFill>
                <a:latin typeface="Telegraf"/>
                <a:ea typeface="Telegraf"/>
                <a:cs typeface="Telegraf"/>
                <a:sym typeface="Telegraf"/>
              </a:rPr>
              <a:t>model.predict(test_images): Model, test görüntülerin</a:t>
            </a:r>
            <a:r>
              <a:rPr lang="en-US" sz="2749">
                <a:solidFill>
                  <a:srgbClr val="290606"/>
                </a:solidFill>
                <a:latin typeface="Telegraf"/>
                <a:ea typeface="Telegraf"/>
                <a:cs typeface="Telegraf"/>
                <a:sym typeface="Telegraf"/>
              </a:rPr>
              <a:t>i kullanarak tahminler yapar.</a:t>
            </a:r>
          </a:p>
          <a:p>
            <a:pPr algn="l" marL="593692" indent="-296846" lvl="1">
              <a:lnSpc>
                <a:spcPts val="3299"/>
              </a:lnSpc>
              <a:spcBef>
                <a:spcPct val="0"/>
              </a:spcBef>
              <a:buFont typeface="Arial"/>
              <a:buChar char="•"/>
            </a:pPr>
            <a:r>
              <a:rPr lang="en-US" sz="2749">
                <a:solidFill>
                  <a:srgbClr val="290606"/>
                </a:solidFill>
                <a:latin typeface="Telegraf"/>
                <a:ea typeface="Telegraf"/>
                <a:cs typeface="Telegraf"/>
                <a:sym typeface="Telegraf"/>
              </a:rPr>
              <a:t>np.argmax(predic</a:t>
            </a:r>
            <a:r>
              <a:rPr lang="en-US" sz="2749">
                <a:solidFill>
                  <a:srgbClr val="290606"/>
                </a:solidFill>
                <a:latin typeface="Telegraf"/>
                <a:ea typeface="Telegraf"/>
                <a:cs typeface="Telegraf"/>
                <a:sym typeface="Telegraf"/>
              </a:rPr>
              <a:t>tions, axis=1): Her tahminin en yüksek olasılığa sahip sınıfını (indeksini) seçer.</a:t>
            </a:r>
          </a:p>
          <a:p>
            <a:pPr algn="l">
              <a:lnSpc>
                <a:spcPts val="3299"/>
              </a:lnSpc>
              <a:spcBef>
                <a:spcPct val="0"/>
              </a:spcBef>
            </a:pPr>
          </a:p>
        </p:txBody>
      </p:sp>
      <p:sp>
        <p:nvSpPr>
          <p:cNvPr name="TextBox 5" id="5"/>
          <p:cNvSpPr txBox="true"/>
          <p:nvPr/>
        </p:nvSpPr>
        <p:spPr>
          <a:xfrm rot="0">
            <a:off x="1014521" y="5105400"/>
            <a:ext cx="8129479" cy="3017474"/>
          </a:xfrm>
          <a:prstGeom prst="rect">
            <a:avLst/>
          </a:prstGeom>
        </p:spPr>
        <p:txBody>
          <a:bodyPr anchor="t" rtlCol="false" tIns="0" lIns="0" bIns="0" rIns="0">
            <a:spAutoFit/>
          </a:bodyPr>
          <a:lstStyle/>
          <a:p>
            <a:pPr algn="l" marL="593692" indent="-296846" lvl="1">
              <a:lnSpc>
                <a:spcPts val="3299"/>
              </a:lnSpc>
              <a:buFont typeface="Arial"/>
              <a:buChar char="•"/>
            </a:pPr>
            <a:r>
              <a:rPr lang="en-US" sz="2749">
                <a:solidFill>
                  <a:srgbClr val="290606"/>
                </a:solidFill>
                <a:latin typeface="Telegraf"/>
                <a:ea typeface="Telegraf"/>
                <a:cs typeface="Telegraf"/>
                <a:sym typeface="Telegraf"/>
              </a:rPr>
              <a:t>predicted_labels: Tahmin edilen sınıf etiketleri, class_names listesi kullanılarak sınıf isimlerine dönüştürülür.</a:t>
            </a:r>
          </a:p>
          <a:p>
            <a:pPr algn="l" marL="593692" indent="-296846" lvl="1">
              <a:lnSpc>
                <a:spcPts val="3299"/>
              </a:lnSpc>
              <a:spcBef>
                <a:spcPct val="0"/>
              </a:spcBef>
              <a:buFont typeface="Arial"/>
              <a:buChar char="•"/>
            </a:pPr>
            <a:r>
              <a:rPr lang="en-US" sz="2749">
                <a:solidFill>
                  <a:srgbClr val="290606"/>
                </a:solidFill>
                <a:latin typeface="Telegraf"/>
                <a:ea typeface="Telegraf"/>
                <a:cs typeface="Telegraf"/>
                <a:sym typeface="Telegraf"/>
              </a:rPr>
              <a:t>true_labels: Gerçek etiketler, test_labels'ın argmax değeri ile elde edilir ve yine class_names ile sınıf isimlerine dönüştürülür.</a:t>
            </a:r>
          </a:p>
          <a:p>
            <a:pPr algn="l">
              <a:lnSpc>
                <a:spcPts val="3299"/>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537761" y="2209819"/>
            <a:ext cx="6989991" cy="5925291"/>
          </a:xfrm>
          <a:custGeom>
            <a:avLst/>
            <a:gdLst/>
            <a:ahLst/>
            <a:cxnLst/>
            <a:rect r="r" b="b" t="t" l="l"/>
            <a:pathLst>
              <a:path h="5925291" w="6989991">
                <a:moveTo>
                  <a:pt x="0" y="0"/>
                </a:moveTo>
                <a:lnTo>
                  <a:pt x="6989991" y="0"/>
                </a:lnTo>
                <a:lnTo>
                  <a:pt x="6989991" y="5925291"/>
                </a:lnTo>
                <a:lnTo>
                  <a:pt x="0" y="5925291"/>
                </a:lnTo>
                <a:lnTo>
                  <a:pt x="0" y="0"/>
                </a:lnTo>
                <a:close/>
              </a:path>
            </a:pathLst>
          </a:custGeom>
          <a:blipFill>
            <a:blip r:embed="rId2"/>
            <a:stretch>
              <a:fillRect l="0" t="0" r="0" b="0"/>
            </a:stretch>
          </a:blipFill>
        </p:spPr>
      </p:sp>
      <p:sp>
        <p:nvSpPr>
          <p:cNvPr name="TextBox 3" id="3"/>
          <p:cNvSpPr txBox="true"/>
          <p:nvPr/>
        </p:nvSpPr>
        <p:spPr>
          <a:xfrm rot="0">
            <a:off x="9527459" y="923925"/>
            <a:ext cx="7208393" cy="9267898"/>
          </a:xfrm>
          <a:prstGeom prst="rect">
            <a:avLst/>
          </a:prstGeom>
        </p:spPr>
        <p:txBody>
          <a:bodyPr anchor="t" rtlCol="false" tIns="0" lIns="0" bIns="0" rIns="0">
            <a:spAutoFit/>
          </a:bodyPr>
          <a:lstStyle/>
          <a:p>
            <a:pPr algn="l" marL="444589" indent="-222295" lvl="1">
              <a:lnSpc>
                <a:spcPts val="3294"/>
              </a:lnSpc>
              <a:buFont typeface="Arial"/>
              <a:buChar char="•"/>
            </a:pPr>
            <a:r>
              <a:rPr lang="en-US" b="true" sz="2059">
                <a:solidFill>
                  <a:srgbClr val="290606"/>
                </a:solidFill>
                <a:latin typeface="Telegraf Medium"/>
                <a:ea typeface="Telegraf Medium"/>
                <a:cs typeface="Telegraf Medium"/>
                <a:sym typeface="Telegraf Medium"/>
              </a:rPr>
              <a:t>Tanıtım</a:t>
            </a:r>
          </a:p>
          <a:p>
            <a:pPr algn="l" marL="444589" indent="-222295" lvl="1">
              <a:lnSpc>
                <a:spcPts val="3294"/>
              </a:lnSpc>
              <a:buFont typeface="Arial"/>
              <a:buChar char="•"/>
            </a:pPr>
            <a:r>
              <a:rPr lang="en-US" b="true" sz="2059">
                <a:solidFill>
                  <a:srgbClr val="290606"/>
                </a:solidFill>
                <a:latin typeface="Telegraf Medium"/>
                <a:ea typeface="Telegraf Medium"/>
                <a:cs typeface="Telegraf Medium"/>
                <a:sym typeface="Telegraf Medium"/>
              </a:rPr>
              <a:t>Derin Öğrenme Nedir?</a:t>
            </a:r>
          </a:p>
          <a:p>
            <a:pPr algn="l" marL="444589" indent="-222295" lvl="1">
              <a:lnSpc>
                <a:spcPts val="3294"/>
              </a:lnSpc>
              <a:buFont typeface="Arial"/>
              <a:buChar char="•"/>
            </a:pPr>
            <a:r>
              <a:rPr lang="en-US" b="true" sz="2059">
                <a:solidFill>
                  <a:srgbClr val="290606"/>
                </a:solidFill>
                <a:latin typeface="Telegraf Medium"/>
                <a:ea typeface="Telegraf Medium"/>
                <a:cs typeface="Telegraf Medium"/>
                <a:sym typeface="Telegraf Medium"/>
              </a:rPr>
              <a:t>Derin Öğrenmenin Sağlıkta Etkisi</a:t>
            </a:r>
          </a:p>
          <a:p>
            <a:pPr algn="l" marL="444589" indent="-222295" lvl="1">
              <a:lnSpc>
                <a:spcPts val="3294"/>
              </a:lnSpc>
              <a:buFont typeface="Arial"/>
              <a:buChar char="•"/>
            </a:pPr>
            <a:r>
              <a:rPr lang="en-US" b="true" sz="2059">
                <a:solidFill>
                  <a:srgbClr val="290606"/>
                </a:solidFill>
                <a:latin typeface="Telegraf Medium"/>
                <a:ea typeface="Telegraf Medium"/>
                <a:cs typeface="Telegraf Medium"/>
                <a:sym typeface="Telegraf Medium"/>
              </a:rPr>
              <a:t>Seçilen Hastalıklar </a:t>
            </a:r>
          </a:p>
          <a:p>
            <a:pPr algn="l" marL="444589" indent="-222295" lvl="1">
              <a:lnSpc>
                <a:spcPts val="3294"/>
              </a:lnSpc>
              <a:buFont typeface="Arial"/>
              <a:buChar char="•"/>
            </a:pPr>
            <a:r>
              <a:rPr lang="en-US" b="true" sz="2059">
                <a:solidFill>
                  <a:srgbClr val="290606"/>
                </a:solidFill>
                <a:latin typeface="Telegraf Medium"/>
                <a:ea typeface="Telegraf Medium"/>
                <a:cs typeface="Telegraf Medium"/>
                <a:sym typeface="Telegraf Medium"/>
              </a:rPr>
              <a:t>Import Libraries</a:t>
            </a:r>
          </a:p>
          <a:p>
            <a:pPr algn="l" marL="444589" indent="-222295" lvl="1">
              <a:lnSpc>
                <a:spcPts val="3294"/>
              </a:lnSpc>
              <a:buFont typeface="Arial"/>
              <a:buChar char="•"/>
            </a:pPr>
            <a:r>
              <a:rPr lang="en-US" b="true" sz="2059">
                <a:solidFill>
                  <a:srgbClr val="290606"/>
                </a:solidFill>
                <a:latin typeface="Telegraf Medium"/>
                <a:ea typeface="Telegraf Medium"/>
                <a:cs typeface="Telegraf Medium"/>
                <a:sym typeface="Telegraf Medium"/>
              </a:rPr>
              <a:t>Veri Seti Yolu ve Boyutu</a:t>
            </a:r>
          </a:p>
          <a:p>
            <a:pPr algn="l" marL="444589" indent="-222295" lvl="1">
              <a:lnSpc>
                <a:spcPts val="3294"/>
              </a:lnSpc>
              <a:buFont typeface="Arial"/>
              <a:buChar char="•"/>
            </a:pPr>
            <a:r>
              <a:rPr lang="en-US" b="true" sz="2059">
                <a:solidFill>
                  <a:srgbClr val="290606"/>
                </a:solidFill>
                <a:latin typeface="Telegraf Medium"/>
                <a:ea typeface="Telegraf Medium"/>
                <a:cs typeface="Telegraf Medium"/>
                <a:sym typeface="Telegraf Medium"/>
              </a:rPr>
              <a:t>Veri Setleri</a:t>
            </a:r>
          </a:p>
          <a:p>
            <a:pPr algn="l" marL="444589" indent="-222295" lvl="1">
              <a:lnSpc>
                <a:spcPts val="3294"/>
              </a:lnSpc>
              <a:buFont typeface="Arial"/>
              <a:buChar char="•"/>
            </a:pPr>
            <a:r>
              <a:rPr lang="en-US" b="true" sz="2059">
                <a:solidFill>
                  <a:srgbClr val="290606"/>
                </a:solidFill>
                <a:latin typeface="Telegraf Medium"/>
                <a:ea typeface="Telegraf Medium"/>
                <a:cs typeface="Telegraf Medium"/>
                <a:sym typeface="Telegraf Medium"/>
              </a:rPr>
              <a:t>Veri Ön İşleme ve Sınıf İsimlerinin Tanımlanması</a:t>
            </a:r>
          </a:p>
          <a:p>
            <a:pPr algn="l" marL="444589" indent="-222295" lvl="1">
              <a:lnSpc>
                <a:spcPts val="3294"/>
              </a:lnSpc>
              <a:buFont typeface="Arial"/>
              <a:buChar char="•"/>
            </a:pPr>
            <a:r>
              <a:rPr lang="en-US" b="true" sz="2059">
                <a:solidFill>
                  <a:srgbClr val="290606"/>
                </a:solidFill>
                <a:latin typeface="Telegraf Medium"/>
                <a:ea typeface="Telegraf Medium"/>
                <a:cs typeface="Telegraf Medium"/>
                <a:sym typeface="Telegraf Medium"/>
              </a:rPr>
              <a:t>Veri Arttırma</a:t>
            </a:r>
          </a:p>
          <a:p>
            <a:pPr algn="l" marL="444589" indent="-222295" lvl="1">
              <a:lnSpc>
                <a:spcPts val="3294"/>
              </a:lnSpc>
              <a:buFont typeface="Arial"/>
              <a:buChar char="•"/>
            </a:pPr>
            <a:r>
              <a:rPr lang="en-US" b="true" sz="2059">
                <a:solidFill>
                  <a:srgbClr val="290606"/>
                </a:solidFill>
                <a:latin typeface="Telegraf Medium"/>
                <a:ea typeface="Telegraf Medium"/>
                <a:cs typeface="Telegraf Medium"/>
                <a:sym typeface="Telegraf Medium"/>
              </a:rPr>
              <a:t>Veri Görselleştirme ve Optimizasyon</a:t>
            </a:r>
          </a:p>
          <a:p>
            <a:pPr algn="l" marL="444589" indent="-222295" lvl="1">
              <a:lnSpc>
                <a:spcPts val="3294"/>
              </a:lnSpc>
              <a:buFont typeface="Arial"/>
              <a:buChar char="•"/>
            </a:pPr>
            <a:r>
              <a:rPr lang="en-US" b="true" sz="2059">
                <a:solidFill>
                  <a:srgbClr val="290606"/>
                </a:solidFill>
                <a:latin typeface="Telegraf Medium"/>
                <a:ea typeface="Telegraf Medium"/>
                <a:cs typeface="Telegraf Medium"/>
                <a:sym typeface="Telegraf Medium"/>
              </a:rPr>
              <a:t>Efficentnetb5 Modelinin Yüklenmesi</a:t>
            </a:r>
          </a:p>
          <a:p>
            <a:pPr algn="l" marL="444589" indent="-222295" lvl="1">
              <a:lnSpc>
                <a:spcPts val="3294"/>
              </a:lnSpc>
              <a:buFont typeface="Arial"/>
              <a:buChar char="•"/>
            </a:pPr>
            <a:r>
              <a:rPr lang="en-US" b="true" sz="2059">
                <a:solidFill>
                  <a:srgbClr val="290606"/>
                </a:solidFill>
                <a:latin typeface="Telegraf Medium"/>
                <a:ea typeface="Telegraf Medium"/>
                <a:cs typeface="Telegraf Medium"/>
                <a:sym typeface="Telegraf Medium"/>
              </a:rPr>
              <a:t>En İyi Durum İçin Checkpoint Oluşturma</a:t>
            </a:r>
          </a:p>
          <a:p>
            <a:pPr algn="l" marL="444589" indent="-222295" lvl="1">
              <a:lnSpc>
                <a:spcPts val="3294"/>
              </a:lnSpc>
              <a:buFont typeface="Arial"/>
              <a:buChar char="•"/>
            </a:pPr>
            <a:r>
              <a:rPr lang="en-US" b="true" sz="2059">
                <a:solidFill>
                  <a:srgbClr val="290606"/>
                </a:solidFill>
                <a:latin typeface="Telegraf Medium"/>
                <a:ea typeface="Telegraf Medium"/>
                <a:cs typeface="Telegraf Medium"/>
                <a:sym typeface="Telegraf Medium"/>
              </a:rPr>
              <a:t>Sınıflandırma Katmanları Ekleme</a:t>
            </a:r>
          </a:p>
          <a:p>
            <a:pPr algn="l" marL="444589" indent="-222295" lvl="1">
              <a:lnSpc>
                <a:spcPts val="3294"/>
              </a:lnSpc>
              <a:buFont typeface="Arial"/>
              <a:buChar char="•"/>
            </a:pPr>
            <a:r>
              <a:rPr lang="en-US" b="true" sz="2059">
                <a:solidFill>
                  <a:srgbClr val="290606"/>
                </a:solidFill>
                <a:latin typeface="Telegraf Medium"/>
                <a:ea typeface="Telegraf Medium"/>
                <a:cs typeface="Telegraf Medium"/>
                <a:sym typeface="Telegraf Medium"/>
              </a:rPr>
              <a:t>Modeli Eğitme</a:t>
            </a:r>
          </a:p>
          <a:p>
            <a:pPr algn="l" marL="444589" indent="-222295" lvl="1">
              <a:lnSpc>
                <a:spcPts val="3294"/>
              </a:lnSpc>
              <a:buFont typeface="Arial"/>
              <a:buChar char="•"/>
            </a:pPr>
            <a:r>
              <a:rPr lang="en-US" b="true" sz="2059">
                <a:solidFill>
                  <a:srgbClr val="290606"/>
                </a:solidFill>
                <a:latin typeface="Telegraf Medium"/>
                <a:ea typeface="Telegraf Medium"/>
                <a:cs typeface="Telegraf Medium"/>
                <a:sym typeface="Telegraf Medium"/>
              </a:rPr>
              <a:t>Eğitim Grafikleri</a:t>
            </a:r>
          </a:p>
          <a:p>
            <a:pPr algn="l" marL="444589" indent="-222295" lvl="1">
              <a:lnSpc>
                <a:spcPts val="3294"/>
              </a:lnSpc>
              <a:buFont typeface="Arial"/>
              <a:buChar char="•"/>
            </a:pPr>
            <a:r>
              <a:rPr lang="en-US" b="true" sz="2059">
                <a:solidFill>
                  <a:srgbClr val="290606"/>
                </a:solidFill>
                <a:latin typeface="Telegraf Medium"/>
                <a:ea typeface="Telegraf Medium"/>
                <a:cs typeface="Telegraf Medium"/>
                <a:sym typeface="Telegraf Medium"/>
              </a:rPr>
              <a:t>Test Verisinden Data Alma</a:t>
            </a:r>
          </a:p>
          <a:p>
            <a:pPr algn="l" marL="444589" indent="-222295" lvl="1">
              <a:lnSpc>
                <a:spcPts val="3294"/>
              </a:lnSpc>
              <a:buFont typeface="Arial"/>
              <a:buChar char="•"/>
            </a:pPr>
            <a:r>
              <a:rPr lang="en-US" b="true" sz="2059">
                <a:solidFill>
                  <a:srgbClr val="290606"/>
                </a:solidFill>
                <a:latin typeface="Telegraf Medium"/>
                <a:ea typeface="Telegraf Medium"/>
                <a:cs typeface="Telegraf Medium"/>
                <a:sym typeface="Telegraf Medium"/>
              </a:rPr>
              <a:t>Görüntüleri Oluşturma</a:t>
            </a:r>
          </a:p>
          <a:p>
            <a:pPr algn="l" marL="444589" indent="-222295" lvl="1">
              <a:lnSpc>
                <a:spcPts val="3294"/>
              </a:lnSpc>
              <a:buFont typeface="Arial"/>
              <a:buChar char="•"/>
            </a:pPr>
            <a:r>
              <a:rPr lang="en-US" b="true" sz="2059">
                <a:solidFill>
                  <a:srgbClr val="290606"/>
                </a:solidFill>
                <a:latin typeface="Telegraf Medium"/>
                <a:ea typeface="Telegraf Medium"/>
                <a:cs typeface="Telegraf Medium"/>
                <a:sym typeface="Telegraf Medium"/>
              </a:rPr>
              <a:t>Data Augmentation Görselleştirme</a:t>
            </a:r>
          </a:p>
          <a:p>
            <a:pPr algn="l" marL="444589" indent="-222295" lvl="1">
              <a:lnSpc>
                <a:spcPts val="3294"/>
              </a:lnSpc>
              <a:buFont typeface="Arial"/>
              <a:buChar char="•"/>
            </a:pPr>
            <a:r>
              <a:rPr lang="en-US" b="true" sz="2059">
                <a:solidFill>
                  <a:srgbClr val="290606"/>
                </a:solidFill>
                <a:latin typeface="Telegraf Medium"/>
                <a:ea typeface="Telegraf Medium"/>
                <a:cs typeface="Telegraf Medium"/>
                <a:sym typeface="Telegraf Medium"/>
              </a:rPr>
              <a:t>Epochlar Boyunca Gelen Eğitim Verileri</a:t>
            </a:r>
          </a:p>
          <a:p>
            <a:pPr algn="l" marL="444589" indent="-222295" lvl="1">
              <a:lnSpc>
                <a:spcPts val="3294"/>
              </a:lnSpc>
              <a:buFont typeface="Arial"/>
              <a:buChar char="•"/>
            </a:pPr>
            <a:r>
              <a:rPr lang="en-US" b="true" sz="2059">
                <a:solidFill>
                  <a:srgbClr val="290606"/>
                </a:solidFill>
                <a:latin typeface="Telegraf Medium"/>
                <a:ea typeface="Telegraf Medium"/>
                <a:cs typeface="Telegraf Medium"/>
                <a:sym typeface="Telegraf Medium"/>
              </a:rPr>
              <a:t>Val_acc ve Loss Grafikleri</a:t>
            </a:r>
          </a:p>
          <a:p>
            <a:pPr algn="l" marL="444589" indent="-222295" lvl="1">
              <a:lnSpc>
                <a:spcPts val="3294"/>
              </a:lnSpc>
              <a:buFont typeface="Arial"/>
              <a:buChar char="•"/>
            </a:pPr>
            <a:r>
              <a:rPr lang="en-US" b="true" sz="2059">
                <a:solidFill>
                  <a:srgbClr val="290606"/>
                </a:solidFill>
                <a:latin typeface="Telegraf Medium"/>
                <a:ea typeface="Telegraf Medium"/>
                <a:cs typeface="Telegraf Medium"/>
                <a:sym typeface="Telegraf Medium"/>
              </a:rPr>
              <a:t>Gerçek Hastalıklar ve Tahmin Edilen Hastalıklar</a:t>
            </a:r>
          </a:p>
        </p:txBody>
      </p:sp>
      <p:sp>
        <p:nvSpPr>
          <p:cNvPr name="TextBox 4" id="4"/>
          <p:cNvSpPr txBox="true"/>
          <p:nvPr/>
        </p:nvSpPr>
        <p:spPr>
          <a:xfrm rot="0">
            <a:off x="1028700" y="1019175"/>
            <a:ext cx="8304328" cy="1073150"/>
          </a:xfrm>
          <a:prstGeom prst="rect">
            <a:avLst/>
          </a:prstGeom>
        </p:spPr>
        <p:txBody>
          <a:bodyPr anchor="t" rtlCol="false" tIns="0" lIns="0" bIns="0" rIns="0">
            <a:spAutoFit/>
          </a:bodyPr>
          <a:lstStyle/>
          <a:p>
            <a:pPr algn="r">
              <a:lnSpc>
                <a:spcPts val="6999"/>
              </a:lnSpc>
            </a:pPr>
            <a:r>
              <a:rPr lang="en-US" sz="6999" spc="342">
                <a:solidFill>
                  <a:srgbClr val="290606"/>
                </a:solidFill>
                <a:latin typeface="Cheddar"/>
                <a:ea typeface="Cheddar"/>
                <a:cs typeface="Cheddar"/>
                <a:sym typeface="Cheddar"/>
              </a:rPr>
              <a:t>SUNUM BAŞLIKLARI     </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311791"/>
            <a:ext cx="8573590" cy="3890013"/>
          </a:xfrm>
          <a:custGeom>
            <a:avLst/>
            <a:gdLst/>
            <a:ahLst/>
            <a:cxnLst/>
            <a:rect r="r" b="b" t="t" l="l"/>
            <a:pathLst>
              <a:path h="3890013" w="8573590">
                <a:moveTo>
                  <a:pt x="0" y="0"/>
                </a:moveTo>
                <a:lnTo>
                  <a:pt x="8573590" y="0"/>
                </a:lnTo>
                <a:lnTo>
                  <a:pt x="8573590" y="3890013"/>
                </a:lnTo>
                <a:lnTo>
                  <a:pt x="0" y="3890013"/>
                </a:lnTo>
                <a:lnTo>
                  <a:pt x="0" y="0"/>
                </a:lnTo>
                <a:close/>
              </a:path>
            </a:pathLst>
          </a:custGeom>
          <a:blipFill>
            <a:blip r:embed="rId2"/>
            <a:stretch>
              <a:fillRect l="0" t="0" r="0" b="0"/>
            </a:stretch>
          </a:blipFill>
        </p:spPr>
      </p:sp>
      <p:sp>
        <p:nvSpPr>
          <p:cNvPr name="TextBox 3" id="3"/>
          <p:cNvSpPr txBox="true"/>
          <p:nvPr/>
        </p:nvSpPr>
        <p:spPr>
          <a:xfrm rot="0">
            <a:off x="1028700" y="1019175"/>
            <a:ext cx="10618773"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GÖRÜNTÜLERI OLUŞTURMA</a:t>
            </a:r>
          </a:p>
        </p:txBody>
      </p:sp>
      <p:sp>
        <p:nvSpPr>
          <p:cNvPr name="TextBox 4" id="4"/>
          <p:cNvSpPr txBox="true"/>
          <p:nvPr/>
        </p:nvSpPr>
        <p:spPr>
          <a:xfrm rot="0">
            <a:off x="10084699" y="2273691"/>
            <a:ext cx="7766331" cy="6487954"/>
          </a:xfrm>
          <a:prstGeom prst="rect">
            <a:avLst/>
          </a:prstGeom>
        </p:spPr>
        <p:txBody>
          <a:bodyPr anchor="t" rtlCol="false" tIns="0" lIns="0" bIns="0" rIns="0">
            <a:spAutoFit/>
          </a:bodyPr>
          <a:lstStyle/>
          <a:p>
            <a:pPr algn="l" marL="593692" indent="-296846" lvl="1">
              <a:lnSpc>
                <a:spcPts val="3299"/>
              </a:lnSpc>
              <a:buFont typeface="Arial"/>
              <a:buChar char="•"/>
            </a:pPr>
            <a:r>
              <a:rPr lang="en-US" sz="2749">
                <a:solidFill>
                  <a:srgbClr val="290606"/>
                </a:solidFill>
                <a:latin typeface="Telegraf"/>
                <a:ea typeface="Telegraf"/>
                <a:cs typeface="Telegraf"/>
                <a:sym typeface="Telegraf"/>
              </a:rPr>
              <a:t>np.random.choice(len(test_images), 64, replace=False): Test setinden rastgele 64 görüntü seçer (replace=False, aynı görüntü birden fazla kez seçilmez).</a:t>
            </a:r>
          </a:p>
          <a:p>
            <a:pPr algn="l" marL="593692" indent="-296846" lvl="1">
              <a:lnSpc>
                <a:spcPts val="3299"/>
              </a:lnSpc>
              <a:buFont typeface="Arial"/>
              <a:buChar char="•"/>
            </a:pPr>
            <a:r>
              <a:rPr lang="en-US" sz="2749">
                <a:solidFill>
                  <a:srgbClr val="290606"/>
                </a:solidFill>
                <a:latin typeface="Telegraf"/>
                <a:ea typeface="Telegraf"/>
                <a:cs typeface="Telegraf"/>
                <a:sym typeface="Telegraf"/>
              </a:rPr>
              <a:t>plt.subplots(nrows=8, ncols=8, figsize=(15, 15)): 8x8'lik bir grid oluşturur (64 alt grafik) ve her alt grafiğin boyutunu ayarlar.</a:t>
            </a:r>
          </a:p>
          <a:p>
            <a:pPr algn="l" marL="593692" indent="-296846" lvl="1">
              <a:lnSpc>
                <a:spcPts val="3299"/>
              </a:lnSpc>
              <a:buFont typeface="Arial"/>
              <a:buChar char="•"/>
            </a:pPr>
            <a:r>
              <a:rPr lang="en-US" sz="2749">
                <a:solidFill>
                  <a:srgbClr val="290606"/>
                </a:solidFill>
                <a:latin typeface="Telegraf"/>
                <a:ea typeface="Telegraf"/>
                <a:cs typeface="Telegraf"/>
                <a:sym typeface="Telegraf"/>
              </a:rPr>
              <a:t>imshow(): Görüntüyü grafikte gösterir.</a:t>
            </a:r>
          </a:p>
          <a:p>
            <a:pPr algn="l" marL="593692" indent="-296846" lvl="1">
              <a:lnSpc>
                <a:spcPts val="3299"/>
              </a:lnSpc>
              <a:buFont typeface="Arial"/>
              <a:buChar char="•"/>
            </a:pPr>
            <a:r>
              <a:rPr lang="en-US" sz="2749">
                <a:solidFill>
                  <a:srgbClr val="290606"/>
                </a:solidFill>
                <a:latin typeface="Telegraf"/>
                <a:ea typeface="Telegraf"/>
                <a:cs typeface="Telegraf"/>
                <a:sym typeface="Telegraf"/>
              </a:rPr>
              <a:t>true_label ve pred_label: Gerçek ve tahmin edilen etiketler belirlenir.</a:t>
            </a:r>
          </a:p>
          <a:p>
            <a:pPr algn="l" marL="593692" indent="-296846" lvl="1">
              <a:lnSpc>
                <a:spcPts val="3299"/>
              </a:lnSpc>
              <a:buFont typeface="Arial"/>
              <a:buChar char="•"/>
            </a:pPr>
            <a:r>
              <a:rPr lang="en-US" sz="2749">
                <a:solidFill>
                  <a:srgbClr val="290606"/>
                </a:solidFill>
                <a:latin typeface="Telegraf"/>
                <a:ea typeface="Telegraf"/>
                <a:cs typeface="Telegraf"/>
                <a:sym typeface="Telegraf"/>
              </a:rPr>
              <a:t>Eğer tahmin doğruysa, başlık yeşil renk ile, yanlışsa kırmızı renk ile gösterilir.</a:t>
            </a:r>
          </a:p>
          <a:p>
            <a:pPr algn="l" marL="593692" indent="-296846" lvl="1">
              <a:lnSpc>
                <a:spcPts val="3299"/>
              </a:lnSpc>
              <a:buFont typeface="Arial"/>
              <a:buChar char="•"/>
            </a:pPr>
            <a:r>
              <a:rPr lang="en-US" sz="2749">
                <a:solidFill>
                  <a:srgbClr val="290606"/>
                </a:solidFill>
                <a:latin typeface="Telegraf"/>
                <a:ea typeface="Telegraf"/>
                <a:cs typeface="Telegraf"/>
                <a:sym typeface="Telegraf"/>
              </a:rPr>
              <a:t>ax.axis('off'): Grafik eksenlerini gizler.</a:t>
            </a:r>
          </a:p>
          <a:p>
            <a:pPr algn="l">
              <a:lnSpc>
                <a:spcPts val="3299"/>
              </a:lnSpc>
              <a:spcBef>
                <a:spcPct val="0"/>
              </a:spcBef>
            </a:pPr>
          </a:p>
          <a:p>
            <a:pPr algn="l">
              <a:lnSpc>
                <a:spcPts val="3299"/>
              </a:lnSpc>
              <a:spcBef>
                <a:spcPct val="0"/>
              </a:spcBef>
            </a:pPr>
          </a:p>
        </p:txBody>
      </p:sp>
      <p:sp>
        <p:nvSpPr>
          <p:cNvPr name="TextBox 5" id="5"/>
          <p:cNvSpPr txBox="true"/>
          <p:nvPr/>
        </p:nvSpPr>
        <p:spPr>
          <a:xfrm rot="0">
            <a:off x="1028700" y="6382779"/>
            <a:ext cx="7766331" cy="2602763"/>
          </a:xfrm>
          <a:prstGeom prst="rect">
            <a:avLst/>
          </a:prstGeom>
        </p:spPr>
        <p:txBody>
          <a:bodyPr anchor="t" rtlCol="false" tIns="0" lIns="0" bIns="0" rIns="0">
            <a:spAutoFit/>
          </a:bodyPr>
          <a:lstStyle/>
          <a:p>
            <a:pPr algn="l">
              <a:lnSpc>
                <a:spcPts val="3299"/>
              </a:lnSpc>
            </a:pPr>
          </a:p>
          <a:p>
            <a:pPr algn="l" marL="593692" indent="-296846" lvl="1">
              <a:lnSpc>
                <a:spcPts val="3299"/>
              </a:lnSpc>
              <a:buFont typeface="Arial"/>
              <a:buChar char="•"/>
            </a:pPr>
            <a:r>
              <a:rPr lang="en-US" sz="2749">
                <a:solidFill>
                  <a:srgbClr val="290606"/>
                </a:solidFill>
                <a:latin typeface="Telegraf"/>
                <a:ea typeface="Telegraf"/>
                <a:cs typeface="Telegraf"/>
                <a:sym typeface="Telegraf"/>
              </a:rPr>
              <a:t>plt.tight_layout(): Alt grafiklerin düzgün bir şekilde yerleştirilmesini sağlar.</a:t>
            </a:r>
          </a:p>
          <a:p>
            <a:pPr algn="l" marL="593692" indent="-296846" lvl="1">
              <a:lnSpc>
                <a:spcPts val="3299"/>
              </a:lnSpc>
              <a:buFont typeface="Arial"/>
              <a:buChar char="•"/>
            </a:pPr>
            <a:r>
              <a:rPr lang="en-US" sz="2749">
                <a:solidFill>
                  <a:srgbClr val="290606"/>
                </a:solidFill>
                <a:latin typeface="Telegraf"/>
                <a:ea typeface="Telegraf"/>
                <a:cs typeface="Telegraf"/>
                <a:sym typeface="Telegraf"/>
              </a:rPr>
              <a:t>plt.show(): Grafiği ekranda gösterir.</a:t>
            </a:r>
          </a:p>
          <a:p>
            <a:pPr algn="l">
              <a:lnSpc>
                <a:spcPts val="3299"/>
              </a:lnSpc>
              <a:spcBef>
                <a:spcPct val="0"/>
              </a:spcBef>
            </a:pPr>
          </a:p>
          <a:p>
            <a:pPr algn="l">
              <a:lnSpc>
                <a:spcPts val="3299"/>
              </a:lnSpc>
              <a:spcBef>
                <a:spcPct val="0"/>
              </a:spcBef>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5962366" y="2504943"/>
            <a:ext cx="6363267" cy="6339194"/>
          </a:xfrm>
          <a:custGeom>
            <a:avLst/>
            <a:gdLst/>
            <a:ahLst/>
            <a:cxnLst/>
            <a:rect r="r" b="b" t="t" l="l"/>
            <a:pathLst>
              <a:path h="6339194" w="6363267">
                <a:moveTo>
                  <a:pt x="0" y="0"/>
                </a:moveTo>
                <a:lnTo>
                  <a:pt x="6363268" y="0"/>
                </a:lnTo>
                <a:lnTo>
                  <a:pt x="6363268" y="6339194"/>
                </a:lnTo>
                <a:lnTo>
                  <a:pt x="0" y="6339194"/>
                </a:lnTo>
                <a:lnTo>
                  <a:pt x="0" y="0"/>
                </a:lnTo>
                <a:close/>
              </a:path>
            </a:pathLst>
          </a:custGeom>
          <a:blipFill>
            <a:blip r:embed="rId2"/>
            <a:stretch>
              <a:fillRect l="0" t="0" r="0" b="0"/>
            </a:stretch>
          </a:blipFill>
        </p:spPr>
      </p:sp>
      <p:sp>
        <p:nvSpPr>
          <p:cNvPr name="TextBox 3" id="3"/>
          <p:cNvSpPr txBox="true"/>
          <p:nvPr/>
        </p:nvSpPr>
        <p:spPr>
          <a:xfrm rot="0">
            <a:off x="2279425" y="1019175"/>
            <a:ext cx="13729149"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DATA AUGMENTATION GÖRSELLEŞTIRME</a:t>
            </a: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793320" y="2784840"/>
            <a:ext cx="14701361" cy="5022850"/>
          </a:xfrm>
          <a:prstGeom prst="rect">
            <a:avLst/>
          </a:prstGeom>
        </p:spPr>
        <p:txBody>
          <a:bodyPr anchor="t" rtlCol="false" tIns="0" lIns="0" bIns="0" rIns="0">
            <a:spAutoFit/>
          </a:bodyPr>
          <a:lstStyle/>
          <a:p>
            <a:pPr algn="ctr">
              <a:lnSpc>
                <a:spcPts val="2000"/>
              </a:lnSpc>
              <a:spcBef>
                <a:spcPct val="0"/>
              </a:spcBef>
            </a:pPr>
            <a:r>
              <a:rPr lang="en-US" sz="2000" spc="98">
                <a:solidFill>
                  <a:srgbClr val="000000"/>
                </a:solidFill>
                <a:latin typeface="Cheddar"/>
                <a:ea typeface="Cheddar"/>
                <a:cs typeface="Cheddar"/>
                <a:sym typeface="Cheddar"/>
              </a:rPr>
              <a:t>EPOCH 1/10</a:t>
            </a:r>
          </a:p>
          <a:p>
            <a:pPr algn="ctr">
              <a:lnSpc>
                <a:spcPts val="2000"/>
              </a:lnSpc>
              <a:spcBef>
                <a:spcPct val="0"/>
              </a:spcBef>
            </a:pPr>
            <a:r>
              <a:rPr lang="en-US" sz="2000" spc="98">
                <a:solidFill>
                  <a:srgbClr val="000000"/>
                </a:solidFill>
                <a:latin typeface="Cheddar"/>
                <a:ea typeface="Cheddar"/>
                <a:cs typeface="Cheddar"/>
                <a:sym typeface="Cheddar"/>
              </a:rPr>
              <a:t>?[1M50/50?[0M ?[32M━━━━?[0M?[37M?[0M ?[1M137S?[0M 2S/STEP - ACCURACY: 0.7501 - LOSS: 0.6406 - VAL_ACCURACY: 0.9175 - VAL_LOSS: 0.2163</a:t>
            </a:r>
          </a:p>
          <a:p>
            <a:pPr algn="ctr">
              <a:lnSpc>
                <a:spcPts val="2000"/>
              </a:lnSpc>
              <a:spcBef>
                <a:spcPct val="0"/>
              </a:spcBef>
            </a:pPr>
            <a:r>
              <a:rPr lang="en-US" sz="2000" spc="98">
                <a:solidFill>
                  <a:srgbClr val="000000"/>
                </a:solidFill>
                <a:latin typeface="Cheddar"/>
                <a:ea typeface="Cheddar"/>
                <a:cs typeface="Cheddar"/>
                <a:sym typeface="Cheddar"/>
              </a:rPr>
              <a:t>EPOCH 2/10</a:t>
            </a:r>
          </a:p>
          <a:p>
            <a:pPr algn="ctr">
              <a:lnSpc>
                <a:spcPts val="2000"/>
              </a:lnSpc>
              <a:spcBef>
                <a:spcPct val="0"/>
              </a:spcBef>
            </a:pPr>
            <a:r>
              <a:rPr lang="en-US" sz="2000" spc="98">
                <a:solidFill>
                  <a:srgbClr val="000000"/>
                </a:solidFill>
                <a:latin typeface="Cheddar"/>
                <a:ea typeface="Cheddar"/>
                <a:cs typeface="Cheddar"/>
                <a:sym typeface="Cheddar"/>
              </a:rPr>
              <a:t>?[1M50/50?[0M ?[32M━━━━?[0M?[37M?[0M ?[1M118S?[0M 2S/STEP - ACCURACY: 0.9334 - LOSS: 0.2008 - VAL_ACCURACY: 0.9162 - VAL_LOSS: 0.2078</a:t>
            </a:r>
          </a:p>
          <a:p>
            <a:pPr algn="ctr">
              <a:lnSpc>
                <a:spcPts val="2000"/>
              </a:lnSpc>
              <a:spcBef>
                <a:spcPct val="0"/>
              </a:spcBef>
            </a:pPr>
            <a:r>
              <a:rPr lang="en-US" sz="2000" spc="98">
                <a:solidFill>
                  <a:srgbClr val="000000"/>
                </a:solidFill>
                <a:latin typeface="Cheddar"/>
                <a:ea typeface="Cheddar"/>
                <a:cs typeface="Cheddar"/>
                <a:sym typeface="Cheddar"/>
              </a:rPr>
              <a:t>EPOCH 3/10</a:t>
            </a:r>
          </a:p>
          <a:p>
            <a:pPr algn="ctr">
              <a:lnSpc>
                <a:spcPts val="2000"/>
              </a:lnSpc>
              <a:spcBef>
                <a:spcPct val="0"/>
              </a:spcBef>
            </a:pPr>
            <a:r>
              <a:rPr lang="en-US" sz="2000" spc="98">
                <a:solidFill>
                  <a:srgbClr val="000000"/>
                </a:solidFill>
                <a:latin typeface="Cheddar"/>
                <a:ea typeface="Cheddar"/>
                <a:cs typeface="Cheddar"/>
                <a:sym typeface="Cheddar"/>
              </a:rPr>
              <a:t>?[1M50/50?[0M ?[32M━━━━?[0M?[37M?[0M ?[1M118S?[0M 2S/STEP - ACCURACY: 0.9429 - LOSS: 0.1391 - VAL_ACCURACY: 0.9162 - VAL_LOSS: 0.2403</a:t>
            </a:r>
          </a:p>
          <a:p>
            <a:pPr algn="ctr">
              <a:lnSpc>
                <a:spcPts val="2000"/>
              </a:lnSpc>
              <a:spcBef>
                <a:spcPct val="0"/>
              </a:spcBef>
            </a:pPr>
            <a:r>
              <a:rPr lang="en-US" sz="2000" spc="98">
                <a:solidFill>
                  <a:srgbClr val="000000"/>
                </a:solidFill>
                <a:latin typeface="Cheddar"/>
                <a:ea typeface="Cheddar"/>
                <a:cs typeface="Cheddar"/>
                <a:sym typeface="Cheddar"/>
              </a:rPr>
              <a:t>EPOCH 4/10</a:t>
            </a:r>
          </a:p>
          <a:p>
            <a:pPr algn="ctr">
              <a:lnSpc>
                <a:spcPts val="2000"/>
              </a:lnSpc>
              <a:spcBef>
                <a:spcPct val="0"/>
              </a:spcBef>
            </a:pPr>
            <a:r>
              <a:rPr lang="en-US" sz="2000" spc="98">
                <a:solidFill>
                  <a:srgbClr val="000000"/>
                </a:solidFill>
                <a:latin typeface="Cheddar"/>
                <a:ea typeface="Cheddar"/>
                <a:cs typeface="Cheddar"/>
                <a:sym typeface="Cheddar"/>
              </a:rPr>
              <a:t>?[1M50/50?[0M ?[32M━━━━?[0M?[37M?[0M ?[1M119S?[0M 2S/STEP - ACCURACY: 0.9585 - LOSS: 0.1085 - VAL_ACCURACY: 0.8913 - VAL_LOSS: 0.2949</a:t>
            </a:r>
          </a:p>
          <a:p>
            <a:pPr algn="ctr">
              <a:lnSpc>
                <a:spcPts val="2000"/>
              </a:lnSpc>
              <a:spcBef>
                <a:spcPct val="0"/>
              </a:spcBef>
            </a:pPr>
            <a:r>
              <a:rPr lang="en-US" sz="2000" spc="98">
                <a:solidFill>
                  <a:srgbClr val="000000"/>
                </a:solidFill>
                <a:latin typeface="Cheddar"/>
                <a:ea typeface="Cheddar"/>
                <a:cs typeface="Cheddar"/>
                <a:sym typeface="Cheddar"/>
              </a:rPr>
              <a:t>EPOCH 5/10</a:t>
            </a:r>
          </a:p>
          <a:p>
            <a:pPr algn="ctr">
              <a:lnSpc>
                <a:spcPts val="2000"/>
              </a:lnSpc>
              <a:spcBef>
                <a:spcPct val="0"/>
              </a:spcBef>
            </a:pPr>
            <a:r>
              <a:rPr lang="en-US" sz="2000" spc="98">
                <a:solidFill>
                  <a:srgbClr val="000000"/>
                </a:solidFill>
                <a:latin typeface="Cheddar"/>
                <a:ea typeface="Cheddar"/>
                <a:cs typeface="Cheddar"/>
                <a:sym typeface="Cheddar"/>
              </a:rPr>
              <a:t>?[1M50/50?[0M ?[32M━━━━?[0M?[37M?[0M ?[1M118S?[0M 2S/STEP - ACCURACY: 0.9677 - LOSS: 0.0867 - VAL_ACCURACY: 0.9137 - VAL_LOSS: 0.2430</a:t>
            </a:r>
          </a:p>
          <a:p>
            <a:pPr algn="ctr">
              <a:lnSpc>
                <a:spcPts val="2000"/>
              </a:lnSpc>
              <a:spcBef>
                <a:spcPct val="0"/>
              </a:spcBef>
            </a:pPr>
            <a:r>
              <a:rPr lang="en-US" sz="2000" spc="98">
                <a:solidFill>
                  <a:srgbClr val="000000"/>
                </a:solidFill>
                <a:latin typeface="Cheddar"/>
                <a:ea typeface="Cheddar"/>
                <a:cs typeface="Cheddar"/>
                <a:sym typeface="Cheddar"/>
              </a:rPr>
              <a:t>EPOCH 6/10</a:t>
            </a:r>
          </a:p>
          <a:p>
            <a:pPr algn="ctr">
              <a:lnSpc>
                <a:spcPts val="2000"/>
              </a:lnSpc>
              <a:spcBef>
                <a:spcPct val="0"/>
              </a:spcBef>
            </a:pPr>
            <a:r>
              <a:rPr lang="en-US" sz="2000" spc="98">
                <a:solidFill>
                  <a:srgbClr val="000000"/>
                </a:solidFill>
                <a:latin typeface="Cheddar"/>
                <a:ea typeface="Cheddar"/>
                <a:cs typeface="Cheddar"/>
                <a:sym typeface="Cheddar"/>
              </a:rPr>
              <a:t>?[1M50/50?[0M ?[32M━━━━?[0M?[37M?[0M ?[1M115S?[0M 2S/STEP - ACCURACY: 0.9744 - LOSS: 0.0792 - VAL_ACCURACY: 0.9137 - VAL_LOSS: 0.2405</a:t>
            </a:r>
          </a:p>
          <a:p>
            <a:pPr algn="ctr">
              <a:lnSpc>
                <a:spcPts val="2000"/>
              </a:lnSpc>
              <a:spcBef>
                <a:spcPct val="0"/>
              </a:spcBef>
            </a:pPr>
            <a:r>
              <a:rPr lang="en-US" sz="2000" spc="98">
                <a:solidFill>
                  <a:srgbClr val="000000"/>
                </a:solidFill>
                <a:latin typeface="Cheddar"/>
                <a:ea typeface="Cheddar"/>
                <a:cs typeface="Cheddar"/>
                <a:sym typeface="Cheddar"/>
              </a:rPr>
              <a:t>EPOCH 7/10</a:t>
            </a:r>
          </a:p>
          <a:p>
            <a:pPr algn="ctr">
              <a:lnSpc>
                <a:spcPts val="2000"/>
              </a:lnSpc>
              <a:spcBef>
                <a:spcPct val="0"/>
              </a:spcBef>
            </a:pPr>
            <a:r>
              <a:rPr lang="en-US" sz="2000" spc="98">
                <a:solidFill>
                  <a:srgbClr val="000000"/>
                </a:solidFill>
                <a:latin typeface="Cheddar"/>
                <a:ea typeface="Cheddar"/>
                <a:cs typeface="Cheddar"/>
                <a:sym typeface="Cheddar"/>
              </a:rPr>
              <a:t>?[1M50/50?[0M ?[32M━━━━?[0M?[37M?[0M ?[1M115S?[0M 2S/STEP - ACCURACY: 0.9751 - LOSS: 0.0675 - VAL_ACCURACY: 0.9150 - VAL_LOSS: 0.2394</a:t>
            </a:r>
          </a:p>
          <a:p>
            <a:pPr algn="ctr">
              <a:lnSpc>
                <a:spcPts val="2000"/>
              </a:lnSpc>
              <a:spcBef>
                <a:spcPct val="0"/>
              </a:spcBef>
            </a:pPr>
            <a:r>
              <a:rPr lang="en-US" sz="2000" spc="98">
                <a:solidFill>
                  <a:srgbClr val="000000"/>
                </a:solidFill>
                <a:latin typeface="Cheddar"/>
                <a:ea typeface="Cheddar"/>
                <a:cs typeface="Cheddar"/>
                <a:sym typeface="Cheddar"/>
              </a:rPr>
              <a:t>EPOCH 8/10</a:t>
            </a:r>
          </a:p>
          <a:p>
            <a:pPr algn="ctr">
              <a:lnSpc>
                <a:spcPts val="2000"/>
              </a:lnSpc>
              <a:spcBef>
                <a:spcPct val="0"/>
              </a:spcBef>
            </a:pPr>
            <a:r>
              <a:rPr lang="en-US" sz="2000" spc="98">
                <a:solidFill>
                  <a:srgbClr val="000000"/>
                </a:solidFill>
                <a:latin typeface="Cheddar"/>
                <a:ea typeface="Cheddar"/>
                <a:cs typeface="Cheddar"/>
                <a:sym typeface="Cheddar"/>
              </a:rPr>
              <a:t>?[1M50/50?[0M ?[32M━━━━?[0M?[37M?[0M ?[1M193S?[0M 4S/STEP - ACCURACY: 0.9759 - LOSS: 0.0639 - VAL_ACCURACY: 0.9300 - VAL_LOSS: 0.2213</a:t>
            </a:r>
          </a:p>
          <a:p>
            <a:pPr algn="ctr">
              <a:lnSpc>
                <a:spcPts val="2000"/>
              </a:lnSpc>
              <a:spcBef>
                <a:spcPct val="0"/>
              </a:spcBef>
            </a:pPr>
            <a:r>
              <a:rPr lang="en-US" sz="2000" spc="98">
                <a:solidFill>
                  <a:srgbClr val="000000"/>
                </a:solidFill>
                <a:latin typeface="Cheddar"/>
                <a:ea typeface="Cheddar"/>
                <a:cs typeface="Cheddar"/>
                <a:sym typeface="Cheddar"/>
              </a:rPr>
              <a:t>EPOCH 9/10</a:t>
            </a:r>
          </a:p>
          <a:p>
            <a:pPr algn="ctr">
              <a:lnSpc>
                <a:spcPts val="2000"/>
              </a:lnSpc>
              <a:spcBef>
                <a:spcPct val="0"/>
              </a:spcBef>
            </a:pPr>
            <a:r>
              <a:rPr lang="en-US" sz="2000" spc="98">
                <a:solidFill>
                  <a:srgbClr val="000000"/>
                </a:solidFill>
                <a:latin typeface="Cheddar"/>
                <a:ea typeface="Cheddar"/>
                <a:cs typeface="Cheddar"/>
                <a:sym typeface="Cheddar"/>
              </a:rPr>
              <a:t>?[1M50/50?[0M ?[32M━━━━?[0M?[37M?[0M ?[1M117S?[0M 2S/STEP - ACCURACY: 0.9807 - LOSS: 0.0517 - VAL_ACCURACY: 0.9137 - VAL_LOSS: 0.2481</a:t>
            </a:r>
          </a:p>
          <a:p>
            <a:pPr algn="ctr">
              <a:lnSpc>
                <a:spcPts val="2000"/>
              </a:lnSpc>
              <a:spcBef>
                <a:spcPct val="0"/>
              </a:spcBef>
            </a:pPr>
            <a:r>
              <a:rPr lang="en-US" sz="2000" spc="98">
                <a:solidFill>
                  <a:srgbClr val="000000"/>
                </a:solidFill>
                <a:latin typeface="Cheddar"/>
                <a:ea typeface="Cheddar"/>
                <a:cs typeface="Cheddar"/>
                <a:sym typeface="Cheddar"/>
              </a:rPr>
              <a:t>EPOCH 10/10</a:t>
            </a:r>
          </a:p>
          <a:p>
            <a:pPr algn="ctr">
              <a:lnSpc>
                <a:spcPts val="2000"/>
              </a:lnSpc>
              <a:spcBef>
                <a:spcPct val="0"/>
              </a:spcBef>
            </a:pPr>
            <a:r>
              <a:rPr lang="en-US" sz="2000" spc="98">
                <a:solidFill>
                  <a:srgbClr val="000000"/>
                </a:solidFill>
                <a:latin typeface="Cheddar"/>
                <a:ea typeface="Cheddar"/>
                <a:cs typeface="Cheddar"/>
                <a:sym typeface="Cheddar"/>
              </a:rPr>
              <a:t>?[1M50/50?[0M ?[32M━━━━?[0M?[37M?[0M ?[1M118S?[0M 2S/STEP - ACCURACY: 0.9819 - LOSS: 0.0524 - VAL_ACCURACY: 0.9325 - VAL_LOSS: 0.2267</a:t>
            </a:r>
          </a:p>
        </p:txBody>
      </p:sp>
      <p:sp>
        <p:nvSpPr>
          <p:cNvPr name="TextBox 3" id="3"/>
          <p:cNvSpPr txBox="true"/>
          <p:nvPr/>
        </p:nvSpPr>
        <p:spPr>
          <a:xfrm rot="0">
            <a:off x="1411010" y="1019175"/>
            <a:ext cx="1546598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EPOCHLAR BOYUNCA GELEN EĞITIM VERILERI</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348866"/>
            <a:ext cx="6520156" cy="4890117"/>
          </a:xfrm>
          <a:custGeom>
            <a:avLst/>
            <a:gdLst/>
            <a:ahLst/>
            <a:cxnLst/>
            <a:rect r="r" b="b" t="t" l="l"/>
            <a:pathLst>
              <a:path h="4890117" w="6520156">
                <a:moveTo>
                  <a:pt x="0" y="0"/>
                </a:moveTo>
                <a:lnTo>
                  <a:pt x="6520156" y="0"/>
                </a:lnTo>
                <a:lnTo>
                  <a:pt x="6520156" y="4890117"/>
                </a:lnTo>
                <a:lnTo>
                  <a:pt x="0" y="4890117"/>
                </a:lnTo>
                <a:lnTo>
                  <a:pt x="0" y="0"/>
                </a:lnTo>
                <a:close/>
              </a:path>
            </a:pathLst>
          </a:custGeom>
          <a:blipFill>
            <a:blip r:embed="rId2"/>
            <a:stretch>
              <a:fillRect l="0" t="0" r="0" b="0"/>
            </a:stretch>
          </a:blipFill>
        </p:spPr>
      </p:sp>
      <p:sp>
        <p:nvSpPr>
          <p:cNvPr name="Freeform 3" id="3"/>
          <p:cNvSpPr/>
          <p:nvPr/>
        </p:nvSpPr>
        <p:spPr>
          <a:xfrm flipH="false" flipV="false" rot="0">
            <a:off x="9590276" y="2348866"/>
            <a:ext cx="6520156" cy="4890117"/>
          </a:xfrm>
          <a:custGeom>
            <a:avLst/>
            <a:gdLst/>
            <a:ahLst/>
            <a:cxnLst/>
            <a:rect r="r" b="b" t="t" l="l"/>
            <a:pathLst>
              <a:path h="4890117" w="6520156">
                <a:moveTo>
                  <a:pt x="0" y="0"/>
                </a:moveTo>
                <a:lnTo>
                  <a:pt x="6520156" y="0"/>
                </a:lnTo>
                <a:lnTo>
                  <a:pt x="6520156" y="4890117"/>
                </a:lnTo>
                <a:lnTo>
                  <a:pt x="0" y="4890117"/>
                </a:lnTo>
                <a:lnTo>
                  <a:pt x="0" y="0"/>
                </a:lnTo>
                <a:close/>
              </a:path>
            </a:pathLst>
          </a:custGeom>
          <a:blipFill>
            <a:blip r:embed="rId3"/>
            <a:stretch>
              <a:fillRect l="0" t="0" r="0" b="0"/>
            </a:stretch>
          </a:blipFill>
        </p:spPr>
      </p:sp>
      <p:sp>
        <p:nvSpPr>
          <p:cNvPr name="TextBox 4" id="4"/>
          <p:cNvSpPr txBox="true"/>
          <p:nvPr/>
        </p:nvSpPr>
        <p:spPr>
          <a:xfrm rot="0">
            <a:off x="4288778" y="1019175"/>
            <a:ext cx="1546598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VAL_ACC VE LOSS GRAFIKLERI</a:t>
            </a:r>
          </a:p>
        </p:txBody>
      </p:sp>
      <p:sp>
        <p:nvSpPr>
          <p:cNvPr name="TextBox 5" id="5"/>
          <p:cNvSpPr txBox="true"/>
          <p:nvPr/>
        </p:nvSpPr>
        <p:spPr>
          <a:xfrm rot="0">
            <a:off x="3878227" y="7635088"/>
            <a:ext cx="7341258" cy="514397"/>
          </a:xfrm>
          <a:prstGeom prst="rect">
            <a:avLst/>
          </a:prstGeom>
        </p:spPr>
        <p:txBody>
          <a:bodyPr anchor="t" rtlCol="false" tIns="0" lIns="0" bIns="0" rIns="0">
            <a:spAutoFit/>
          </a:bodyPr>
          <a:lstStyle/>
          <a:p>
            <a:pPr algn="l">
              <a:lnSpc>
                <a:spcPts val="3322"/>
              </a:lnSpc>
            </a:pPr>
            <a:r>
              <a:rPr lang="en-US" sz="3322" spc="162">
                <a:solidFill>
                  <a:srgbClr val="290606"/>
                </a:solidFill>
                <a:latin typeface="Cheddar"/>
                <a:ea typeface="Cheddar"/>
                <a:cs typeface="Cheddar"/>
                <a:sym typeface="Cheddar"/>
              </a:rPr>
              <a:t>VAL_ACC </a:t>
            </a:r>
          </a:p>
        </p:txBody>
      </p:sp>
      <p:sp>
        <p:nvSpPr>
          <p:cNvPr name="TextBox 6" id="6"/>
          <p:cNvSpPr txBox="true"/>
          <p:nvPr/>
        </p:nvSpPr>
        <p:spPr>
          <a:xfrm rot="0">
            <a:off x="12850354" y="7635088"/>
            <a:ext cx="7341258" cy="514397"/>
          </a:xfrm>
          <a:prstGeom prst="rect">
            <a:avLst/>
          </a:prstGeom>
        </p:spPr>
        <p:txBody>
          <a:bodyPr anchor="t" rtlCol="false" tIns="0" lIns="0" bIns="0" rIns="0">
            <a:spAutoFit/>
          </a:bodyPr>
          <a:lstStyle/>
          <a:p>
            <a:pPr algn="l">
              <a:lnSpc>
                <a:spcPts val="3322"/>
              </a:lnSpc>
            </a:pPr>
            <a:r>
              <a:rPr lang="en-US" sz="3322" spc="162">
                <a:solidFill>
                  <a:srgbClr val="290606"/>
                </a:solidFill>
                <a:latin typeface="Cheddar"/>
                <a:ea typeface="Cheddar"/>
                <a:cs typeface="Cheddar"/>
                <a:sym typeface="Cheddar"/>
              </a:rPr>
              <a:t>LOSS </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8789518" y="1028700"/>
            <a:ext cx="8469782" cy="8395672"/>
          </a:xfrm>
          <a:custGeom>
            <a:avLst/>
            <a:gdLst/>
            <a:ahLst/>
            <a:cxnLst/>
            <a:rect r="r" b="b" t="t" l="l"/>
            <a:pathLst>
              <a:path h="8395672" w="8469782">
                <a:moveTo>
                  <a:pt x="0" y="0"/>
                </a:moveTo>
                <a:lnTo>
                  <a:pt x="8469782" y="0"/>
                </a:lnTo>
                <a:lnTo>
                  <a:pt x="8469782" y="8395672"/>
                </a:lnTo>
                <a:lnTo>
                  <a:pt x="0" y="8395672"/>
                </a:lnTo>
                <a:lnTo>
                  <a:pt x="0" y="0"/>
                </a:lnTo>
                <a:close/>
              </a:path>
            </a:pathLst>
          </a:custGeom>
          <a:blipFill>
            <a:blip r:embed="rId2"/>
            <a:stretch>
              <a:fillRect l="0" t="0" r="0" b="0"/>
            </a:stretch>
          </a:blipFill>
        </p:spPr>
      </p:sp>
      <p:sp>
        <p:nvSpPr>
          <p:cNvPr name="TextBox 3" id="3"/>
          <p:cNvSpPr txBox="true"/>
          <p:nvPr/>
        </p:nvSpPr>
        <p:spPr>
          <a:xfrm rot="0">
            <a:off x="1028700" y="2809538"/>
            <a:ext cx="7242450" cy="284480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GERÇEK HASTALIKLAR VE TAHMIN EDILEN HASTALIKLAR</a:t>
            </a: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155728"/>
            <a:ext cx="1244664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KAYNAKÇA</a:t>
            </a:r>
          </a:p>
        </p:txBody>
      </p:sp>
      <p:sp>
        <p:nvSpPr>
          <p:cNvPr name="TextBox 3" id="3"/>
          <p:cNvSpPr txBox="true"/>
          <p:nvPr/>
        </p:nvSpPr>
        <p:spPr>
          <a:xfrm rot="0">
            <a:off x="1028700" y="2763241"/>
            <a:ext cx="13603574" cy="3166925"/>
          </a:xfrm>
          <a:prstGeom prst="rect">
            <a:avLst/>
          </a:prstGeom>
        </p:spPr>
        <p:txBody>
          <a:bodyPr anchor="t" rtlCol="false" tIns="0" lIns="0" bIns="0" rIns="0">
            <a:spAutoFit/>
          </a:bodyPr>
          <a:lstStyle/>
          <a:p>
            <a:pPr algn="l">
              <a:lnSpc>
                <a:spcPts val="3690"/>
              </a:lnSpc>
            </a:pPr>
            <a:r>
              <a:rPr lang="en-US" sz="2635">
                <a:solidFill>
                  <a:srgbClr val="000000"/>
                </a:solidFill>
                <a:latin typeface="Arimo"/>
                <a:ea typeface="Arimo"/>
                <a:cs typeface="Arimo"/>
                <a:sym typeface="Arimo"/>
              </a:rPr>
              <a:t>[1] https://www.kaggle.com/datasets/francismon/curated-colon-dataset-</a:t>
            </a:r>
          </a:p>
          <a:p>
            <a:pPr algn="l">
              <a:lnSpc>
                <a:spcPts val="3690"/>
              </a:lnSpc>
            </a:pPr>
            <a:r>
              <a:rPr lang="en-US" sz="2635">
                <a:solidFill>
                  <a:srgbClr val="000000"/>
                </a:solidFill>
                <a:latin typeface="Arimo"/>
                <a:ea typeface="Arimo"/>
                <a:cs typeface="Arimo"/>
                <a:sym typeface="Arimo"/>
              </a:rPr>
              <a:t>for-deep-learning(Kasım2024):23:04</a:t>
            </a:r>
          </a:p>
          <a:p>
            <a:pPr algn="l">
              <a:lnSpc>
                <a:spcPts val="3690"/>
              </a:lnSpc>
            </a:pPr>
            <a:r>
              <a:rPr lang="en-US" sz="2635">
                <a:solidFill>
                  <a:srgbClr val="000000"/>
                </a:solidFill>
                <a:latin typeface="Arimo"/>
                <a:ea typeface="Arimo"/>
                <a:cs typeface="Arimo"/>
                <a:sym typeface="Arimo"/>
              </a:rPr>
              <a:t>[2] https://keras.io/examples/vision/image_classification_from_scratch/</a:t>
            </a:r>
          </a:p>
          <a:p>
            <a:pPr algn="l">
              <a:lnSpc>
                <a:spcPts val="3690"/>
              </a:lnSpc>
            </a:pPr>
            <a:r>
              <a:rPr lang="en-US" sz="2635">
                <a:solidFill>
                  <a:srgbClr val="000000"/>
                </a:solidFill>
                <a:latin typeface="Arimo"/>
                <a:ea typeface="Arimo"/>
                <a:cs typeface="Arimo"/>
                <a:sym typeface="Arimo"/>
              </a:rPr>
              <a:t>(Kasım2024):23:04</a:t>
            </a:r>
          </a:p>
          <a:p>
            <a:pPr algn="l">
              <a:lnSpc>
                <a:spcPts val="3690"/>
              </a:lnSpc>
            </a:pPr>
            <a:r>
              <a:rPr lang="en-US" sz="2635">
                <a:solidFill>
                  <a:srgbClr val="000000"/>
                </a:solidFill>
                <a:latin typeface="Arimo"/>
                <a:ea typeface="Arimo"/>
                <a:cs typeface="Arimo"/>
                <a:sym typeface="Arimo"/>
              </a:rPr>
              <a:t>[3] https://www.tensorflow.org/tutorials/keras/classification?hl=tr</a:t>
            </a:r>
          </a:p>
          <a:p>
            <a:pPr algn="l">
              <a:lnSpc>
                <a:spcPts val="3168"/>
              </a:lnSpc>
            </a:pPr>
            <a:r>
              <a:rPr lang="en-US" sz="2640">
                <a:solidFill>
                  <a:srgbClr val="000000"/>
                </a:solidFill>
                <a:latin typeface="Telegraf"/>
                <a:ea typeface="Telegraf"/>
                <a:cs typeface="Telegraf"/>
                <a:sym typeface="Telegraf"/>
              </a:rPr>
              <a:t>(Kasım2024):23:04</a:t>
            </a:r>
          </a:p>
          <a:p>
            <a:pPr algn="l">
              <a:lnSpc>
                <a:spcPts val="3168"/>
              </a:lnSpc>
              <a:spcBef>
                <a:spcPct val="0"/>
              </a:spcBef>
            </a:pPr>
            <a:r>
              <a:rPr lang="en-US" sz="2640">
                <a:solidFill>
                  <a:srgbClr val="000000"/>
                </a:solidFill>
                <a:latin typeface="Arimo"/>
                <a:ea typeface="Arimo"/>
                <a:cs typeface="Arimo"/>
                <a:sym typeface="Arimo"/>
              </a:rPr>
              <a:t>[4]https://www.w3schools.com/ai/ai_neural_networks.asp(Kasım2024):23:04</a:t>
            </a:r>
          </a:p>
        </p:txBody>
      </p:sp>
    </p:spTree>
  </p:cSld>
  <p:clrMapOvr>
    <a:masterClrMapping/>
  </p:clrMapOvr>
</p:sld>
</file>

<file path=ppt/slides/slide26.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155728"/>
            <a:ext cx="1244664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DINLEDIĞINIZ IÇIN TEŞEKKÜR EDERIZ</a:t>
            </a:r>
          </a:p>
        </p:txBody>
      </p:sp>
      <p:sp>
        <p:nvSpPr>
          <p:cNvPr name="TextBox 3" id="3"/>
          <p:cNvSpPr txBox="true"/>
          <p:nvPr/>
        </p:nvSpPr>
        <p:spPr>
          <a:xfrm rot="0">
            <a:off x="1028700" y="2763241"/>
            <a:ext cx="10235264" cy="2300150"/>
          </a:xfrm>
          <a:prstGeom prst="rect">
            <a:avLst/>
          </a:prstGeom>
        </p:spPr>
        <p:txBody>
          <a:bodyPr anchor="t" rtlCol="false" tIns="0" lIns="0" bIns="0" rIns="0">
            <a:spAutoFit/>
          </a:bodyPr>
          <a:lstStyle/>
          <a:p>
            <a:pPr algn="l">
              <a:lnSpc>
                <a:spcPts val="3690"/>
              </a:lnSpc>
            </a:pPr>
            <a:r>
              <a:rPr lang="en-US" sz="2635">
                <a:solidFill>
                  <a:srgbClr val="000000"/>
                </a:solidFill>
                <a:latin typeface="Arimo"/>
                <a:ea typeface="Arimo"/>
                <a:cs typeface="Arimo"/>
                <a:sym typeface="Arimo"/>
              </a:rPr>
              <a:t>Ahmet Koç </a:t>
            </a:r>
          </a:p>
          <a:p>
            <a:pPr algn="l">
              <a:lnSpc>
                <a:spcPts val="3690"/>
              </a:lnSpc>
            </a:pPr>
            <a:r>
              <a:rPr lang="en-US" sz="2635">
                <a:solidFill>
                  <a:srgbClr val="000000"/>
                </a:solidFill>
                <a:latin typeface="Arimo"/>
                <a:ea typeface="Arimo"/>
                <a:cs typeface="Arimo"/>
                <a:sym typeface="Arimo"/>
              </a:rPr>
              <a:t>22040101033</a:t>
            </a:r>
          </a:p>
          <a:p>
            <a:pPr algn="l">
              <a:lnSpc>
                <a:spcPts val="3690"/>
              </a:lnSpc>
            </a:pPr>
            <a:r>
              <a:rPr lang="en-US" sz="2635">
                <a:solidFill>
                  <a:srgbClr val="000000"/>
                </a:solidFill>
                <a:latin typeface="Arimo"/>
                <a:ea typeface="Arimo"/>
                <a:cs typeface="Arimo"/>
                <a:sym typeface="Arimo"/>
              </a:rPr>
              <a:t>Bilgisayar  Mühendisliği</a:t>
            </a:r>
          </a:p>
          <a:p>
            <a:pPr algn="l">
              <a:lnSpc>
                <a:spcPts val="3690"/>
              </a:lnSpc>
              <a:spcBef>
                <a:spcPct val="0"/>
              </a:spcBef>
            </a:pPr>
            <a:r>
              <a:rPr lang="en-US" sz="2635">
                <a:solidFill>
                  <a:srgbClr val="000000"/>
                </a:solidFill>
                <a:latin typeface="Arimo"/>
                <a:ea typeface="Arimo"/>
                <a:cs typeface="Arimo"/>
                <a:sym typeface="Arimo"/>
              </a:rPr>
              <a:t>ahmetkoc1@stu.topkapi.edu.tr</a:t>
            </a:r>
          </a:p>
          <a:p>
            <a:pPr algn="l">
              <a:lnSpc>
                <a:spcPts val="3168"/>
              </a:lnSpc>
              <a:spcBef>
                <a:spcPct val="0"/>
              </a:spcBef>
            </a:pPr>
            <a:r>
              <a:rPr lang="en-US" sz="2640">
                <a:solidFill>
                  <a:srgbClr val="290606"/>
                </a:solidFill>
                <a:latin typeface="Telegraf"/>
                <a:ea typeface="Telegraf"/>
                <a:cs typeface="Telegraf"/>
                <a:sym typeface="Telegraf"/>
              </a:rPr>
              <a:t>İstanbul Topkapı Üniversitesi</a:t>
            </a:r>
          </a:p>
        </p:txBody>
      </p:sp>
      <p:sp>
        <p:nvSpPr>
          <p:cNvPr name="TextBox 4" id="4"/>
          <p:cNvSpPr txBox="true"/>
          <p:nvPr/>
        </p:nvSpPr>
        <p:spPr>
          <a:xfrm rot="0">
            <a:off x="1028700" y="5728430"/>
            <a:ext cx="10802661" cy="2374495"/>
          </a:xfrm>
          <a:prstGeom prst="rect">
            <a:avLst/>
          </a:prstGeom>
        </p:spPr>
        <p:txBody>
          <a:bodyPr anchor="t" rtlCol="false" tIns="0" lIns="0" bIns="0" rIns="0">
            <a:spAutoFit/>
          </a:bodyPr>
          <a:lstStyle/>
          <a:p>
            <a:pPr algn="l">
              <a:lnSpc>
                <a:spcPts val="3894"/>
              </a:lnSpc>
            </a:pPr>
            <a:r>
              <a:rPr lang="en-US" sz="2781">
                <a:solidFill>
                  <a:srgbClr val="000000"/>
                </a:solidFill>
                <a:latin typeface="Arimo"/>
                <a:ea typeface="Arimo"/>
                <a:cs typeface="Arimo"/>
                <a:sym typeface="Arimo"/>
              </a:rPr>
              <a:t>İlkay Özkan</a:t>
            </a:r>
          </a:p>
          <a:p>
            <a:pPr algn="l">
              <a:lnSpc>
                <a:spcPts val="3894"/>
              </a:lnSpc>
            </a:pPr>
            <a:r>
              <a:rPr lang="en-US" sz="2781">
                <a:solidFill>
                  <a:srgbClr val="000000"/>
                </a:solidFill>
                <a:latin typeface="Arimo"/>
                <a:ea typeface="Arimo"/>
                <a:cs typeface="Arimo"/>
                <a:sym typeface="Arimo"/>
              </a:rPr>
              <a:t>22040101022</a:t>
            </a:r>
          </a:p>
          <a:p>
            <a:pPr algn="l">
              <a:lnSpc>
                <a:spcPts val="3894"/>
              </a:lnSpc>
            </a:pPr>
            <a:r>
              <a:rPr lang="en-US" sz="2781">
                <a:solidFill>
                  <a:srgbClr val="000000"/>
                </a:solidFill>
                <a:latin typeface="Arimo"/>
                <a:ea typeface="Arimo"/>
                <a:cs typeface="Arimo"/>
                <a:sym typeface="Arimo"/>
              </a:rPr>
              <a:t>Bilgisayar  Mühendisliği</a:t>
            </a:r>
          </a:p>
          <a:p>
            <a:pPr algn="l">
              <a:lnSpc>
                <a:spcPts val="3894"/>
              </a:lnSpc>
              <a:spcBef>
                <a:spcPct val="0"/>
              </a:spcBef>
            </a:pPr>
            <a:r>
              <a:rPr lang="en-US" sz="2781">
                <a:solidFill>
                  <a:srgbClr val="000000"/>
                </a:solidFill>
                <a:latin typeface="Arimo"/>
                <a:ea typeface="Arimo"/>
                <a:cs typeface="Arimo"/>
                <a:sym typeface="Arimo"/>
              </a:rPr>
              <a:t>ilkayozkan@stu.topkapi.edu.tr</a:t>
            </a:r>
          </a:p>
          <a:p>
            <a:pPr algn="l">
              <a:lnSpc>
                <a:spcPts val="3168"/>
              </a:lnSpc>
              <a:spcBef>
                <a:spcPct val="0"/>
              </a:spcBef>
            </a:pPr>
            <a:r>
              <a:rPr lang="en-US" sz="2640">
                <a:solidFill>
                  <a:srgbClr val="290606"/>
                </a:solidFill>
                <a:latin typeface="Telegraf"/>
                <a:ea typeface="Telegraf"/>
                <a:cs typeface="Telegraf"/>
                <a:sym typeface="Telegraf"/>
              </a:rPr>
              <a:t>İstanbul Topkapı Üniversitesi</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771207" y="2591509"/>
            <a:ext cx="11057462" cy="3397829"/>
            <a:chOff x="0" y="0"/>
            <a:chExt cx="2912253" cy="894902"/>
          </a:xfrm>
        </p:grpSpPr>
        <p:sp>
          <p:nvSpPr>
            <p:cNvPr name="Freeform 3" id="3"/>
            <p:cNvSpPr/>
            <p:nvPr/>
          </p:nvSpPr>
          <p:spPr>
            <a:xfrm flipH="false" flipV="false" rot="0">
              <a:off x="0" y="0"/>
              <a:ext cx="2912253" cy="894902"/>
            </a:xfrm>
            <a:custGeom>
              <a:avLst/>
              <a:gdLst/>
              <a:ahLst/>
              <a:cxnLst/>
              <a:rect r="r" b="b" t="t" l="l"/>
              <a:pathLst>
                <a:path h="894902" w="2912253">
                  <a:moveTo>
                    <a:pt x="35708" y="0"/>
                  </a:moveTo>
                  <a:lnTo>
                    <a:pt x="2876546" y="0"/>
                  </a:lnTo>
                  <a:cubicBezTo>
                    <a:pt x="2886016" y="0"/>
                    <a:pt x="2895098" y="3762"/>
                    <a:pt x="2901795" y="10459"/>
                  </a:cubicBezTo>
                  <a:cubicBezTo>
                    <a:pt x="2908491" y="17155"/>
                    <a:pt x="2912253" y="26238"/>
                    <a:pt x="2912253" y="35708"/>
                  </a:cubicBezTo>
                  <a:lnTo>
                    <a:pt x="2912253" y="859194"/>
                  </a:lnTo>
                  <a:cubicBezTo>
                    <a:pt x="2912253" y="878915"/>
                    <a:pt x="2896266" y="894902"/>
                    <a:pt x="2876546" y="894902"/>
                  </a:cubicBezTo>
                  <a:lnTo>
                    <a:pt x="35708" y="894902"/>
                  </a:lnTo>
                  <a:cubicBezTo>
                    <a:pt x="15987" y="894902"/>
                    <a:pt x="0" y="878915"/>
                    <a:pt x="0" y="859194"/>
                  </a:cubicBezTo>
                  <a:lnTo>
                    <a:pt x="0" y="35708"/>
                  </a:lnTo>
                  <a:cubicBezTo>
                    <a:pt x="0" y="15987"/>
                    <a:pt x="15987" y="0"/>
                    <a:pt x="35708" y="0"/>
                  </a:cubicBezTo>
                  <a:close/>
                </a:path>
              </a:pathLst>
            </a:custGeom>
            <a:solidFill>
              <a:srgbClr val="02B676"/>
            </a:solidFill>
          </p:spPr>
        </p:sp>
        <p:sp>
          <p:nvSpPr>
            <p:cNvPr name="TextBox 4" id="4"/>
            <p:cNvSpPr txBox="true"/>
            <p:nvPr/>
          </p:nvSpPr>
          <p:spPr>
            <a:xfrm>
              <a:off x="0" y="-66675"/>
              <a:ext cx="2912253" cy="96157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1183358" y="856972"/>
            <a:ext cx="5843311" cy="5453757"/>
          </a:xfrm>
          <a:custGeom>
            <a:avLst/>
            <a:gdLst/>
            <a:ahLst/>
            <a:cxnLst/>
            <a:rect r="r" b="b" t="t" l="l"/>
            <a:pathLst>
              <a:path h="5453757" w="5843311">
                <a:moveTo>
                  <a:pt x="0" y="0"/>
                </a:moveTo>
                <a:lnTo>
                  <a:pt x="5843311" y="0"/>
                </a:lnTo>
                <a:lnTo>
                  <a:pt x="5843311" y="5453757"/>
                </a:lnTo>
                <a:lnTo>
                  <a:pt x="0" y="5453757"/>
                </a:lnTo>
                <a:lnTo>
                  <a:pt x="0" y="0"/>
                </a:lnTo>
                <a:close/>
              </a:path>
            </a:pathLst>
          </a:custGeom>
          <a:blipFill>
            <a:blip r:embed="rId2"/>
            <a:stretch>
              <a:fillRect l="0" t="0" r="0" b="0"/>
            </a:stretch>
          </a:blipFill>
        </p:spPr>
      </p:sp>
      <p:sp>
        <p:nvSpPr>
          <p:cNvPr name="TextBox 6" id="6"/>
          <p:cNvSpPr txBox="true"/>
          <p:nvPr/>
        </p:nvSpPr>
        <p:spPr>
          <a:xfrm rot="0">
            <a:off x="1028700" y="1019175"/>
            <a:ext cx="8927786"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TANITIM</a:t>
            </a:r>
          </a:p>
        </p:txBody>
      </p:sp>
      <p:sp>
        <p:nvSpPr>
          <p:cNvPr name="TextBox 7" id="7"/>
          <p:cNvSpPr txBox="true"/>
          <p:nvPr/>
        </p:nvSpPr>
        <p:spPr>
          <a:xfrm rot="0">
            <a:off x="161327" y="2938370"/>
            <a:ext cx="10124929" cy="2464137"/>
          </a:xfrm>
          <a:prstGeom prst="rect">
            <a:avLst/>
          </a:prstGeom>
        </p:spPr>
        <p:txBody>
          <a:bodyPr anchor="t" rtlCol="false" tIns="0" lIns="0" bIns="0" rIns="0">
            <a:spAutoFit/>
          </a:bodyPr>
          <a:lstStyle/>
          <a:p>
            <a:pPr algn="l">
              <a:lnSpc>
                <a:spcPts val="3196"/>
              </a:lnSpc>
            </a:pPr>
            <a:r>
              <a:rPr lang="en-US" sz="2663" spc="130" b="true">
                <a:solidFill>
                  <a:srgbClr val="FFFFFF"/>
                </a:solidFill>
                <a:latin typeface="Telegraf Bold"/>
                <a:ea typeface="Telegraf Bold"/>
                <a:cs typeface="Telegraf Bold"/>
                <a:sym typeface="Telegraf Bold"/>
              </a:rPr>
              <a:t>Dünya genelinde sağlık teknolojileri hızla gelişiyor ve bu gelişim, hastalıkların erken teşhis ve tedavisinde çığır açan yenilikler sunuyor. Özellikle kolon hastalıkları gibi ciddi sağlık sorunlarında, yapay zekâ ve derin öğrenme algoritmaları, doktorlara teşhis koyma süreçlerinde önemli bir destek sağlıyor.</a:t>
            </a:r>
          </a:p>
        </p:txBody>
      </p:sp>
      <p:sp>
        <p:nvSpPr>
          <p:cNvPr name="TextBox 8" id="8"/>
          <p:cNvSpPr txBox="true"/>
          <p:nvPr/>
        </p:nvSpPr>
        <p:spPr>
          <a:xfrm rot="0">
            <a:off x="1028700" y="6752626"/>
            <a:ext cx="16230600" cy="2714625"/>
          </a:xfrm>
          <a:prstGeom prst="rect">
            <a:avLst/>
          </a:prstGeom>
        </p:spPr>
        <p:txBody>
          <a:bodyPr anchor="t" rtlCol="false" tIns="0" lIns="0" bIns="0" rIns="0">
            <a:spAutoFit/>
          </a:bodyPr>
          <a:lstStyle/>
          <a:p>
            <a:pPr algn="l">
              <a:lnSpc>
                <a:spcPts val="4200"/>
              </a:lnSpc>
            </a:pPr>
            <a:r>
              <a:rPr lang="en-US" sz="3500" spc="171">
                <a:solidFill>
                  <a:srgbClr val="290606"/>
                </a:solidFill>
                <a:latin typeface="Telegraf"/>
                <a:ea typeface="Telegraf"/>
                <a:cs typeface="Telegraf"/>
                <a:sym typeface="Telegraf"/>
              </a:rPr>
              <a:t>Bu sunumda, kolon hastalıklarının tespitinde derin öğrenmenin nasıl kullanıldığını, bu teknolojinin avantajlarını ve sağlık alanına olan etkilerini keşfedeceğiz. Amacımız, yapay zekâ destekli tıbbi uygulamaların hastaların yaşam kalitesini nasıl iyileştirebileceğini göstermek.</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DERIN ÖĞRENME NEDIR?</a:t>
            </a:r>
          </a:p>
        </p:txBody>
      </p:sp>
      <p:sp>
        <p:nvSpPr>
          <p:cNvPr name="TextBox 3" id="3"/>
          <p:cNvSpPr txBox="true"/>
          <p:nvPr/>
        </p:nvSpPr>
        <p:spPr>
          <a:xfrm rot="0">
            <a:off x="1028700" y="1932844"/>
            <a:ext cx="11352700" cy="7863840"/>
          </a:xfrm>
          <a:prstGeom prst="rect">
            <a:avLst/>
          </a:prstGeom>
        </p:spPr>
        <p:txBody>
          <a:bodyPr anchor="t" rtlCol="false" tIns="0" lIns="0" bIns="0" rIns="0">
            <a:spAutoFit/>
          </a:bodyPr>
          <a:lstStyle/>
          <a:p>
            <a:pPr algn="l">
              <a:lnSpc>
                <a:spcPts val="3851"/>
              </a:lnSpc>
            </a:pPr>
            <a:r>
              <a:rPr lang="en-US" sz="3209" spc="157">
                <a:solidFill>
                  <a:srgbClr val="290606"/>
                </a:solidFill>
                <a:latin typeface="Telegraf"/>
                <a:ea typeface="Telegraf"/>
                <a:cs typeface="Telegraf"/>
                <a:sym typeface="Telegraf"/>
              </a:rPr>
              <a:t>Derin öğrenme, yapay zekânın bir alt dalı olan makine öğrenmesinin ileri bir düzeyidir. İnsan beyninin çalışma prensiplerinden ilham alınarak geliştirilen bu teknoloji, yapay sinir ağları kullanarak karmaşık verilerden anlam çıkarır.</a:t>
            </a:r>
          </a:p>
          <a:p>
            <a:pPr algn="l">
              <a:lnSpc>
                <a:spcPts val="3851"/>
              </a:lnSpc>
            </a:pPr>
            <a:r>
              <a:rPr lang="en-US" sz="3209" spc="157">
                <a:solidFill>
                  <a:srgbClr val="290606"/>
                </a:solidFill>
                <a:latin typeface="Telegraf"/>
                <a:ea typeface="Telegraf"/>
                <a:cs typeface="Telegraf"/>
                <a:sym typeface="Telegraf"/>
              </a:rPr>
              <a:t>Görsel tanıma, konuşma analizi, doğal dil işleme ve biyomedikal veri analizi gibi birçok alanda devrim yaratan derin öğrenme, özellikle sağlık sektöründe hastalıkların teşhisi ve sınıflandırılmasında etkili sonuçlar sunmaktadır.</a:t>
            </a:r>
          </a:p>
          <a:p>
            <a:pPr algn="l">
              <a:lnSpc>
                <a:spcPts val="3851"/>
              </a:lnSpc>
            </a:pPr>
            <a:r>
              <a:rPr lang="en-US" sz="3209" spc="157">
                <a:solidFill>
                  <a:srgbClr val="290606"/>
                </a:solidFill>
                <a:latin typeface="Telegraf"/>
                <a:ea typeface="Telegraf"/>
                <a:cs typeface="Telegraf"/>
                <a:sym typeface="Telegraf"/>
              </a:rPr>
              <a:t>Bu yöntem, özellikle büyük veri kümeleri üzerinde çalışarak, geleneksel yöntemlerle elde edilemeyen doğruluk oranlarına ulaşabilir. Kolon hastalıklarının tespiti gibi kritik alanlarda, doktorlara yardımcı olacak şekilde özelleştirilmiş uygulamalar geliştirilmiştir.</a:t>
            </a:r>
          </a:p>
          <a:p>
            <a:pPr algn="l">
              <a:lnSpc>
                <a:spcPts val="3851"/>
              </a:lnSpc>
            </a:pPr>
          </a:p>
        </p:txBody>
      </p:sp>
      <p:sp>
        <p:nvSpPr>
          <p:cNvPr name="Freeform 4" id="4"/>
          <p:cNvSpPr/>
          <p:nvPr/>
        </p:nvSpPr>
        <p:spPr>
          <a:xfrm flipH="false" flipV="false" rot="0">
            <a:off x="12056528" y="2713074"/>
            <a:ext cx="5202772" cy="4380495"/>
          </a:xfrm>
          <a:custGeom>
            <a:avLst/>
            <a:gdLst/>
            <a:ahLst/>
            <a:cxnLst/>
            <a:rect r="r" b="b" t="t" l="l"/>
            <a:pathLst>
              <a:path h="4380495" w="5202772">
                <a:moveTo>
                  <a:pt x="0" y="0"/>
                </a:moveTo>
                <a:lnTo>
                  <a:pt x="5202772" y="0"/>
                </a:lnTo>
                <a:lnTo>
                  <a:pt x="5202772" y="4380495"/>
                </a:lnTo>
                <a:lnTo>
                  <a:pt x="0" y="4380495"/>
                </a:lnTo>
                <a:lnTo>
                  <a:pt x="0" y="0"/>
                </a:lnTo>
                <a:close/>
              </a:path>
            </a:pathLst>
          </a:custGeom>
          <a:blipFill>
            <a:blip r:embed="rId2"/>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1028700" y="2978150"/>
            <a:ext cx="9372312" cy="2541118"/>
            <a:chOff x="0" y="0"/>
            <a:chExt cx="2468428" cy="669266"/>
          </a:xfrm>
        </p:grpSpPr>
        <p:sp>
          <p:nvSpPr>
            <p:cNvPr name="Freeform 3" id="3"/>
            <p:cNvSpPr/>
            <p:nvPr/>
          </p:nvSpPr>
          <p:spPr>
            <a:xfrm flipH="false" flipV="false" rot="0">
              <a:off x="0" y="0"/>
              <a:ext cx="2468428" cy="669266"/>
            </a:xfrm>
            <a:custGeom>
              <a:avLst/>
              <a:gdLst/>
              <a:ahLst/>
              <a:cxnLst/>
              <a:rect r="r" b="b" t="t" l="l"/>
              <a:pathLst>
                <a:path h="669266" w="2468428">
                  <a:moveTo>
                    <a:pt x="42128" y="0"/>
                  </a:moveTo>
                  <a:lnTo>
                    <a:pt x="2426300" y="0"/>
                  </a:lnTo>
                  <a:cubicBezTo>
                    <a:pt x="2449566" y="0"/>
                    <a:pt x="2468428" y="18861"/>
                    <a:pt x="2468428" y="42128"/>
                  </a:cubicBezTo>
                  <a:lnTo>
                    <a:pt x="2468428" y="627137"/>
                  </a:lnTo>
                  <a:cubicBezTo>
                    <a:pt x="2468428" y="638311"/>
                    <a:pt x="2463989" y="649026"/>
                    <a:pt x="2456089" y="656927"/>
                  </a:cubicBezTo>
                  <a:cubicBezTo>
                    <a:pt x="2448188" y="664827"/>
                    <a:pt x="2437473" y="669266"/>
                    <a:pt x="2426300" y="669266"/>
                  </a:cubicBezTo>
                  <a:lnTo>
                    <a:pt x="42128" y="669266"/>
                  </a:lnTo>
                  <a:cubicBezTo>
                    <a:pt x="30955" y="669266"/>
                    <a:pt x="20240" y="664827"/>
                    <a:pt x="12339" y="656927"/>
                  </a:cubicBezTo>
                  <a:cubicBezTo>
                    <a:pt x="4438" y="649026"/>
                    <a:pt x="0" y="638311"/>
                    <a:pt x="0" y="627137"/>
                  </a:cubicBezTo>
                  <a:lnTo>
                    <a:pt x="0" y="42128"/>
                  </a:lnTo>
                  <a:cubicBezTo>
                    <a:pt x="0" y="30955"/>
                    <a:pt x="4438" y="20240"/>
                    <a:pt x="12339" y="12339"/>
                  </a:cubicBezTo>
                  <a:cubicBezTo>
                    <a:pt x="20240" y="4438"/>
                    <a:pt x="30955" y="0"/>
                    <a:pt x="42128" y="0"/>
                  </a:cubicBezTo>
                  <a:close/>
                </a:path>
              </a:pathLst>
            </a:custGeom>
            <a:solidFill>
              <a:srgbClr val="02B676"/>
            </a:solidFill>
          </p:spPr>
        </p:sp>
        <p:sp>
          <p:nvSpPr>
            <p:cNvPr name="TextBox 4" id="4"/>
            <p:cNvSpPr txBox="true"/>
            <p:nvPr/>
          </p:nvSpPr>
          <p:spPr>
            <a:xfrm>
              <a:off x="0" y="-85725"/>
              <a:ext cx="2468428" cy="754991"/>
            </a:xfrm>
            <a:prstGeom prst="rect">
              <a:avLst/>
            </a:prstGeom>
          </p:spPr>
          <p:txBody>
            <a:bodyPr anchor="ctr" rtlCol="false" tIns="50800" lIns="50800" bIns="50800" rIns="50800"/>
            <a:lstStyle/>
            <a:p>
              <a:pPr algn="ctr">
                <a:lnSpc>
                  <a:spcPts val="3779"/>
                </a:lnSpc>
              </a:pPr>
              <a:r>
                <a:rPr lang="en-US" b="true" sz="2700">
                  <a:solidFill>
                    <a:srgbClr val="FFFFFF"/>
                  </a:solidFill>
                  <a:latin typeface="Telegraf Bold"/>
                  <a:ea typeface="Telegraf Bold"/>
                  <a:cs typeface="Telegraf Bold"/>
                  <a:sym typeface="Telegraf Bold"/>
                </a:rPr>
                <a:t>Derin öğrenme, sağlık sektöründe devrim yaratan uygulamalarla tanı ve tedavi süreçlerini dönüştürmektedir. Bu teknoloji, tıbbi görüntü analizi, hastalık teşhisi, kişiselleştirilmiş tedavi planları ve ilaç geliştirme gibi birçok alanda kullanılmaktadır.</a:t>
              </a:r>
            </a:p>
          </p:txBody>
        </p:sp>
      </p:grpSp>
      <p:grpSp>
        <p:nvGrpSpPr>
          <p:cNvPr name="Group 5" id="5"/>
          <p:cNvGrpSpPr/>
          <p:nvPr/>
        </p:nvGrpSpPr>
        <p:grpSpPr>
          <a:xfrm rot="0">
            <a:off x="922492" y="5868936"/>
            <a:ext cx="9478520" cy="3800081"/>
            <a:chOff x="0" y="0"/>
            <a:chExt cx="2496400" cy="1000844"/>
          </a:xfrm>
        </p:grpSpPr>
        <p:sp>
          <p:nvSpPr>
            <p:cNvPr name="Freeform 6" id="6"/>
            <p:cNvSpPr/>
            <p:nvPr/>
          </p:nvSpPr>
          <p:spPr>
            <a:xfrm flipH="false" flipV="false" rot="0">
              <a:off x="0" y="0"/>
              <a:ext cx="2496400" cy="1000844"/>
            </a:xfrm>
            <a:custGeom>
              <a:avLst/>
              <a:gdLst/>
              <a:ahLst/>
              <a:cxnLst/>
              <a:rect r="r" b="b" t="t" l="l"/>
              <a:pathLst>
                <a:path h="1000844" w="2496400">
                  <a:moveTo>
                    <a:pt x="41656" y="0"/>
                  </a:moveTo>
                  <a:lnTo>
                    <a:pt x="2454744" y="0"/>
                  </a:lnTo>
                  <a:cubicBezTo>
                    <a:pt x="2465792" y="0"/>
                    <a:pt x="2476387" y="4389"/>
                    <a:pt x="2484199" y="12201"/>
                  </a:cubicBezTo>
                  <a:cubicBezTo>
                    <a:pt x="2492011" y="20013"/>
                    <a:pt x="2496400" y="30608"/>
                    <a:pt x="2496400" y="41656"/>
                  </a:cubicBezTo>
                  <a:lnTo>
                    <a:pt x="2496400" y="959188"/>
                  </a:lnTo>
                  <a:cubicBezTo>
                    <a:pt x="2496400" y="982194"/>
                    <a:pt x="2477750" y="1000844"/>
                    <a:pt x="2454744" y="1000844"/>
                  </a:cubicBezTo>
                  <a:lnTo>
                    <a:pt x="41656" y="1000844"/>
                  </a:lnTo>
                  <a:cubicBezTo>
                    <a:pt x="18650" y="1000844"/>
                    <a:pt x="0" y="982194"/>
                    <a:pt x="0" y="959188"/>
                  </a:cubicBezTo>
                  <a:lnTo>
                    <a:pt x="0" y="41656"/>
                  </a:lnTo>
                  <a:cubicBezTo>
                    <a:pt x="0" y="18650"/>
                    <a:pt x="18650" y="0"/>
                    <a:pt x="41656" y="0"/>
                  </a:cubicBezTo>
                  <a:close/>
                </a:path>
              </a:pathLst>
            </a:custGeom>
            <a:solidFill>
              <a:srgbClr val="02B676"/>
            </a:solidFill>
          </p:spPr>
        </p:sp>
        <p:sp>
          <p:nvSpPr>
            <p:cNvPr name="TextBox 7" id="7"/>
            <p:cNvSpPr txBox="true"/>
            <p:nvPr/>
          </p:nvSpPr>
          <p:spPr>
            <a:xfrm>
              <a:off x="0" y="-85725"/>
              <a:ext cx="2496400" cy="1086569"/>
            </a:xfrm>
            <a:prstGeom prst="rect">
              <a:avLst/>
            </a:prstGeom>
          </p:spPr>
          <p:txBody>
            <a:bodyPr anchor="ctr" rtlCol="false" tIns="50800" lIns="50800" bIns="50800" rIns="50800"/>
            <a:lstStyle/>
            <a:p>
              <a:pPr algn="ctr">
                <a:lnSpc>
                  <a:spcPts val="3499"/>
                </a:lnSpc>
              </a:pPr>
              <a:r>
                <a:rPr lang="en-US" sz="2499" b="true">
                  <a:solidFill>
                    <a:srgbClr val="FFFFFF"/>
                  </a:solidFill>
                  <a:latin typeface="Telegraf Bold"/>
                  <a:ea typeface="Telegraf Bold"/>
                  <a:cs typeface="Telegraf Bold"/>
                  <a:sym typeface="Telegraf Bold"/>
                </a:rPr>
                <a:t>Avantajları:</a:t>
              </a:r>
            </a:p>
            <a:p>
              <a:pPr algn="ctr" marL="539749" indent="-269875" lvl="1">
                <a:lnSpc>
                  <a:spcPts val="3499"/>
                </a:lnSpc>
                <a:buFont typeface="Arial"/>
                <a:buChar char="•"/>
              </a:pPr>
              <a:r>
                <a:rPr lang="en-US" b="true" sz="2499">
                  <a:solidFill>
                    <a:srgbClr val="FFFFFF"/>
                  </a:solidFill>
                  <a:latin typeface="Telegraf Bold"/>
                  <a:ea typeface="Telegraf Bold"/>
                  <a:cs typeface="Telegraf Bold"/>
                  <a:sym typeface="Telegraf Bold"/>
                </a:rPr>
                <a:t>Hızlı ve Doğru Teşhis: İnsan hatalarını minimize ederek tanı sürecini hızlandırır.</a:t>
              </a:r>
            </a:p>
            <a:p>
              <a:pPr algn="ctr" marL="539749" indent="-269875" lvl="1">
                <a:lnSpc>
                  <a:spcPts val="3499"/>
                </a:lnSpc>
                <a:buFont typeface="Arial"/>
                <a:buChar char="•"/>
              </a:pPr>
              <a:r>
                <a:rPr lang="en-US" b="true" sz="2499">
                  <a:solidFill>
                    <a:srgbClr val="FFFFFF"/>
                  </a:solidFill>
                  <a:latin typeface="Telegraf Bold"/>
                  <a:ea typeface="Telegraf Bold"/>
                  <a:cs typeface="Telegraf Bold"/>
                  <a:sym typeface="Telegraf Bold"/>
                </a:rPr>
                <a:t>Erken Müdahale: Hastalıkları erken aşamada tespit ederek tedavi başarı oranını artırır.</a:t>
              </a:r>
            </a:p>
            <a:p>
              <a:pPr algn="ctr" marL="539749" indent="-269875" lvl="1">
                <a:lnSpc>
                  <a:spcPts val="3499"/>
                </a:lnSpc>
                <a:buFont typeface="Arial"/>
                <a:buChar char="•"/>
              </a:pPr>
              <a:r>
                <a:rPr lang="en-US" b="true" sz="2499">
                  <a:solidFill>
                    <a:srgbClr val="FFFFFF"/>
                  </a:solidFill>
                  <a:latin typeface="Telegraf Bold"/>
                  <a:ea typeface="Telegraf Bold"/>
                  <a:cs typeface="Telegraf Bold"/>
                  <a:sym typeface="Telegraf Bold"/>
                </a:rPr>
                <a:t>Maliyet Azaltımı: Daha etkili analizlerle sağlık hizmetlerinin maliyetini düşürür.</a:t>
              </a:r>
            </a:p>
            <a:p>
              <a:pPr algn="ctr">
                <a:lnSpc>
                  <a:spcPts val="3779"/>
                </a:lnSpc>
              </a:pPr>
            </a:p>
          </p:txBody>
        </p:sp>
      </p:grpSp>
      <p:sp>
        <p:nvSpPr>
          <p:cNvPr name="Freeform 8" id="8"/>
          <p:cNvSpPr/>
          <p:nvPr/>
        </p:nvSpPr>
        <p:spPr>
          <a:xfrm flipH="false" flipV="false" rot="0">
            <a:off x="10752583" y="2619195"/>
            <a:ext cx="6506717" cy="5451183"/>
          </a:xfrm>
          <a:custGeom>
            <a:avLst/>
            <a:gdLst/>
            <a:ahLst/>
            <a:cxnLst/>
            <a:rect r="r" b="b" t="t" l="l"/>
            <a:pathLst>
              <a:path h="5451183" w="6506717">
                <a:moveTo>
                  <a:pt x="0" y="0"/>
                </a:moveTo>
                <a:lnTo>
                  <a:pt x="6506717" y="0"/>
                </a:lnTo>
                <a:lnTo>
                  <a:pt x="6506717" y="5451183"/>
                </a:lnTo>
                <a:lnTo>
                  <a:pt x="0" y="5451183"/>
                </a:lnTo>
                <a:lnTo>
                  <a:pt x="0" y="0"/>
                </a:lnTo>
                <a:close/>
              </a:path>
            </a:pathLst>
          </a:custGeom>
          <a:blipFill>
            <a:blip r:embed="rId2"/>
            <a:stretch>
              <a:fillRect l="0" t="0" r="0" b="0"/>
            </a:stretch>
          </a:blipFill>
        </p:spPr>
      </p:sp>
      <p:sp>
        <p:nvSpPr>
          <p:cNvPr name="TextBox 9" id="9"/>
          <p:cNvSpPr txBox="true"/>
          <p:nvPr/>
        </p:nvSpPr>
        <p:spPr>
          <a:xfrm rot="0">
            <a:off x="1028700" y="938081"/>
            <a:ext cx="7022875" cy="1958975"/>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DERIN ÖĞRENMENIN SAĞLIKTA ETKISI</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2190540" y="2092325"/>
            <a:ext cx="3728892" cy="803783"/>
            <a:chOff x="0" y="0"/>
            <a:chExt cx="982095" cy="211696"/>
          </a:xfrm>
        </p:grpSpPr>
        <p:sp>
          <p:nvSpPr>
            <p:cNvPr name="Freeform 3" id="3"/>
            <p:cNvSpPr/>
            <p:nvPr/>
          </p:nvSpPr>
          <p:spPr>
            <a:xfrm flipH="false" flipV="false" rot="0">
              <a:off x="0" y="0"/>
              <a:ext cx="982095" cy="211696"/>
            </a:xfrm>
            <a:custGeom>
              <a:avLst/>
              <a:gdLst/>
              <a:ahLst/>
              <a:cxnLst/>
              <a:rect r="r" b="b" t="t" l="l"/>
              <a:pathLst>
                <a:path h="211696" w="982095">
                  <a:moveTo>
                    <a:pt x="105848" y="0"/>
                  </a:moveTo>
                  <a:lnTo>
                    <a:pt x="876247" y="0"/>
                  </a:lnTo>
                  <a:cubicBezTo>
                    <a:pt x="904320" y="0"/>
                    <a:pt x="931242" y="11152"/>
                    <a:pt x="951093" y="31002"/>
                  </a:cubicBezTo>
                  <a:cubicBezTo>
                    <a:pt x="970943" y="50852"/>
                    <a:pt x="982095" y="77775"/>
                    <a:pt x="982095" y="105848"/>
                  </a:cubicBezTo>
                  <a:lnTo>
                    <a:pt x="982095" y="105848"/>
                  </a:lnTo>
                  <a:cubicBezTo>
                    <a:pt x="982095" y="164306"/>
                    <a:pt x="934705" y="211696"/>
                    <a:pt x="876247" y="211696"/>
                  </a:cubicBezTo>
                  <a:lnTo>
                    <a:pt x="105848" y="211696"/>
                  </a:lnTo>
                  <a:cubicBezTo>
                    <a:pt x="47390" y="211696"/>
                    <a:pt x="0" y="164306"/>
                    <a:pt x="0" y="105848"/>
                  </a:cubicBezTo>
                  <a:lnTo>
                    <a:pt x="0" y="105848"/>
                  </a:lnTo>
                  <a:cubicBezTo>
                    <a:pt x="0" y="47390"/>
                    <a:pt x="47390" y="0"/>
                    <a:pt x="105848" y="0"/>
                  </a:cubicBezTo>
                  <a:close/>
                </a:path>
              </a:pathLst>
            </a:custGeom>
            <a:solidFill>
              <a:srgbClr val="02B676"/>
            </a:solidFill>
          </p:spPr>
        </p:sp>
        <p:sp>
          <p:nvSpPr>
            <p:cNvPr name="TextBox 4" id="4"/>
            <p:cNvSpPr txBox="true"/>
            <p:nvPr/>
          </p:nvSpPr>
          <p:spPr>
            <a:xfrm>
              <a:off x="0" y="-104775"/>
              <a:ext cx="982095" cy="316471"/>
            </a:xfrm>
            <a:prstGeom prst="rect">
              <a:avLst/>
            </a:prstGeom>
          </p:spPr>
          <p:txBody>
            <a:bodyPr anchor="ctr" rtlCol="false" tIns="50800" lIns="50800" bIns="50800" rIns="50800"/>
            <a:lstStyle/>
            <a:p>
              <a:pPr algn="ctr">
                <a:lnSpc>
                  <a:spcPts val="4200"/>
                </a:lnSpc>
              </a:pPr>
              <a:r>
                <a:rPr lang="en-US" b="true" sz="3000">
                  <a:solidFill>
                    <a:srgbClr val="FFFFFF"/>
                  </a:solidFill>
                  <a:latin typeface="Telegraf Bold"/>
                  <a:ea typeface="Telegraf Bold"/>
                  <a:cs typeface="Telegraf Bold"/>
                  <a:sym typeface="Telegraf Bold"/>
                </a:rPr>
                <a:t>Ülseratif Kolit</a:t>
              </a:r>
            </a:p>
          </p:txBody>
        </p:sp>
      </p:grpSp>
      <p:sp>
        <p:nvSpPr>
          <p:cNvPr name="Freeform 5" id="5"/>
          <p:cNvSpPr/>
          <p:nvPr/>
        </p:nvSpPr>
        <p:spPr>
          <a:xfrm flipH="false" flipV="false" rot="0">
            <a:off x="2138184" y="3057777"/>
            <a:ext cx="3833603" cy="3519025"/>
          </a:xfrm>
          <a:custGeom>
            <a:avLst/>
            <a:gdLst/>
            <a:ahLst/>
            <a:cxnLst/>
            <a:rect r="r" b="b" t="t" l="l"/>
            <a:pathLst>
              <a:path h="3519025" w="3833603">
                <a:moveTo>
                  <a:pt x="0" y="0"/>
                </a:moveTo>
                <a:lnTo>
                  <a:pt x="3833604" y="0"/>
                </a:lnTo>
                <a:lnTo>
                  <a:pt x="3833604" y="3519025"/>
                </a:lnTo>
                <a:lnTo>
                  <a:pt x="0" y="3519025"/>
                </a:lnTo>
                <a:lnTo>
                  <a:pt x="0" y="0"/>
                </a:lnTo>
                <a:close/>
              </a:path>
            </a:pathLst>
          </a:custGeom>
          <a:blipFill>
            <a:blip r:embed="rId2"/>
            <a:stretch>
              <a:fillRect l="-15039" t="-4742" r="-9102" b="-3449"/>
            </a:stretch>
          </a:blipFill>
        </p:spPr>
      </p:sp>
      <p:grpSp>
        <p:nvGrpSpPr>
          <p:cNvPr name="Group 6" id="6"/>
          <p:cNvGrpSpPr/>
          <p:nvPr/>
        </p:nvGrpSpPr>
        <p:grpSpPr>
          <a:xfrm rot="0">
            <a:off x="7279554" y="2092325"/>
            <a:ext cx="3728892" cy="803783"/>
            <a:chOff x="0" y="0"/>
            <a:chExt cx="982095" cy="211696"/>
          </a:xfrm>
        </p:grpSpPr>
        <p:sp>
          <p:nvSpPr>
            <p:cNvPr name="Freeform 7" id="7"/>
            <p:cNvSpPr/>
            <p:nvPr/>
          </p:nvSpPr>
          <p:spPr>
            <a:xfrm flipH="false" flipV="false" rot="0">
              <a:off x="0" y="0"/>
              <a:ext cx="982095" cy="211696"/>
            </a:xfrm>
            <a:custGeom>
              <a:avLst/>
              <a:gdLst/>
              <a:ahLst/>
              <a:cxnLst/>
              <a:rect r="r" b="b" t="t" l="l"/>
              <a:pathLst>
                <a:path h="211696" w="982095">
                  <a:moveTo>
                    <a:pt x="105848" y="0"/>
                  </a:moveTo>
                  <a:lnTo>
                    <a:pt x="876247" y="0"/>
                  </a:lnTo>
                  <a:cubicBezTo>
                    <a:pt x="904320" y="0"/>
                    <a:pt x="931242" y="11152"/>
                    <a:pt x="951093" y="31002"/>
                  </a:cubicBezTo>
                  <a:cubicBezTo>
                    <a:pt x="970943" y="50852"/>
                    <a:pt x="982095" y="77775"/>
                    <a:pt x="982095" y="105848"/>
                  </a:cubicBezTo>
                  <a:lnTo>
                    <a:pt x="982095" y="105848"/>
                  </a:lnTo>
                  <a:cubicBezTo>
                    <a:pt x="982095" y="164306"/>
                    <a:pt x="934705" y="211696"/>
                    <a:pt x="876247" y="211696"/>
                  </a:cubicBezTo>
                  <a:lnTo>
                    <a:pt x="105848" y="211696"/>
                  </a:lnTo>
                  <a:cubicBezTo>
                    <a:pt x="47390" y="211696"/>
                    <a:pt x="0" y="164306"/>
                    <a:pt x="0" y="105848"/>
                  </a:cubicBezTo>
                  <a:lnTo>
                    <a:pt x="0" y="105848"/>
                  </a:lnTo>
                  <a:cubicBezTo>
                    <a:pt x="0" y="47390"/>
                    <a:pt x="47390" y="0"/>
                    <a:pt x="105848" y="0"/>
                  </a:cubicBezTo>
                  <a:close/>
                </a:path>
              </a:pathLst>
            </a:custGeom>
            <a:solidFill>
              <a:srgbClr val="02B676"/>
            </a:solidFill>
          </p:spPr>
        </p:sp>
        <p:sp>
          <p:nvSpPr>
            <p:cNvPr name="TextBox 8" id="8"/>
            <p:cNvSpPr txBox="true"/>
            <p:nvPr/>
          </p:nvSpPr>
          <p:spPr>
            <a:xfrm>
              <a:off x="0" y="-104775"/>
              <a:ext cx="982095" cy="316471"/>
            </a:xfrm>
            <a:prstGeom prst="rect">
              <a:avLst/>
            </a:prstGeom>
          </p:spPr>
          <p:txBody>
            <a:bodyPr anchor="ctr" rtlCol="false" tIns="50800" lIns="50800" bIns="50800" rIns="50800"/>
            <a:lstStyle/>
            <a:p>
              <a:pPr algn="ctr">
                <a:lnSpc>
                  <a:spcPts val="4200"/>
                </a:lnSpc>
              </a:pPr>
              <a:r>
                <a:rPr lang="en-US" b="true" sz="3000">
                  <a:solidFill>
                    <a:srgbClr val="FFFFFF"/>
                  </a:solidFill>
                  <a:latin typeface="Telegraf Bold"/>
                  <a:ea typeface="Telegraf Bold"/>
                  <a:cs typeface="Telegraf Bold"/>
                  <a:sym typeface="Telegraf Bold"/>
                </a:rPr>
                <a:t>Polip</a:t>
              </a:r>
            </a:p>
          </p:txBody>
        </p:sp>
      </p:grpSp>
      <p:grpSp>
        <p:nvGrpSpPr>
          <p:cNvPr name="Group 9" id="9"/>
          <p:cNvGrpSpPr/>
          <p:nvPr/>
        </p:nvGrpSpPr>
        <p:grpSpPr>
          <a:xfrm rot="0">
            <a:off x="12497161" y="2092325"/>
            <a:ext cx="3728892" cy="803783"/>
            <a:chOff x="0" y="0"/>
            <a:chExt cx="982095" cy="211696"/>
          </a:xfrm>
        </p:grpSpPr>
        <p:sp>
          <p:nvSpPr>
            <p:cNvPr name="Freeform 10" id="10"/>
            <p:cNvSpPr/>
            <p:nvPr/>
          </p:nvSpPr>
          <p:spPr>
            <a:xfrm flipH="false" flipV="false" rot="0">
              <a:off x="0" y="0"/>
              <a:ext cx="982095" cy="211696"/>
            </a:xfrm>
            <a:custGeom>
              <a:avLst/>
              <a:gdLst/>
              <a:ahLst/>
              <a:cxnLst/>
              <a:rect r="r" b="b" t="t" l="l"/>
              <a:pathLst>
                <a:path h="211696" w="982095">
                  <a:moveTo>
                    <a:pt x="105848" y="0"/>
                  </a:moveTo>
                  <a:lnTo>
                    <a:pt x="876247" y="0"/>
                  </a:lnTo>
                  <a:cubicBezTo>
                    <a:pt x="904320" y="0"/>
                    <a:pt x="931242" y="11152"/>
                    <a:pt x="951093" y="31002"/>
                  </a:cubicBezTo>
                  <a:cubicBezTo>
                    <a:pt x="970943" y="50852"/>
                    <a:pt x="982095" y="77775"/>
                    <a:pt x="982095" y="105848"/>
                  </a:cubicBezTo>
                  <a:lnTo>
                    <a:pt x="982095" y="105848"/>
                  </a:lnTo>
                  <a:cubicBezTo>
                    <a:pt x="982095" y="164306"/>
                    <a:pt x="934705" y="211696"/>
                    <a:pt x="876247" y="211696"/>
                  </a:cubicBezTo>
                  <a:lnTo>
                    <a:pt x="105848" y="211696"/>
                  </a:lnTo>
                  <a:cubicBezTo>
                    <a:pt x="47390" y="211696"/>
                    <a:pt x="0" y="164306"/>
                    <a:pt x="0" y="105848"/>
                  </a:cubicBezTo>
                  <a:lnTo>
                    <a:pt x="0" y="105848"/>
                  </a:lnTo>
                  <a:cubicBezTo>
                    <a:pt x="0" y="47390"/>
                    <a:pt x="47390" y="0"/>
                    <a:pt x="105848" y="0"/>
                  </a:cubicBezTo>
                  <a:close/>
                </a:path>
              </a:pathLst>
            </a:custGeom>
            <a:solidFill>
              <a:srgbClr val="02B676"/>
            </a:solidFill>
          </p:spPr>
        </p:sp>
        <p:sp>
          <p:nvSpPr>
            <p:cNvPr name="TextBox 11" id="11"/>
            <p:cNvSpPr txBox="true"/>
            <p:nvPr/>
          </p:nvSpPr>
          <p:spPr>
            <a:xfrm>
              <a:off x="0" y="-104775"/>
              <a:ext cx="982095" cy="316471"/>
            </a:xfrm>
            <a:prstGeom prst="rect">
              <a:avLst/>
            </a:prstGeom>
          </p:spPr>
          <p:txBody>
            <a:bodyPr anchor="ctr" rtlCol="false" tIns="50800" lIns="50800" bIns="50800" rIns="50800"/>
            <a:lstStyle/>
            <a:p>
              <a:pPr algn="ctr">
                <a:lnSpc>
                  <a:spcPts val="4200"/>
                </a:lnSpc>
              </a:pPr>
              <a:r>
                <a:rPr lang="en-US" b="true" sz="3000">
                  <a:solidFill>
                    <a:srgbClr val="FFFFFF"/>
                  </a:solidFill>
                  <a:latin typeface="Telegraf Bold"/>
                  <a:ea typeface="Telegraf Bold"/>
                  <a:cs typeface="Telegraf Bold"/>
                  <a:sym typeface="Telegraf Bold"/>
                </a:rPr>
                <a:t>Özafajit</a:t>
              </a:r>
            </a:p>
          </p:txBody>
        </p:sp>
      </p:grpSp>
      <p:sp>
        <p:nvSpPr>
          <p:cNvPr name="Freeform 12" id="12"/>
          <p:cNvSpPr/>
          <p:nvPr/>
        </p:nvSpPr>
        <p:spPr>
          <a:xfrm flipH="false" flipV="false" rot="0">
            <a:off x="7105263" y="3057777"/>
            <a:ext cx="4077475" cy="3519025"/>
          </a:xfrm>
          <a:custGeom>
            <a:avLst/>
            <a:gdLst/>
            <a:ahLst/>
            <a:cxnLst/>
            <a:rect r="r" b="b" t="t" l="l"/>
            <a:pathLst>
              <a:path h="3519025" w="4077475">
                <a:moveTo>
                  <a:pt x="0" y="0"/>
                </a:moveTo>
                <a:lnTo>
                  <a:pt x="4077474" y="0"/>
                </a:lnTo>
                <a:lnTo>
                  <a:pt x="4077474" y="3519025"/>
                </a:lnTo>
                <a:lnTo>
                  <a:pt x="0" y="3519025"/>
                </a:lnTo>
                <a:lnTo>
                  <a:pt x="0" y="0"/>
                </a:lnTo>
                <a:close/>
              </a:path>
            </a:pathLst>
          </a:custGeom>
          <a:blipFill>
            <a:blip r:embed="rId3"/>
            <a:stretch>
              <a:fillRect l="-7442" t="-4311" r="-8186" b="-2870"/>
            </a:stretch>
          </a:blipFill>
        </p:spPr>
      </p:sp>
      <p:sp>
        <p:nvSpPr>
          <p:cNvPr name="Freeform 13" id="13"/>
          <p:cNvSpPr/>
          <p:nvPr/>
        </p:nvSpPr>
        <p:spPr>
          <a:xfrm flipH="false" flipV="false" rot="0">
            <a:off x="12312161" y="3057777"/>
            <a:ext cx="4098892" cy="3473323"/>
          </a:xfrm>
          <a:custGeom>
            <a:avLst/>
            <a:gdLst/>
            <a:ahLst/>
            <a:cxnLst/>
            <a:rect r="r" b="b" t="t" l="l"/>
            <a:pathLst>
              <a:path h="3473323" w="4098892">
                <a:moveTo>
                  <a:pt x="0" y="0"/>
                </a:moveTo>
                <a:lnTo>
                  <a:pt x="4098893" y="0"/>
                </a:lnTo>
                <a:lnTo>
                  <a:pt x="4098893" y="3473323"/>
                </a:lnTo>
                <a:lnTo>
                  <a:pt x="0" y="3473323"/>
                </a:lnTo>
                <a:lnTo>
                  <a:pt x="0" y="0"/>
                </a:lnTo>
                <a:close/>
              </a:path>
            </a:pathLst>
          </a:custGeom>
          <a:blipFill>
            <a:blip r:embed="rId4"/>
            <a:stretch>
              <a:fillRect l="-2961" t="0" r="-2961" b="0"/>
            </a:stretch>
          </a:blipFill>
        </p:spPr>
      </p:sp>
      <p:sp>
        <p:nvSpPr>
          <p:cNvPr name="TextBox 14" id="14"/>
          <p:cNvSpPr txBox="true"/>
          <p:nvPr/>
        </p:nvSpPr>
        <p:spPr>
          <a:xfrm rot="0">
            <a:off x="5086350" y="761241"/>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SEÇILEN HASTALIKLAR</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757527" y="1019175"/>
            <a:ext cx="14772946" cy="1073150"/>
          </a:xfrm>
          <a:prstGeom prst="rect">
            <a:avLst/>
          </a:prstGeom>
        </p:spPr>
        <p:txBody>
          <a:bodyPr anchor="t" rtlCol="false" tIns="0" lIns="0" bIns="0" rIns="0">
            <a:spAutoFit/>
          </a:bodyPr>
          <a:lstStyle/>
          <a:p>
            <a:pPr algn="ctr">
              <a:lnSpc>
                <a:spcPts val="6999"/>
              </a:lnSpc>
            </a:pPr>
            <a:r>
              <a:rPr lang="en-US" sz="6999" spc="342">
                <a:solidFill>
                  <a:srgbClr val="290606"/>
                </a:solidFill>
                <a:latin typeface="Cheddar"/>
                <a:ea typeface="Cheddar"/>
                <a:cs typeface="Cheddar"/>
                <a:sym typeface="Cheddar"/>
              </a:rPr>
              <a:t>HASTALIK TANITIMI</a:t>
            </a:r>
          </a:p>
        </p:txBody>
      </p:sp>
      <p:sp>
        <p:nvSpPr>
          <p:cNvPr name="TextBox 3" id="3"/>
          <p:cNvSpPr txBox="true"/>
          <p:nvPr/>
        </p:nvSpPr>
        <p:spPr>
          <a:xfrm rot="0">
            <a:off x="1757527" y="2429363"/>
            <a:ext cx="15501773" cy="2404111"/>
          </a:xfrm>
          <a:prstGeom prst="rect">
            <a:avLst/>
          </a:prstGeom>
        </p:spPr>
        <p:txBody>
          <a:bodyPr anchor="t" rtlCol="false" tIns="0" lIns="0" bIns="0" rIns="0">
            <a:spAutoFit/>
          </a:bodyPr>
          <a:lstStyle/>
          <a:p>
            <a:pPr algn="l">
              <a:lnSpc>
                <a:spcPts val="3119"/>
              </a:lnSpc>
            </a:pPr>
            <a:r>
              <a:rPr lang="en-US" sz="1999">
                <a:solidFill>
                  <a:srgbClr val="290606"/>
                </a:solidFill>
                <a:latin typeface="Telegraf"/>
                <a:ea typeface="Telegraf"/>
                <a:cs typeface="Telegraf"/>
                <a:sym typeface="Telegraf"/>
              </a:rPr>
              <a:t>Ülseratif Kolit</a:t>
            </a:r>
          </a:p>
          <a:p>
            <a:pPr algn="l">
              <a:lnSpc>
                <a:spcPts val="3119"/>
              </a:lnSpc>
            </a:pPr>
            <a:r>
              <a:rPr lang="en-US" sz="1999">
                <a:solidFill>
                  <a:srgbClr val="290606"/>
                </a:solidFill>
                <a:latin typeface="Telegraf"/>
                <a:ea typeface="Telegraf"/>
                <a:cs typeface="Telegraf"/>
                <a:sym typeface="Telegraf"/>
              </a:rPr>
              <a:t>Ülseratif kolit, kalın bağırsağı (kolon) ve rektumu etkileyen kronik bir iltihaplı bağırsak hastalığıdır. Kalın bağırsak duvarında iltihaplanma ve yüzeysel yaralar (ülserler) oluşur.</a:t>
            </a:r>
          </a:p>
          <a:p>
            <a:pPr algn="l" marL="431797" indent="-215899" lvl="1">
              <a:lnSpc>
                <a:spcPts val="3119"/>
              </a:lnSpc>
              <a:buFont typeface="Arial"/>
              <a:buChar char="•"/>
            </a:pPr>
            <a:r>
              <a:rPr lang="en-US" sz="1999">
                <a:solidFill>
                  <a:srgbClr val="290606"/>
                </a:solidFill>
                <a:latin typeface="Telegraf"/>
                <a:ea typeface="Telegraf"/>
                <a:cs typeface="Telegraf"/>
                <a:sym typeface="Telegraf"/>
              </a:rPr>
              <a:t>Belirtileri: Karın ağrısı, ishal (kanlı veya mukuslu), kilo kaybı ve halsizlik.</a:t>
            </a:r>
          </a:p>
          <a:p>
            <a:pPr algn="l" marL="431797" indent="-215899" lvl="1">
              <a:lnSpc>
                <a:spcPts val="3119"/>
              </a:lnSpc>
              <a:buFont typeface="Arial"/>
              <a:buChar char="•"/>
            </a:pPr>
            <a:r>
              <a:rPr lang="en-US" sz="1999">
                <a:solidFill>
                  <a:srgbClr val="290606"/>
                </a:solidFill>
                <a:latin typeface="Telegraf"/>
                <a:ea typeface="Telegraf"/>
                <a:cs typeface="Telegraf"/>
                <a:sym typeface="Telegraf"/>
              </a:rPr>
              <a:t>Tedavisi: İlaç tedavisi, diyet değişiklikleri ve ağır durumlarda cerrahi müdahale.</a:t>
            </a:r>
          </a:p>
          <a:p>
            <a:pPr algn="l">
              <a:lnSpc>
                <a:spcPts val="3119"/>
              </a:lnSpc>
            </a:pPr>
          </a:p>
        </p:txBody>
      </p:sp>
      <p:sp>
        <p:nvSpPr>
          <p:cNvPr name="TextBox 4" id="4"/>
          <p:cNvSpPr txBox="true"/>
          <p:nvPr/>
        </p:nvSpPr>
        <p:spPr>
          <a:xfrm rot="0">
            <a:off x="1757527" y="4728699"/>
            <a:ext cx="15501773" cy="2794636"/>
          </a:xfrm>
          <a:prstGeom prst="rect">
            <a:avLst/>
          </a:prstGeom>
        </p:spPr>
        <p:txBody>
          <a:bodyPr anchor="t" rtlCol="false" tIns="0" lIns="0" bIns="0" rIns="0">
            <a:spAutoFit/>
          </a:bodyPr>
          <a:lstStyle/>
          <a:p>
            <a:pPr algn="l">
              <a:lnSpc>
                <a:spcPts val="3119"/>
              </a:lnSpc>
            </a:pPr>
            <a:r>
              <a:rPr lang="en-US" sz="1999">
                <a:solidFill>
                  <a:srgbClr val="290606"/>
                </a:solidFill>
                <a:latin typeface="Telegraf"/>
                <a:ea typeface="Telegraf"/>
                <a:cs typeface="Telegraf"/>
                <a:sym typeface="Telegraf"/>
              </a:rPr>
              <a:t>Polip</a:t>
            </a:r>
          </a:p>
          <a:p>
            <a:pPr algn="l">
              <a:lnSpc>
                <a:spcPts val="3119"/>
              </a:lnSpc>
            </a:pPr>
            <a:r>
              <a:rPr lang="en-US" sz="1999">
                <a:solidFill>
                  <a:srgbClr val="290606"/>
                </a:solidFill>
                <a:latin typeface="Telegraf"/>
                <a:ea typeface="Telegraf"/>
                <a:cs typeface="Telegraf"/>
                <a:sym typeface="Telegraf"/>
              </a:rPr>
              <a:t>Polipler, kalın bağırsakta veya rektumda oluşan küçük, genellikle iyi huylu doku büyümeleridir. Ancak bazı polipler zamanla kansere dönüşebilir.</a:t>
            </a:r>
          </a:p>
          <a:p>
            <a:pPr algn="l" marL="431797" indent="-215899" lvl="1">
              <a:lnSpc>
                <a:spcPts val="3119"/>
              </a:lnSpc>
              <a:buFont typeface="Arial"/>
              <a:buChar char="•"/>
            </a:pPr>
            <a:r>
              <a:rPr lang="en-US" sz="1999">
                <a:solidFill>
                  <a:srgbClr val="290606"/>
                </a:solidFill>
                <a:latin typeface="Telegraf"/>
                <a:ea typeface="Telegraf"/>
                <a:cs typeface="Telegraf"/>
                <a:sym typeface="Telegraf"/>
              </a:rPr>
              <a:t>Belirtileri: Çoğu polip belirti vermez; tarama sırasında tespit edilir.</a:t>
            </a:r>
          </a:p>
          <a:p>
            <a:pPr algn="l" marL="431797" indent="-215899" lvl="1">
              <a:lnSpc>
                <a:spcPts val="3119"/>
              </a:lnSpc>
              <a:buFont typeface="Arial"/>
              <a:buChar char="•"/>
            </a:pPr>
            <a:r>
              <a:rPr lang="en-US" sz="1999">
                <a:solidFill>
                  <a:srgbClr val="290606"/>
                </a:solidFill>
                <a:latin typeface="Telegraf"/>
                <a:ea typeface="Telegraf"/>
                <a:cs typeface="Telegraf"/>
                <a:sym typeface="Telegraf"/>
              </a:rPr>
              <a:t>Tedavisi: Endoskopik işlemle alınması ve düzenli kontrol gereklidir.</a:t>
            </a:r>
          </a:p>
          <a:p>
            <a:pPr algn="l">
              <a:lnSpc>
                <a:spcPts val="3119"/>
              </a:lnSpc>
            </a:pPr>
          </a:p>
          <a:p>
            <a:pPr algn="l">
              <a:lnSpc>
                <a:spcPts val="3119"/>
              </a:lnSpc>
            </a:pPr>
          </a:p>
        </p:txBody>
      </p:sp>
      <p:sp>
        <p:nvSpPr>
          <p:cNvPr name="TextBox 5" id="5"/>
          <p:cNvSpPr txBox="true"/>
          <p:nvPr/>
        </p:nvSpPr>
        <p:spPr>
          <a:xfrm rot="0">
            <a:off x="1620974" y="7125266"/>
            <a:ext cx="15501773" cy="2404111"/>
          </a:xfrm>
          <a:prstGeom prst="rect">
            <a:avLst/>
          </a:prstGeom>
        </p:spPr>
        <p:txBody>
          <a:bodyPr anchor="t" rtlCol="false" tIns="0" lIns="0" bIns="0" rIns="0">
            <a:spAutoFit/>
          </a:bodyPr>
          <a:lstStyle/>
          <a:p>
            <a:pPr algn="l">
              <a:lnSpc>
                <a:spcPts val="3119"/>
              </a:lnSpc>
            </a:pPr>
            <a:r>
              <a:rPr lang="en-US" sz="1999">
                <a:solidFill>
                  <a:srgbClr val="290606"/>
                </a:solidFill>
                <a:latin typeface="Telegraf"/>
                <a:ea typeface="Telegraf"/>
                <a:cs typeface="Telegraf"/>
                <a:sym typeface="Telegraf"/>
              </a:rPr>
              <a:t>Özofajit</a:t>
            </a:r>
          </a:p>
          <a:p>
            <a:pPr algn="l">
              <a:lnSpc>
                <a:spcPts val="3119"/>
              </a:lnSpc>
            </a:pPr>
            <a:r>
              <a:rPr lang="en-US" sz="1999">
                <a:solidFill>
                  <a:srgbClr val="290606"/>
                </a:solidFill>
                <a:latin typeface="Telegraf"/>
                <a:ea typeface="Telegraf"/>
                <a:cs typeface="Telegraf"/>
                <a:sym typeface="Telegraf"/>
              </a:rPr>
              <a:t>Özofajit, yemek borusunun veya bağırsağın (özofagus) iltihaplanmasıdır. Genellikle mide asidinin yemek borusuna geri kaçması (reflü) nedeniyle oluşur.</a:t>
            </a:r>
          </a:p>
          <a:p>
            <a:pPr algn="l" marL="431797" indent="-215899" lvl="1">
              <a:lnSpc>
                <a:spcPts val="3119"/>
              </a:lnSpc>
              <a:buFont typeface="Arial"/>
              <a:buChar char="•"/>
            </a:pPr>
            <a:r>
              <a:rPr lang="en-US" sz="1999">
                <a:solidFill>
                  <a:srgbClr val="290606"/>
                </a:solidFill>
                <a:latin typeface="Telegraf"/>
                <a:ea typeface="Telegraf"/>
                <a:cs typeface="Telegraf"/>
                <a:sym typeface="Telegraf"/>
              </a:rPr>
              <a:t>Belirtileri: Göğüs ağrısı, yutma güçlüğü, mide yanması ve yemek borusunda hassasiyet.</a:t>
            </a:r>
          </a:p>
          <a:p>
            <a:pPr algn="l" marL="431797" indent="-215899" lvl="1">
              <a:lnSpc>
                <a:spcPts val="3119"/>
              </a:lnSpc>
              <a:buFont typeface="Arial"/>
              <a:buChar char="•"/>
            </a:pPr>
            <a:r>
              <a:rPr lang="en-US" sz="1999">
                <a:solidFill>
                  <a:srgbClr val="290606"/>
                </a:solidFill>
                <a:latin typeface="Telegraf"/>
                <a:ea typeface="Telegraf"/>
                <a:cs typeface="Telegraf"/>
                <a:sym typeface="Telegraf"/>
              </a:rPr>
              <a:t>Tedavisi: Asit baskılayıcı ilaçlar, diyet değişiklikleri ve gerektiğinde cerrahi müdahale.</a:t>
            </a:r>
          </a:p>
          <a:p>
            <a:pPr algn="l">
              <a:lnSpc>
                <a:spcPts val="311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560512"/>
            <a:ext cx="10677662" cy="3115039"/>
          </a:xfrm>
          <a:custGeom>
            <a:avLst/>
            <a:gdLst/>
            <a:ahLst/>
            <a:cxnLst/>
            <a:rect r="r" b="b" t="t" l="l"/>
            <a:pathLst>
              <a:path h="3115039" w="10677662">
                <a:moveTo>
                  <a:pt x="0" y="0"/>
                </a:moveTo>
                <a:lnTo>
                  <a:pt x="10677662" y="0"/>
                </a:lnTo>
                <a:lnTo>
                  <a:pt x="10677662" y="3115040"/>
                </a:lnTo>
                <a:lnTo>
                  <a:pt x="0" y="3115040"/>
                </a:lnTo>
                <a:lnTo>
                  <a:pt x="0" y="0"/>
                </a:lnTo>
                <a:close/>
              </a:path>
            </a:pathLst>
          </a:custGeom>
          <a:blipFill>
            <a:blip r:embed="rId2"/>
            <a:stretch>
              <a:fillRect l="0" t="0" r="0" b="0"/>
            </a:stretch>
          </a:blipFill>
        </p:spPr>
      </p:sp>
      <p:sp>
        <p:nvSpPr>
          <p:cNvPr name="TextBox 3" id="3"/>
          <p:cNvSpPr txBox="true"/>
          <p:nvPr/>
        </p:nvSpPr>
        <p:spPr>
          <a:xfrm rot="0">
            <a:off x="1028700" y="487363"/>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IMPORTING LIBRARIES</a:t>
            </a:r>
          </a:p>
        </p:txBody>
      </p:sp>
      <p:sp>
        <p:nvSpPr>
          <p:cNvPr name="TextBox 4" id="4"/>
          <p:cNvSpPr txBox="true"/>
          <p:nvPr/>
        </p:nvSpPr>
        <p:spPr>
          <a:xfrm rot="0">
            <a:off x="1028700" y="4797368"/>
            <a:ext cx="13999689" cy="2451736"/>
          </a:xfrm>
          <a:prstGeom prst="rect">
            <a:avLst/>
          </a:prstGeom>
        </p:spPr>
        <p:txBody>
          <a:bodyPr anchor="t" rtlCol="false" tIns="0" lIns="0" bIns="0" rIns="0">
            <a:spAutoFit/>
          </a:bodyPr>
          <a:lstStyle/>
          <a:p>
            <a:pPr algn="l">
              <a:lnSpc>
                <a:spcPts val="3119"/>
              </a:lnSpc>
            </a:pPr>
            <a:r>
              <a:rPr lang="en-US" sz="1999">
                <a:solidFill>
                  <a:srgbClr val="290606"/>
                </a:solidFill>
                <a:latin typeface="Telegraf"/>
                <a:ea typeface="Telegraf"/>
                <a:cs typeface="Telegraf"/>
                <a:sym typeface="Telegraf"/>
              </a:rPr>
              <a:t>TensorFlow ve Keras</a:t>
            </a:r>
          </a:p>
          <a:p>
            <a:pPr algn="l" marL="431797" indent="-215899" lvl="1">
              <a:lnSpc>
                <a:spcPts val="3119"/>
              </a:lnSpc>
              <a:buFont typeface="Arial"/>
              <a:buChar char="•"/>
            </a:pPr>
            <a:r>
              <a:rPr lang="en-US" sz="1999">
                <a:solidFill>
                  <a:srgbClr val="290606"/>
                </a:solidFill>
                <a:latin typeface="Telegraf"/>
                <a:ea typeface="Telegraf"/>
                <a:cs typeface="Telegraf"/>
                <a:sym typeface="Telegraf"/>
              </a:rPr>
              <a:t>Derin öğrenme modelleri oluşturmak, eğitim ve değerlendirme süreçlerini yönetmek için kullanılır.</a:t>
            </a:r>
          </a:p>
          <a:p>
            <a:pPr algn="l" marL="431797" indent="-215899" lvl="1">
              <a:lnSpc>
                <a:spcPts val="3119"/>
              </a:lnSpc>
              <a:buFont typeface="Arial"/>
              <a:buChar char="•"/>
            </a:pPr>
            <a:r>
              <a:rPr lang="en-US" sz="1999">
                <a:solidFill>
                  <a:srgbClr val="290606"/>
                </a:solidFill>
                <a:latin typeface="Telegraf"/>
                <a:ea typeface="Telegraf"/>
                <a:cs typeface="Telegraf"/>
                <a:sym typeface="Telegraf"/>
              </a:rPr>
              <a:t>Özellikle:</a:t>
            </a:r>
          </a:p>
          <a:p>
            <a:pPr algn="l" marL="863595" indent="-287865" lvl="2">
              <a:lnSpc>
                <a:spcPts val="3119"/>
              </a:lnSpc>
              <a:buFont typeface="Arial"/>
              <a:buChar char="⚬"/>
            </a:pPr>
            <a:r>
              <a:rPr lang="en-US" sz="1999">
                <a:solidFill>
                  <a:srgbClr val="290606"/>
                </a:solidFill>
                <a:latin typeface="Telegraf"/>
                <a:ea typeface="Telegraf"/>
                <a:cs typeface="Telegraf"/>
                <a:sym typeface="Telegraf"/>
              </a:rPr>
              <a:t>Katmanlar ve modeller oluşturma (tensorflow.keras.layers, tensorflow.keras.models).</a:t>
            </a:r>
          </a:p>
          <a:p>
            <a:pPr algn="l" marL="863595" indent="-287865" lvl="2">
              <a:lnSpc>
                <a:spcPts val="3119"/>
              </a:lnSpc>
              <a:buFont typeface="Arial"/>
              <a:buChar char="⚬"/>
            </a:pPr>
            <a:r>
              <a:rPr lang="en-US" sz="1999">
                <a:solidFill>
                  <a:srgbClr val="290606"/>
                </a:solidFill>
                <a:latin typeface="Telegraf"/>
                <a:ea typeface="Telegraf"/>
                <a:cs typeface="Telegraf"/>
                <a:sym typeface="Telegraf"/>
              </a:rPr>
              <a:t>CNN</a:t>
            </a:r>
            <a:r>
              <a:rPr lang="en-US" sz="1999">
                <a:solidFill>
                  <a:srgbClr val="290606"/>
                </a:solidFill>
                <a:latin typeface="Telegraf"/>
                <a:ea typeface="Telegraf"/>
                <a:cs typeface="Telegraf"/>
                <a:sym typeface="Telegraf"/>
              </a:rPr>
              <a:t> mimarileri (Conv2D, MaxPooling2D, Flatten, Dense).</a:t>
            </a:r>
          </a:p>
          <a:p>
            <a:pPr algn="l">
              <a:lnSpc>
                <a:spcPts val="3119"/>
              </a:lnSpc>
            </a:pPr>
          </a:p>
        </p:txBody>
      </p:sp>
      <p:sp>
        <p:nvSpPr>
          <p:cNvPr name="TextBox 5" id="5"/>
          <p:cNvSpPr txBox="true"/>
          <p:nvPr/>
        </p:nvSpPr>
        <p:spPr>
          <a:xfrm rot="0">
            <a:off x="1028700" y="7043582"/>
            <a:ext cx="13999689" cy="1208723"/>
          </a:xfrm>
          <a:prstGeom prst="rect">
            <a:avLst/>
          </a:prstGeom>
        </p:spPr>
        <p:txBody>
          <a:bodyPr anchor="t" rtlCol="false" tIns="0" lIns="0" bIns="0" rIns="0">
            <a:spAutoFit/>
          </a:bodyPr>
          <a:lstStyle/>
          <a:p>
            <a:pPr algn="l">
              <a:lnSpc>
                <a:spcPts val="3119"/>
              </a:lnSpc>
            </a:pPr>
            <a:r>
              <a:rPr lang="en-US" sz="1999">
                <a:solidFill>
                  <a:srgbClr val="290606"/>
                </a:solidFill>
                <a:latin typeface="Telegraf"/>
                <a:ea typeface="Telegraf"/>
                <a:cs typeface="Telegraf"/>
                <a:sym typeface="Telegraf"/>
              </a:rPr>
              <a:t>Matplotlib</a:t>
            </a:r>
          </a:p>
          <a:p>
            <a:pPr algn="l" marL="431797" indent="-215899" lvl="1">
              <a:lnSpc>
                <a:spcPts val="3119"/>
              </a:lnSpc>
              <a:buFont typeface="Arial"/>
              <a:buChar char="•"/>
            </a:pPr>
            <a:r>
              <a:rPr lang="en-US" sz="1999">
                <a:solidFill>
                  <a:srgbClr val="290606"/>
                </a:solidFill>
                <a:latin typeface="Telegraf"/>
                <a:ea typeface="Telegraf"/>
                <a:cs typeface="Telegraf"/>
                <a:sym typeface="Telegraf"/>
              </a:rPr>
              <a:t>Eğitim süreçlerini görselleştirmek için kullanılır (örneğin, doğruluk ve kayıp grafikleri çizmek).</a:t>
            </a:r>
          </a:p>
          <a:p>
            <a:pPr algn="l">
              <a:lnSpc>
                <a:spcPts val="3119"/>
              </a:lnSpc>
            </a:pPr>
          </a:p>
        </p:txBody>
      </p:sp>
      <p:sp>
        <p:nvSpPr>
          <p:cNvPr name="TextBox 6" id="6"/>
          <p:cNvSpPr txBox="true"/>
          <p:nvPr/>
        </p:nvSpPr>
        <p:spPr>
          <a:xfrm rot="0">
            <a:off x="1028700" y="8147530"/>
            <a:ext cx="13999689" cy="1208723"/>
          </a:xfrm>
          <a:prstGeom prst="rect">
            <a:avLst/>
          </a:prstGeom>
        </p:spPr>
        <p:txBody>
          <a:bodyPr anchor="t" rtlCol="false" tIns="0" lIns="0" bIns="0" rIns="0">
            <a:spAutoFit/>
          </a:bodyPr>
          <a:lstStyle/>
          <a:p>
            <a:pPr algn="l">
              <a:lnSpc>
                <a:spcPts val="3119"/>
              </a:lnSpc>
            </a:pPr>
            <a:r>
              <a:rPr lang="en-US" sz="1999">
                <a:solidFill>
                  <a:srgbClr val="290606"/>
                </a:solidFill>
                <a:latin typeface="Telegraf"/>
                <a:ea typeface="Telegraf"/>
                <a:cs typeface="Telegraf"/>
                <a:sym typeface="Telegraf"/>
              </a:rPr>
              <a:t>NumPy</a:t>
            </a:r>
          </a:p>
          <a:p>
            <a:pPr algn="l" marL="431797" indent="-215899" lvl="1">
              <a:lnSpc>
                <a:spcPts val="3119"/>
              </a:lnSpc>
              <a:buFont typeface="Arial"/>
              <a:buChar char="•"/>
            </a:pPr>
            <a:r>
              <a:rPr lang="en-US" sz="1999">
                <a:solidFill>
                  <a:srgbClr val="290606"/>
                </a:solidFill>
                <a:latin typeface="Telegraf"/>
                <a:ea typeface="Telegraf"/>
                <a:cs typeface="Telegraf"/>
                <a:sym typeface="Telegraf"/>
              </a:rPr>
              <a:t>Veri m</a:t>
            </a:r>
            <a:r>
              <a:rPr lang="en-US" sz="1999">
                <a:solidFill>
                  <a:srgbClr val="290606"/>
                </a:solidFill>
                <a:latin typeface="Telegraf"/>
                <a:ea typeface="Telegraf"/>
                <a:cs typeface="Telegraf"/>
                <a:sym typeface="Telegraf"/>
              </a:rPr>
              <a:t>anipülasyonu ve matematiksel işlemler için temel araç.</a:t>
            </a:r>
          </a:p>
          <a:p>
            <a:pPr algn="l">
              <a:lnSpc>
                <a:spcPts val="311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559250" y="5143500"/>
            <a:ext cx="3984347" cy="2533713"/>
            <a:chOff x="0" y="0"/>
            <a:chExt cx="1737573" cy="1104952"/>
          </a:xfrm>
        </p:grpSpPr>
        <p:sp>
          <p:nvSpPr>
            <p:cNvPr name="Freeform 3" id="3"/>
            <p:cNvSpPr/>
            <p:nvPr/>
          </p:nvSpPr>
          <p:spPr>
            <a:xfrm flipH="false" flipV="false" rot="0">
              <a:off x="0" y="0"/>
              <a:ext cx="1737573" cy="1104952"/>
            </a:xfrm>
            <a:custGeom>
              <a:avLst/>
              <a:gdLst/>
              <a:ahLst/>
              <a:cxnLst/>
              <a:rect r="r" b="b" t="t" l="l"/>
              <a:pathLst>
                <a:path h="1104952" w="1737573">
                  <a:moveTo>
                    <a:pt x="19431" y="0"/>
                  </a:moveTo>
                  <a:lnTo>
                    <a:pt x="1718142" y="0"/>
                  </a:lnTo>
                  <a:cubicBezTo>
                    <a:pt x="1723296" y="0"/>
                    <a:pt x="1728238" y="2047"/>
                    <a:pt x="1731882" y="5691"/>
                  </a:cubicBezTo>
                  <a:cubicBezTo>
                    <a:pt x="1735526" y="9335"/>
                    <a:pt x="1737573" y="14277"/>
                    <a:pt x="1737573" y="19431"/>
                  </a:cubicBezTo>
                  <a:lnTo>
                    <a:pt x="1737573" y="1085521"/>
                  </a:lnTo>
                  <a:cubicBezTo>
                    <a:pt x="1737573" y="1090675"/>
                    <a:pt x="1735526" y="1095617"/>
                    <a:pt x="1731882" y="1099261"/>
                  </a:cubicBezTo>
                  <a:cubicBezTo>
                    <a:pt x="1728238" y="1102905"/>
                    <a:pt x="1723296" y="1104952"/>
                    <a:pt x="1718142" y="1104952"/>
                  </a:cubicBezTo>
                  <a:lnTo>
                    <a:pt x="19431" y="1104952"/>
                  </a:lnTo>
                  <a:cubicBezTo>
                    <a:pt x="14277" y="1104952"/>
                    <a:pt x="9335" y="1102905"/>
                    <a:pt x="5691" y="1099261"/>
                  </a:cubicBezTo>
                  <a:cubicBezTo>
                    <a:pt x="2047" y="1095617"/>
                    <a:pt x="0" y="1090675"/>
                    <a:pt x="0" y="1085521"/>
                  </a:cubicBezTo>
                  <a:lnTo>
                    <a:pt x="0" y="19431"/>
                  </a:lnTo>
                  <a:cubicBezTo>
                    <a:pt x="0" y="14277"/>
                    <a:pt x="2047" y="9335"/>
                    <a:pt x="5691" y="5691"/>
                  </a:cubicBezTo>
                  <a:cubicBezTo>
                    <a:pt x="9335" y="2047"/>
                    <a:pt x="14277" y="0"/>
                    <a:pt x="19431" y="0"/>
                  </a:cubicBezTo>
                  <a:close/>
                </a:path>
              </a:pathLst>
            </a:custGeom>
            <a:solidFill>
              <a:srgbClr val="02B676">
                <a:alpha val="69804"/>
              </a:srgbClr>
            </a:solidFill>
          </p:spPr>
        </p:sp>
        <p:sp>
          <p:nvSpPr>
            <p:cNvPr name="TextBox 4" id="4"/>
            <p:cNvSpPr txBox="true"/>
            <p:nvPr/>
          </p:nvSpPr>
          <p:spPr>
            <a:xfrm>
              <a:off x="0" y="-38100"/>
              <a:ext cx="1737573" cy="1143052"/>
            </a:xfrm>
            <a:prstGeom prst="rect">
              <a:avLst/>
            </a:prstGeom>
          </p:spPr>
          <p:txBody>
            <a:bodyPr anchor="ctr" rtlCol="false" tIns="80497" lIns="80497" bIns="80497" rIns="80497"/>
            <a:lstStyle/>
            <a:p>
              <a:pPr algn="ctr">
                <a:lnSpc>
                  <a:spcPts val="3599"/>
                </a:lnSpc>
              </a:pPr>
            </a:p>
          </p:txBody>
        </p:sp>
      </p:grpSp>
      <p:grpSp>
        <p:nvGrpSpPr>
          <p:cNvPr name="Group 5" id="5"/>
          <p:cNvGrpSpPr/>
          <p:nvPr/>
        </p:nvGrpSpPr>
        <p:grpSpPr>
          <a:xfrm rot="0">
            <a:off x="2081973" y="4674050"/>
            <a:ext cx="938900" cy="9389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BE6"/>
            </a:solidFill>
            <a:ln w="38100" cap="sq">
              <a:solidFill>
                <a:srgbClr val="292828"/>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5399"/>
                </a:lnSpc>
              </a:pPr>
            </a:p>
          </p:txBody>
        </p:sp>
      </p:grpSp>
      <p:sp>
        <p:nvSpPr>
          <p:cNvPr name="Freeform 8" id="8"/>
          <p:cNvSpPr/>
          <p:nvPr/>
        </p:nvSpPr>
        <p:spPr>
          <a:xfrm flipH="false" flipV="false" rot="0">
            <a:off x="3866882" y="2268950"/>
            <a:ext cx="10554236" cy="2024100"/>
          </a:xfrm>
          <a:custGeom>
            <a:avLst/>
            <a:gdLst/>
            <a:ahLst/>
            <a:cxnLst/>
            <a:rect r="r" b="b" t="t" l="l"/>
            <a:pathLst>
              <a:path h="2024100" w="10554236">
                <a:moveTo>
                  <a:pt x="0" y="0"/>
                </a:moveTo>
                <a:lnTo>
                  <a:pt x="10554236" y="0"/>
                </a:lnTo>
                <a:lnTo>
                  <a:pt x="10554236" y="2024100"/>
                </a:lnTo>
                <a:lnTo>
                  <a:pt x="0" y="2024100"/>
                </a:lnTo>
                <a:lnTo>
                  <a:pt x="0" y="0"/>
                </a:lnTo>
                <a:close/>
              </a:path>
            </a:pathLst>
          </a:custGeom>
          <a:blipFill>
            <a:blip r:embed="rId2"/>
            <a:stretch>
              <a:fillRect l="0" t="0" r="0" b="0"/>
            </a:stretch>
          </a:blipFill>
        </p:spPr>
      </p:sp>
      <p:grpSp>
        <p:nvGrpSpPr>
          <p:cNvPr name="Group 9" id="9"/>
          <p:cNvGrpSpPr/>
          <p:nvPr/>
        </p:nvGrpSpPr>
        <p:grpSpPr>
          <a:xfrm rot="0">
            <a:off x="5159653" y="5143500"/>
            <a:ext cx="3984347" cy="2533713"/>
            <a:chOff x="0" y="0"/>
            <a:chExt cx="1737573" cy="1104952"/>
          </a:xfrm>
        </p:grpSpPr>
        <p:sp>
          <p:nvSpPr>
            <p:cNvPr name="Freeform 10" id="10"/>
            <p:cNvSpPr/>
            <p:nvPr/>
          </p:nvSpPr>
          <p:spPr>
            <a:xfrm flipH="false" flipV="false" rot="0">
              <a:off x="0" y="0"/>
              <a:ext cx="1737573" cy="1104952"/>
            </a:xfrm>
            <a:custGeom>
              <a:avLst/>
              <a:gdLst/>
              <a:ahLst/>
              <a:cxnLst/>
              <a:rect r="r" b="b" t="t" l="l"/>
              <a:pathLst>
                <a:path h="1104952" w="1737573">
                  <a:moveTo>
                    <a:pt x="19431" y="0"/>
                  </a:moveTo>
                  <a:lnTo>
                    <a:pt x="1718142" y="0"/>
                  </a:lnTo>
                  <a:cubicBezTo>
                    <a:pt x="1723296" y="0"/>
                    <a:pt x="1728238" y="2047"/>
                    <a:pt x="1731882" y="5691"/>
                  </a:cubicBezTo>
                  <a:cubicBezTo>
                    <a:pt x="1735526" y="9335"/>
                    <a:pt x="1737573" y="14277"/>
                    <a:pt x="1737573" y="19431"/>
                  </a:cubicBezTo>
                  <a:lnTo>
                    <a:pt x="1737573" y="1085521"/>
                  </a:lnTo>
                  <a:cubicBezTo>
                    <a:pt x="1737573" y="1090675"/>
                    <a:pt x="1735526" y="1095617"/>
                    <a:pt x="1731882" y="1099261"/>
                  </a:cubicBezTo>
                  <a:cubicBezTo>
                    <a:pt x="1728238" y="1102905"/>
                    <a:pt x="1723296" y="1104952"/>
                    <a:pt x="1718142" y="1104952"/>
                  </a:cubicBezTo>
                  <a:lnTo>
                    <a:pt x="19431" y="1104952"/>
                  </a:lnTo>
                  <a:cubicBezTo>
                    <a:pt x="14277" y="1104952"/>
                    <a:pt x="9335" y="1102905"/>
                    <a:pt x="5691" y="1099261"/>
                  </a:cubicBezTo>
                  <a:cubicBezTo>
                    <a:pt x="2047" y="1095617"/>
                    <a:pt x="0" y="1090675"/>
                    <a:pt x="0" y="1085521"/>
                  </a:cubicBezTo>
                  <a:lnTo>
                    <a:pt x="0" y="19431"/>
                  </a:lnTo>
                  <a:cubicBezTo>
                    <a:pt x="0" y="14277"/>
                    <a:pt x="2047" y="9335"/>
                    <a:pt x="5691" y="5691"/>
                  </a:cubicBezTo>
                  <a:cubicBezTo>
                    <a:pt x="9335" y="2047"/>
                    <a:pt x="14277" y="0"/>
                    <a:pt x="19431" y="0"/>
                  </a:cubicBezTo>
                  <a:close/>
                </a:path>
              </a:pathLst>
            </a:custGeom>
            <a:solidFill>
              <a:srgbClr val="02B676">
                <a:alpha val="69804"/>
              </a:srgbClr>
            </a:solidFill>
          </p:spPr>
        </p:sp>
        <p:sp>
          <p:nvSpPr>
            <p:cNvPr name="TextBox 11" id="11"/>
            <p:cNvSpPr txBox="true"/>
            <p:nvPr/>
          </p:nvSpPr>
          <p:spPr>
            <a:xfrm>
              <a:off x="0" y="-38100"/>
              <a:ext cx="1737573" cy="1143052"/>
            </a:xfrm>
            <a:prstGeom prst="rect">
              <a:avLst/>
            </a:prstGeom>
          </p:spPr>
          <p:txBody>
            <a:bodyPr anchor="ctr" rtlCol="false" tIns="80497" lIns="80497" bIns="80497" rIns="80497"/>
            <a:lstStyle/>
            <a:p>
              <a:pPr algn="ctr">
                <a:lnSpc>
                  <a:spcPts val="3599"/>
                </a:lnSpc>
              </a:pPr>
            </a:p>
          </p:txBody>
        </p:sp>
      </p:grpSp>
      <p:grpSp>
        <p:nvGrpSpPr>
          <p:cNvPr name="Group 12" id="12"/>
          <p:cNvGrpSpPr/>
          <p:nvPr/>
        </p:nvGrpSpPr>
        <p:grpSpPr>
          <a:xfrm rot="0">
            <a:off x="9763125" y="5143500"/>
            <a:ext cx="3984347" cy="2533713"/>
            <a:chOff x="0" y="0"/>
            <a:chExt cx="1737573" cy="1104952"/>
          </a:xfrm>
        </p:grpSpPr>
        <p:sp>
          <p:nvSpPr>
            <p:cNvPr name="Freeform 13" id="13"/>
            <p:cNvSpPr/>
            <p:nvPr/>
          </p:nvSpPr>
          <p:spPr>
            <a:xfrm flipH="false" flipV="false" rot="0">
              <a:off x="0" y="0"/>
              <a:ext cx="1737573" cy="1104952"/>
            </a:xfrm>
            <a:custGeom>
              <a:avLst/>
              <a:gdLst/>
              <a:ahLst/>
              <a:cxnLst/>
              <a:rect r="r" b="b" t="t" l="l"/>
              <a:pathLst>
                <a:path h="1104952" w="1737573">
                  <a:moveTo>
                    <a:pt x="19431" y="0"/>
                  </a:moveTo>
                  <a:lnTo>
                    <a:pt x="1718142" y="0"/>
                  </a:lnTo>
                  <a:cubicBezTo>
                    <a:pt x="1723296" y="0"/>
                    <a:pt x="1728238" y="2047"/>
                    <a:pt x="1731882" y="5691"/>
                  </a:cubicBezTo>
                  <a:cubicBezTo>
                    <a:pt x="1735526" y="9335"/>
                    <a:pt x="1737573" y="14277"/>
                    <a:pt x="1737573" y="19431"/>
                  </a:cubicBezTo>
                  <a:lnTo>
                    <a:pt x="1737573" y="1085521"/>
                  </a:lnTo>
                  <a:cubicBezTo>
                    <a:pt x="1737573" y="1090675"/>
                    <a:pt x="1735526" y="1095617"/>
                    <a:pt x="1731882" y="1099261"/>
                  </a:cubicBezTo>
                  <a:cubicBezTo>
                    <a:pt x="1728238" y="1102905"/>
                    <a:pt x="1723296" y="1104952"/>
                    <a:pt x="1718142" y="1104952"/>
                  </a:cubicBezTo>
                  <a:lnTo>
                    <a:pt x="19431" y="1104952"/>
                  </a:lnTo>
                  <a:cubicBezTo>
                    <a:pt x="14277" y="1104952"/>
                    <a:pt x="9335" y="1102905"/>
                    <a:pt x="5691" y="1099261"/>
                  </a:cubicBezTo>
                  <a:cubicBezTo>
                    <a:pt x="2047" y="1095617"/>
                    <a:pt x="0" y="1090675"/>
                    <a:pt x="0" y="1085521"/>
                  </a:cubicBezTo>
                  <a:lnTo>
                    <a:pt x="0" y="19431"/>
                  </a:lnTo>
                  <a:cubicBezTo>
                    <a:pt x="0" y="14277"/>
                    <a:pt x="2047" y="9335"/>
                    <a:pt x="5691" y="5691"/>
                  </a:cubicBezTo>
                  <a:cubicBezTo>
                    <a:pt x="9335" y="2047"/>
                    <a:pt x="14277" y="0"/>
                    <a:pt x="19431" y="0"/>
                  </a:cubicBezTo>
                  <a:close/>
                </a:path>
              </a:pathLst>
            </a:custGeom>
            <a:solidFill>
              <a:srgbClr val="02B676">
                <a:alpha val="69804"/>
              </a:srgbClr>
            </a:solidFill>
          </p:spPr>
        </p:sp>
        <p:sp>
          <p:nvSpPr>
            <p:cNvPr name="TextBox 14" id="14"/>
            <p:cNvSpPr txBox="true"/>
            <p:nvPr/>
          </p:nvSpPr>
          <p:spPr>
            <a:xfrm>
              <a:off x="0" y="-38100"/>
              <a:ext cx="1737573" cy="1143052"/>
            </a:xfrm>
            <a:prstGeom prst="rect">
              <a:avLst/>
            </a:prstGeom>
          </p:spPr>
          <p:txBody>
            <a:bodyPr anchor="ctr" rtlCol="false" tIns="80497" lIns="80497" bIns="80497" rIns="80497"/>
            <a:lstStyle/>
            <a:p>
              <a:pPr algn="ctr">
                <a:lnSpc>
                  <a:spcPts val="3599"/>
                </a:lnSpc>
              </a:pPr>
            </a:p>
          </p:txBody>
        </p:sp>
      </p:grpSp>
      <p:grpSp>
        <p:nvGrpSpPr>
          <p:cNvPr name="Group 15" id="15"/>
          <p:cNvGrpSpPr/>
          <p:nvPr/>
        </p:nvGrpSpPr>
        <p:grpSpPr>
          <a:xfrm rot="0">
            <a:off x="14187811" y="5143500"/>
            <a:ext cx="3984347" cy="2533713"/>
            <a:chOff x="0" y="0"/>
            <a:chExt cx="1737573" cy="1104952"/>
          </a:xfrm>
        </p:grpSpPr>
        <p:sp>
          <p:nvSpPr>
            <p:cNvPr name="Freeform 16" id="16"/>
            <p:cNvSpPr/>
            <p:nvPr/>
          </p:nvSpPr>
          <p:spPr>
            <a:xfrm flipH="false" flipV="false" rot="0">
              <a:off x="0" y="0"/>
              <a:ext cx="1737573" cy="1104952"/>
            </a:xfrm>
            <a:custGeom>
              <a:avLst/>
              <a:gdLst/>
              <a:ahLst/>
              <a:cxnLst/>
              <a:rect r="r" b="b" t="t" l="l"/>
              <a:pathLst>
                <a:path h="1104952" w="1737573">
                  <a:moveTo>
                    <a:pt x="19431" y="0"/>
                  </a:moveTo>
                  <a:lnTo>
                    <a:pt x="1718142" y="0"/>
                  </a:lnTo>
                  <a:cubicBezTo>
                    <a:pt x="1723296" y="0"/>
                    <a:pt x="1728238" y="2047"/>
                    <a:pt x="1731882" y="5691"/>
                  </a:cubicBezTo>
                  <a:cubicBezTo>
                    <a:pt x="1735526" y="9335"/>
                    <a:pt x="1737573" y="14277"/>
                    <a:pt x="1737573" y="19431"/>
                  </a:cubicBezTo>
                  <a:lnTo>
                    <a:pt x="1737573" y="1085521"/>
                  </a:lnTo>
                  <a:cubicBezTo>
                    <a:pt x="1737573" y="1090675"/>
                    <a:pt x="1735526" y="1095617"/>
                    <a:pt x="1731882" y="1099261"/>
                  </a:cubicBezTo>
                  <a:cubicBezTo>
                    <a:pt x="1728238" y="1102905"/>
                    <a:pt x="1723296" y="1104952"/>
                    <a:pt x="1718142" y="1104952"/>
                  </a:cubicBezTo>
                  <a:lnTo>
                    <a:pt x="19431" y="1104952"/>
                  </a:lnTo>
                  <a:cubicBezTo>
                    <a:pt x="14277" y="1104952"/>
                    <a:pt x="9335" y="1102905"/>
                    <a:pt x="5691" y="1099261"/>
                  </a:cubicBezTo>
                  <a:cubicBezTo>
                    <a:pt x="2047" y="1095617"/>
                    <a:pt x="0" y="1090675"/>
                    <a:pt x="0" y="1085521"/>
                  </a:cubicBezTo>
                  <a:lnTo>
                    <a:pt x="0" y="19431"/>
                  </a:lnTo>
                  <a:cubicBezTo>
                    <a:pt x="0" y="14277"/>
                    <a:pt x="2047" y="9335"/>
                    <a:pt x="5691" y="5691"/>
                  </a:cubicBezTo>
                  <a:cubicBezTo>
                    <a:pt x="9335" y="2047"/>
                    <a:pt x="14277" y="0"/>
                    <a:pt x="19431" y="0"/>
                  </a:cubicBezTo>
                  <a:close/>
                </a:path>
              </a:pathLst>
            </a:custGeom>
            <a:solidFill>
              <a:srgbClr val="02B676">
                <a:alpha val="69804"/>
              </a:srgbClr>
            </a:solidFill>
          </p:spPr>
        </p:sp>
        <p:sp>
          <p:nvSpPr>
            <p:cNvPr name="TextBox 17" id="17"/>
            <p:cNvSpPr txBox="true"/>
            <p:nvPr/>
          </p:nvSpPr>
          <p:spPr>
            <a:xfrm>
              <a:off x="0" y="-38100"/>
              <a:ext cx="1737573" cy="1143052"/>
            </a:xfrm>
            <a:prstGeom prst="rect">
              <a:avLst/>
            </a:prstGeom>
          </p:spPr>
          <p:txBody>
            <a:bodyPr anchor="ctr" rtlCol="false" tIns="80497" lIns="80497" bIns="80497" rIns="80497"/>
            <a:lstStyle/>
            <a:p>
              <a:pPr algn="ctr">
                <a:lnSpc>
                  <a:spcPts val="3599"/>
                </a:lnSpc>
              </a:pPr>
            </a:p>
          </p:txBody>
        </p:sp>
      </p:grpSp>
      <p:grpSp>
        <p:nvGrpSpPr>
          <p:cNvPr name="Group 18" id="18"/>
          <p:cNvGrpSpPr/>
          <p:nvPr/>
        </p:nvGrpSpPr>
        <p:grpSpPr>
          <a:xfrm rot="0">
            <a:off x="6674588" y="4607375"/>
            <a:ext cx="938900" cy="93890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BE6"/>
            </a:solidFill>
            <a:ln w="38100" cap="sq">
              <a:solidFill>
                <a:srgbClr val="292828"/>
              </a:solidFill>
              <a:prstDash val="solid"/>
              <a:miter/>
            </a:ln>
          </p:spPr>
        </p:sp>
        <p:sp>
          <p:nvSpPr>
            <p:cNvPr name="TextBox 20" id="20"/>
            <p:cNvSpPr txBox="true"/>
            <p:nvPr/>
          </p:nvSpPr>
          <p:spPr>
            <a:xfrm>
              <a:off x="76200" y="28575"/>
              <a:ext cx="660400" cy="708025"/>
            </a:xfrm>
            <a:prstGeom prst="rect">
              <a:avLst/>
            </a:prstGeom>
          </p:spPr>
          <p:txBody>
            <a:bodyPr anchor="ctr" rtlCol="false" tIns="50800" lIns="50800" bIns="50800" rIns="50800"/>
            <a:lstStyle/>
            <a:p>
              <a:pPr algn="ctr">
                <a:lnSpc>
                  <a:spcPts val="5399"/>
                </a:lnSpc>
              </a:pPr>
            </a:p>
          </p:txBody>
        </p:sp>
      </p:grpSp>
      <p:grpSp>
        <p:nvGrpSpPr>
          <p:cNvPr name="Group 21" id="21"/>
          <p:cNvGrpSpPr/>
          <p:nvPr/>
        </p:nvGrpSpPr>
        <p:grpSpPr>
          <a:xfrm rot="0">
            <a:off x="11214166" y="4607375"/>
            <a:ext cx="938900" cy="938900"/>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BE6"/>
            </a:solidFill>
            <a:ln w="38100" cap="sq">
              <a:solidFill>
                <a:srgbClr val="292828"/>
              </a:solidFill>
              <a:prstDash val="solid"/>
              <a:miter/>
            </a:ln>
          </p:spPr>
        </p:sp>
        <p:sp>
          <p:nvSpPr>
            <p:cNvPr name="TextBox 23" id="23"/>
            <p:cNvSpPr txBox="true"/>
            <p:nvPr/>
          </p:nvSpPr>
          <p:spPr>
            <a:xfrm>
              <a:off x="76200" y="28575"/>
              <a:ext cx="660400" cy="708025"/>
            </a:xfrm>
            <a:prstGeom prst="rect">
              <a:avLst/>
            </a:prstGeom>
          </p:spPr>
          <p:txBody>
            <a:bodyPr anchor="ctr" rtlCol="false" tIns="50800" lIns="50800" bIns="50800" rIns="50800"/>
            <a:lstStyle/>
            <a:p>
              <a:pPr algn="ctr">
                <a:lnSpc>
                  <a:spcPts val="5399"/>
                </a:lnSpc>
              </a:pPr>
            </a:p>
          </p:txBody>
        </p:sp>
      </p:grpSp>
      <p:grpSp>
        <p:nvGrpSpPr>
          <p:cNvPr name="Group 24" id="24"/>
          <p:cNvGrpSpPr/>
          <p:nvPr/>
        </p:nvGrpSpPr>
        <p:grpSpPr>
          <a:xfrm rot="0">
            <a:off x="15703107" y="4577095"/>
            <a:ext cx="953754" cy="938900"/>
            <a:chOff x="0" y="0"/>
            <a:chExt cx="825659" cy="812800"/>
          </a:xfrm>
        </p:grpSpPr>
        <p:sp>
          <p:nvSpPr>
            <p:cNvPr name="Freeform 25" id="25"/>
            <p:cNvSpPr/>
            <p:nvPr/>
          </p:nvSpPr>
          <p:spPr>
            <a:xfrm flipH="false" flipV="false" rot="0">
              <a:off x="0" y="0"/>
              <a:ext cx="825659" cy="812800"/>
            </a:xfrm>
            <a:custGeom>
              <a:avLst/>
              <a:gdLst/>
              <a:ahLst/>
              <a:cxnLst/>
              <a:rect r="r" b="b" t="t" l="l"/>
              <a:pathLst>
                <a:path h="812800" w="825659">
                  <a:moveTo>
                    <a:pt x="412829" y="0"/>
                  </a:moveTo>
                  <a:cubicBezTo>
                    <a:pt x="184830" y="0"/>
                    <a:pt x="0" y="181951"/>
                    <a:pt x="0" y="406400"/>
                  </a:cubicBezTo>
                  <a:cubicBezTo>
                    <a:pt x="0" y="630849"/>
                    <a:pt x="184830" y="812800"/>
                    <a:pt x="412829" y="812800"/>
                  </a:cubicBezTo>
                  <a:cubicBezTo>
                    <a:pt x="640829" y="812800"/>
                    <a:pt x="825659" y="630849"/>
                    <a:pt x="825659" y="406400"/>
                  </a:cubicBezTo>
                  <a:cubicBezTo>
                    <a:pt x="825659" y="181951"/>
                    <a:pt x="640829" y="0"/>
                    <a:pt x="412829" y="0"/>
                  </a:cubicBezTo>
                  <a:close/>
                </a:path>
              </a:pathLst>
            </a:custGeom>
            <a:solidFill>
              <a:srgbClr val="EDEBE6"/>
            </a:solidFill>
            <a:ln w="38100" cap="sq">
              <a:solidFill>
                <a:srgbClr val="292828"/>
              </a:solidFill>
              <a:prstDash val="solid"/>
              <a:miter/>
            </a:ln>
          </p:spPr>
        </p:sp>
        <p:sp>
          <p:nvSpPr>
            <p:cNvPr name="TextBox 26" id="26"/>
            <p:cNvSpPr txBox="true"/>
            <p:nvPr/>
          </p:nvSpPr>
          <p:spPr>
            <a:xfrm>
              <a:off x="77406" y="28575"/>
              <a:ext cx="670848" cy="708025"/>
            </a:xfrm>
            <a:prstGeom prst="rect">
              <a:avLst/>
            </a:prstGeom>
          </p:spPr>
          <p:txBody>
            <a:bodyPr anchor="ctr" rtlCol="false" tIns="50800" lIns="50800" bIns="50800" rIns="50800"/>
            <a:lstStyle/>
            <a:p>
              <a:pPr algn="ctr">
                <a:lnSpc>
                  <a:spcPts val="5399"/>
                </a:lnSpc>
              </a:pPr>
            </a:p>
          </p:txBody>
        </p:sp>
      </p:grpSp>
      <p:sp>
        <p:nvSpPr>
          <p:cNvPr name="TextBox 27" id="27"/>
          <p:cNvSpPr txBox="true"/>
          <p:nvPr/>
        </p:nvSpPr>
        <p:spPr>
          <a:xfrm rot="0">
            <a:off x="4206341" y="1005300"/>
            <a:ext cx="9875318"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VERI SETI YOLU VE BOYUTU</a:t>
            </a:r>
          </a:p>
        </p:txBody>
      </p:sp>
      <p:sp>
        <p:nvSpPr>
          <p:cNvPr name="TextBox 28" id="28"/>
          <p:cNvSpPr txBox="true"/>
          <p:nvPr/>
        </p:nvSpPr>
        <p:spPr>
          <a:xfrm rot="0">
            <a:off x="782741" y="5753444"/>
            <a:ext cx="3537364" cy="476250"/>
          </a:xfrm>
          <a:prstGeom prst="rect">
            <a:avLst/>
          </a:prstGeom>
        </p:spPr>
        <p:txBody>
          <a:bodyPr anchor="t" rtlCol="false" tIns="0" lIns="0" bIns="0" rIns="0">
            <a:spAutoFit/>
          </a:bodyPr>
          <a:lstStyle/>
          <a:p>
            <a:pPr algn="ctr">
              <a:lnSpc>
                <a:spcPts val="3000"/>
              </a:lnSpc>
            </a:pPr>
            <a:r>
              <a:rPr lang="en-US" sz="3000" spc="147">
                <a:solidFill>
                  <a:srgbClr val="290606"/>
                </a:solidFill>
                <a:latin typeface="Cheddar"/>
                <a:ea typeface="Cheddar"/>
                <a:cs typeface="Cheddar"/>
                <a:sym typeface="Cheddar"/>
              </a:rPr>
              <a:t>TRAIN_DIR</a:t>
            </a:r>
          </a:p>
        </p:txBody>
      </p:sp>
      <p:sp>
        <p:nvSpPr>
          <p:cNvPr name="TextBox 29" id="29"/>
          <p:cNvSpPr txBox="true"/>
          <p:nvPr/>
        </p:nvSpPr>
        <p:spPr>
          <a:xfrm rot="0">
            <a:off x="782741" y="6398763"/>
            <a:ext cx="3537364" cy="661035"/>
          </a:xfrm>
          <a:prstGeom prst="rect">
            <a:avLst/>
          </a:prstGeom>
        </p:spPr>
        <p:txBody>
          <a:bodyPr anchor="t" rtlCol="false" tIns="0" lIns="0" bIns="0" rIns="0">
            <a:spAutoFit/>
          </a:bodyPr>
          <a:lstStyle/>
          <a:p>
            <a:pPr algn="ctr">
              <a:lnSpc>
                <a:spcPts val="2400"/>
              </a:lnSpc>
            </a:pPr>
            <a:r>
              <a:rPr lang="en-US" b="true" sz="2400" spc="117">
                <a:solidFill>
                  <a:srgbClr val="290606"/>
                </a:solidFill>
                <a:latin typeface="Telegraf Bold"/>
                <a:ea typeface="Telegraf Bold"/>
                <a:cs typeface="Telegraf Bold"/>
                <a:sym typeface="Telegraf Bold"/>
              </a:rPr>
              <a:t>Eğitim için kullanılan görseller.</a:t>
            </a:r>
          </a:p>
        </p:txBody>
      </p:sp>
      <p:sp>
        <p:nvSpPr>
          <p:cNvPr name="TextBox 30" id="30"/>
          <p:cNvSpPr txBox="true"/>
          <p:nvPr/>
        </p:nvSpPr>
        <p:spPr>
          <a:xfrm rot="0">
            <a:off x="5366723" y="5716020"/>
            <a:ext cx="3537364" cy="476250"/>
          </a:xfrm>
          <a:prstGeom prst="rect">
            <a:avLst/>
          </a:prstGeom>
        </p:spPr>
        <p:txBody>
          <a:bodyPr anchor="t" rtlCol="false" tIns="0" lIns="0" bIns="0" rIns="0">
            <a:spAutoFit/>
          </a:bodyPr>
          <a:lstStyle/>
          <a:p>
            <a:pPr algn="ctr">
              <a:lnSpc>
                <a:spcPts val="3000"/>
              </a:lnSpc>
            </a:pPr>
            <a:r>
              <a:rPr lang="en-US" sz="3000" spc="147">
                <a:solidFill>
                  <a:srgbClr val="290606"/>
                </a:solidFill>
                <a:latin typeface="Cheddar"/>
                <a:ea typeface="Cheddar"/>
                <a:cs typeface="Cheddar"/>
                <a:sym typeface="Cheddar"/>
              </a:rPr>
              <a:t>TEST_DIR</a:t>
            </a:r>
          </a:p>
        </p:txBody>
      </p:sp>
      <p:sp>
        <p:nvSpPr>
          <p:cNvPr name="TextBox 31" id="31"/>
          <p:cNvSpPr txBox="true"/>
          <p:nvPr/>
        </p:nvSpPr>
        <p:spPr>
          <a:xfrm rot="0">
            <a:off x="9963150" y="5716020"/>
            <a:ext cx="3537364" cy="476250"/>
          </a:xfrm>
          <a:prstGeom prst="rect">
            <a:avLst/>
          </a:prstGeom>
        </p:spPr>
        <p:txBody>
          <a:bodyPr anchor="t" rtlCol="false" tIns="0" lIns="0" bIns="0" rIns="0">
            <a:spAutoFit/>
          </a:bodyPr>
          <a:lstStyle/>
          <a:p>
            <a:pPr algn="ctr">
              <a:lnSpc>
                <a:spcPts val="3000"/>
              </a:lnSpc>
            </a:pPr>
            <a:r>
              <a:rPr lang="en-US" sz="3000" spc="147">
                <a:solidFill>
                  <a:srgbClr val="290606"/>
                </a:solidFill>
                <a:latin typeface="Cheddar"/>
                <a:ea typeface="Cheddar"/>
                <a:cs typeface="Cheddar"/>
                <a:sym typeface="Cheddar"/>
              </a:rPr>
              <a:t>BATCH_SIZE</a:t>
            </a:r>
          </a:p>
        </p:txBody>
      </p:sp>
      <p:sp>
        <p:nvSpPr>
          <p:cNvPr name="TextBox 32" id="32"/>
          <p:cNvSpPr txBox="true"/>
          <p:nvPr/>
        </p:nvSpPr>
        <p:spPr>
          <a:xfrm rot="0">
            <a:off x="14414485" y="5716020"/>
            <a:ext cx="3537364" cy="476250"/>
          </a:xfrm>
          <a:prstGeom prst="rect">
            <a:avLst/>
          </a:prstGeom>
        </p:spPr>
        <p:txBody>
          <a:bodyPr anchor="t" rtlCol="false" tIns="0" lIns="0" bIns="0" rIns="0">
            <a:spAutoFit/>
          </a:bodyPr>
          <a:lstStyle/>
          <a:p>
            <a:pPr algn="ctr">
              <a:lnSpc>
                <a:spcPts val="3000"/>
              </a:lnSpc>
            </a:pPr>
            <a:r>
              <a:rPr lang="en-US" sz="3000" spc="147">
                <a:solidFill>
                  <a:srgbClr val="290606"/>
                </a:solidFill>
                <a:latin typeface="Cheddar"/>
                <a:ea typeface="Cheddar"/>
                <a:cs typeface="Cheddar"/>
                <a:sym typeface="Cheddar"/>
              </a:rPr>
              <a:t>IMG_HEIGHT,WEIGHT</a:t>
            </a:r>
          </a:p>
        </p:txBody>
      </p:sp>
      <p:sp>
        <p:nvSpPr>
          <p:cNvPr name="TextBox 33" id="33"/>
          <p:cNvSpPr txBox="true"/>
          <p:nvPr/>
        </p:nvSpPr>
        <p:spPr>
          <a:xfrm rot="0">
            <a:off x="5384679" y="6449445"/>
            <a:ext cx="3537364" cy="965835"/>
          </a:xfrm>
          <a:prstGeom prst="rect">
            <a:avLst/>
          </a:prstGeom>
        </p:spPr>
        <p:txBody>
          <a:bodyPr anchor="t" rtlCol="false" tIns="0" lIns="0" bIns="0" rIns="0">
            <a:spAutoFit/>
          </a:bodyPr>
          <a:lstStyle/>
          <a:p>
            <a:pPr algn="ctr">
              <a:lnSpc>
                <a:spcPts val="2400"/>
              </a:lnSpc>
            </a:pPr>
            <a:r>
              <a:rPr lang="en-US" b="true" sz="2400" spc="117">
                <a:solidFill>
                  <a:srgbClr val="290606"/>
                </a:solidFill>
                <a:latin typeface="Telegraf Bold"/>
                <a:ea typeface="Telegraf Bold"/>
                <a:cs typeface="Telegraf Bold"/>
                <a:sym typeface="Telegraf Bold"/>
              </a:rPr>
              <a:t>Modeli test etmek için kullanılan görseller.</a:t>
            </a:r>
          </a:p>
        </p:txBody>
      </p:sp>
      <p:sp>
        <p:nvSpPr>
          <p:cNvPr name="TextBox 34" id="34"/>
          <p:cNvSpPr txBox="true"/>
          <p:nvPr/>
        </p:nvSpPr>
        <p:spPr>
          <a:xfrm rot="0">
            <a:off x="9986617" y="6449445"/>
            <a:ext cx="3537364" cy="965835"/>
          </a:xfrm>
          <a:prstGeom prst="rect">
            <a:avLst/>
          </a:prstGeom>
        </p:spPr>
        <p:txBody>
          <a:bodyPr anchor="t" rtlCol="false" tIns="0" lIns="0" bIns="0" rIns="0">
            <a:spAutoFit/>
          </a:bodyPr>
          <a:lstStyle/>
          <a:p>
            <a:pPr algn="ctr">
              <a:lnSpc>
                <a:spcPts val="2400"/>
              </a:lnSpc>
            </a:pPr>
            <a:r>
              <a:rPr lang="en-US" b="true" sz="2400" spc="117">
                <a:solidFill>
                  <a:srgbClr val="290606"/>
                </a:solidFill>
                <a:latin typeface="Telegraf Bold"/>
                <a:ea typeface="Telegraf Bold"/>
                <a:cs typeface="Telegraf Bold"/>
                <a:sym typeface="Telegraf Bold"/>
              </a:rPr>
              <a:t>Verilerin bir seferde kaç tane işleneceğini söyler.</a:t>
            </a:r>
          </a:p>
        </p:txBody>
      </p:sp>
      <p:sp>
        <p:nvSpPr>
          <p:cNvPr name="TextBox 35" id="35"/>
          <p:cNvSpPr txBox="true"/>
          <p:nvPr/>
        </p:nvSpPr>
        <p:spPr>
          <a:xfrm rot="0">
            <a:off x="14414485" y="6449445"/>
            <a:ext cx="3537364" cy="661035"/>
          </a:xfrm>
          <a:prstGeom prst="rect">
            <a:avLst/>
          </a:prstGeom>
        </p:spPr>
        <p:txBody>
          <a:bodyPr anchor="t" rtlCol="false" tIns="0" lIns="0" bIns="0" rIns="0">
            <a:spAutoFit/>
          </a:bodyPr>
          <a:lstStyle/>
          <a:p>
            <a:pPr algn="ctr">
              <a:lnSpc>
                <a:spcPts val="2400"/>
              </a:lnSpc>
            </a:pPr>
            <a:r>
              <a:rPr lang="en-US" b="true" sz="2400" spc="117">
                <a:solidFill>
                  <a:srgbClr val="290606"/>
                </a:solidFill>
                <a:latin typeface="Telegraf Bold"/>
                <a:ea typeface="Telegraf Bold"/>
                <a:cs typeface="Telegraf Bold"/>
                <a:sym typeface="Telegraf Bold"/>
              </a:rPr>
              <a:t>Verilerin boyutunu ayarlamak.</a:t>
            </a:r>
          </a:p>
        </p:txBody>
      </p:sp>
      <p:sp>
        <p:nvSpPr>
          <p:cNvPr name="Freeform 36" id="36"/>
          <p:cNvSpPr/>
          <p:nvPr/>
        </p:nvSpPr>
        <p:spPr>
          <a:xfrm flipH="false" flipV="false" rot="0">
            <a:off x="559250" y="4586678"/>
            <a:ext cx="17612465" cy="3286032"/>
          </a:xfrm>
          <a:custGeom>
            <a:avLst/>
            <a:gdLst/>
            <a:ahLst/>
            <a:cxnLst/>
            <a:rect r="r" b="b" t="t" l="l"/>
            <a:pathLst>
              <a:path h="3286032" w="17612465">
                <a:moveTo>
                  <a:pt x="0" y="0"/>
                </a:moveTo>
                <a:lnTo>
                  <a:pt x="17612464" y="0"/>
                </a:lnTo>
                <a:lnTo>
                  <a:pt x="17612464" y="3286032"/>
                </a:lnTo>
                <a:lnTo>
                  <a:pt x="0" y="3286032"/>
                </a:lnTo>
                <a:lnTo>
                  <a:pt x="0" y="0"/>
                </a:lnTo>
                <a:close/>
              </a:path>
            </a:pathLst>
          </a:custGeom>
          <a:blipFill>
            <a:blip r:embed="rId3"/>
            <a:stretch>
              <a:fillRect l="0" t="-3748" r="-657" b="-9547"/>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DAGWigLJXfE</dc:identifier>
  <dcterms:modified xsi:type="dcterms:W3CDTF">2011-08-01T06:04:30Z</dcterms:modified>
  <cp:revision>1</cp:revision>
  <dc:title>Green and Orange Vibrant Animated AI and Machine Learning Presentation</dc:title>
</cp:coreProperties>
</file>