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2" r:id="rId4"/>
    <p:sldId id="263" r:id="rId5"/>
    <p:sldId id="264" r:id="rId6"/>
    <p:sldId id="260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F159D-FF02-4505-8340-2018A948F8E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EE0C4-B983-431F-A288-7394E401A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7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63F-E443-2424-DCF3-623706DE3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935D0-4F6B-A149-C0D0-EAEEA1F36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BC8F-50A2-D05F-1DA4-A709DFC0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D19E-0584-4FCC-B178-F1AE86B6C50A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3E9E-9A40-9134-0BB1-F1514C3E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09134-8C68-52AB-003E-7C9FD447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F9AA-0343-466E-87D8-711682BF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3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7421-8829-99A1-8469-1BFEE41B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880A3-0309-1373-B47C-701D3DF5E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F542-A754-A169-B6CB-0D46BA85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82AE-ECF3-4717-ACD4-81B542630953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4B632-894F-C714-4DE3-993ABC9A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D892A-1E00-F755-5C82-AD3F3469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F9AA-0343-466E-87D8-711682BF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5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723B6-F32F-C9CA-5533-3C336B762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A5925-4647-66BB-B82D-7409CBDF3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D5D5-81CE-1DD6-F653-983168C6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E358-B6FE-47EE-9C07-4B629A9EAF70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8859-7F31-552F-788C-F63790FA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ABE7B-3C41-8460-D403-A1C2A8A2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F9AA-0343-466E-87D8-711682BF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8BCB-0D2C-CDA9-E9E0-92AD2576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696E7-A0C2-1B85-0970-512301F56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71C90-1654-9238-D69B-D5AC12B3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814-7993-486B-AEE4-0344CB3899AB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B46AC-906C-8F5E-1822-886F70B6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C5CED-C48C-01A3-B70A-DEDEBD7E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F9AA-0343-466E-87D8-711682BF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1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3F48-63C2-50CA-3C3E-F2038E9A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129B1-E35D-C61D-9752-089EE166F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6C168-BAEF-B528-3621-2689576E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01F4-445C-4D63-9C78-A5C364AC6D5B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96F9E-ACDB-E130-6617-14FFEB40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B6B94-971E-D6D0-642D-4ADDAB3F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F9AA-0343-466E-87D8-711682BF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AEAE-DA18-366D-F940-51CD7FA2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32F5F-930F-E043-F6EA-8A9EA611A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A5A4A-29B0-3CAC-4911-08C89D874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8A1D4-4642-397A-7AD4-644CF9B4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29A3-2F01-413C-A683-DB17E29AF732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4065C-7FD5-E0F2-EEF2-F411BB01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D73F8-8561-061A-ABBC-2BAF4211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F9AA-0343-466E-87D8-711682BF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8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BCA6-B8BD-64E1-1ECF-8A7B950D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B0454-EFF5-04B9-5094-8DCE0FA67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3B9D8-09DB-F561-EC4D-EC6BAA594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5E78C-267A-5632-85C7-079C3124F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CBF53-4272-2926-77A5-7558693B4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4B0F0-4F2D-1555-89A8-5A7ED809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3966-6476-4F62-A169-B043057EB44C}" type="datetime1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C41A4-4DC9-ABBD-0986-7FD8CA28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A6E7F-E457-9F91-34AA-2A3121C1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F9AA-0343-466E-87D8-711682BF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8525-17B4-19FF-1D9D-E2D7C497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A4439-6A9C-66ED-0850-A2368A0D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9A5F-F160-4E27-AAED-A32138E283B8}" type="datetime1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C2B60-0496-80BE-7101-8006A23E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EE3B3-9E38-C980-20B8-40097903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F9AA-0343-466E-87D8-711682BF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D6254-F682-A028-8938-29F294F4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D0D6-048E-46B5-A676-E2660A50FBEC}" type="datetime1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0EA22-08A6-7632-B686-B2B66970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5A12D-8E07-7F6C-5349-13F53C7B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F9AA-0343-466E-87D8-711682BF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0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EC2E-EBFD-AB6C-AF9F-295B37FA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C213-6FA7-3A22-B2BC-6B0DAF84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92B69-0163-77A6-14FD-59B4EEA7E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E9530-753A-B512-089D-F049E991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FBF8-10FF-43EA-8E24-B50AD5C35DA0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7C6F9-BB3C-87FF-2687-F6EBF841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BC26C-DD4C-FAEE-4A67-FB5E69C4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F9AA-0343-466E-87D8-711682BF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5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B826-B0E6-D983-A81A-0EC2CDDF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DF403-AC3B-96B1-46D0-5872CA1AC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820DC-FB1B-D5D5-32B7-8DE65007E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7737-0EAC-DD28-DBF8-D29B3C75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3850-FBB9-4AC3-8AD6-EFBC9F61104F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75FC7-FAA5-809D-18BF-C54FD4FA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D56F8-AEF2-E548-8E57-30795E77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F9AA-0343-466E-87D8-711682BF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6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53B20-DF72-E061-0D98-DD1041FB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96342-64A1-AF6D-36B5-979570F74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328E9-3E3B-FF61-352C-B56397213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0C843-9B31-4D3B-8089-C69FD88F5C0C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AE4BC-7976-CE8E-BFFE-3EFFF4CC0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CEE5E-FC5C-9ADE-432E-1A6460F37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4F9AA-0343-466E-87D8-711682BF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0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fina.org/fina/document/2021/01/19/da8798f0-e89f-4e8c-9e21-5452c16a55dd/fina_swimming_pool_certificate_guide_february_2020_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TR / Bilkent Universitesi – Bilkent Üniversitesi Logosu">
            <a:extLst>
              <a:ext uri="{FF2B5EF4-FFF2-40B4-BE49-F238E27FC236}">
                <a16:creationId xmlns:a16="http://schemas.microsoft.com/office/drawing/2014/main" id="{E06A7E4F-4CB7-885B-DC95-F72EFC16A820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755903" y="3399769"/>
            <a:ext cx="10640754" cy="7758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100" b="0" dirty="0">
                <a:effectLst/>
              </a:rPr>
            </a:br>
            <a:br>
              <a:rPr lang="en-US" sz="1100" dirty="0"/>
            </a:b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ME430: HEAT EXCHANGERS § DESIGN</a:t>
            </a:r>
            <a:br>
              <a:rPr lang="en-US" sz="2200" b="0" dirty="0">
                <a:effectLst/>
              </a:rPr>
            </a:b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SHELL AND TUBE HEAT EXCHANGER DESIGN FOR OLYMPIC POOLS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43BFB-4854-8E4E-D073-9C69645A5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68" y="4294052"/>
            <a:ext cx="9163757" cy="1893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Instructor: Dr. </a:t>
            </a:r>
            <a:r>
              <a:rPr lang="en-US" sz="2000" dirty="0" err="1">
                <a:solidFill>
                  <a:schemeClr val="tx2"/>
                </a:solidFill>
              </a:rPr>
              <a:t>Barbaros</a:t>
            </a:r>
            <a:r>
              <a:rPr lang="en-US" sz="2000" dirty="0">
                <a:solidFill>
                  <a:schemeClr val="tx2"/>
                </a:solidFill>
              </a:rPr>
              <a:t> ÇETİN</a:t>
            </a:r>
          </a:p>
          <a:p>
            <a:r>
              <a:rPr lang="en-US" sz="2000" dirty="0">
                <a:solidFill>
                  <a:schemeClr val="tx2"/>
                </a:solidFill>
              </a:rPr>
              <a:t>Yunus ÖZKAN-21703421</a:t>
            </a:r>
          </a:p>
          <a:p>
            <a:r>
              <a:rPr lang="en-US" sz="2000" dirty="0">
                <a:solidFill>
                  <a:schemeClr val="tx2"/>
                </a:solidFill>
              </a:rPr>
              <a:t>Hami </a:t>
            </a:r>
            <a:r>
              <a:rPr lang="en-US" sz="2000" dirty="0" err="1">
                <a:solidFill>
                  <a:schemeClr val="tx2"/>
                </a:solidFill>
              </a:rPr>
              <a:t>Bahadır</a:t>
            </a:r>
            <a:r>
              <a:rPr lang="en-US" sz="2000" dirty="0">
                <a:solidFill>
                  <a:schemeClr val="tx2"/>
                </a:solidFill>
              </a:rPr>
              <a:t> BİLİR-21502846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16D6BFF-4E5D-3F90-C728-783430E5E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2" y="499484"/>
            <a:ext cx="11525864" cy="247806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0EA43-75D8-EDEC-E871-10AB3318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F9AA-0343-466E-87D8-711682BFB0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E7A52F-9793-327F-48BA-888225BD2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469" y="905722"/>
            <a:ext cx="3896712" cy="4948210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We are not limited to our design since we wrote a desktop app to create water – water shell and tube exchanger for Pools.</a:t>
            </a:r>
          </a:p>
          <a:p>
            <a:endParaRPr lang="en-US" sz="2200" dirty="0"/>
          </a:p>
          <a:p>
            <a:r>
              <a:rPr lang="en-US" sz="2200" dirty="0"/>
              <a:t>Since we have fixed outer temperature, our program is about manually iterating the overall design until design reaches an accurate result, while providing industry standards.</a:t>
            </a:r>
          </a:p>
          <a:p>
            <a:endParaRPr lang="en-US" sz="2200" dirty="0"/>
          </a:p>
          <a:p>
            <a:r>
              <a:rPr lang="en-US" sz="2200" dirty="0"/>
              <a:t>Program suggested to be used after reading instructions.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D34983-F644-7A43-2173-B4A99891F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02" y="1004068"/>
            <a:ext cx="6903720" cy="4849863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7A4F821-9510-337C-A872-E7EB6801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F9AA-0343-466E-87D8-711682BFB0A5}" type="slidenum">
              <a:rPr lang="en-US" smtClean="0"/>
              <a:t>2</a:t>
            </a:fld>
            <a:endParaRPr lang="en-US"/>
          </a:p>
        </p:txBody>
      </p:sp>
      <p:sp>
        <p:nvSpPr>
          <p:cNvPr id="53" name="Content Placeholder 6">
            <a:extLst>
              <a:ext uri="{FF2B5EF4-FFF2-40B4-BE49-F238E27FC236}">
                <a16:creationId xmlns:a16="http://schemas.microsoft.com/office/drawing/2014/main" id="{D68AE8FA-FD34-0F14-1C9E-3DA131B7674A}"/>
              </a:ext>
            </a:extLst>
          </p:cNvPr>
          <p:cNvSpPr txBox="1">
            <a:spLocks/>
          </p:cNvSpPr>
          <p:nvPr/>
        </p:nvSpPr>
        <p:spPr>
          <a:xfrm>
            <a:off x="4645002" y="5967326"/>
            <a:ext cx="6196615" cy="50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/>
              <a:t>Figure 1: User Interface of Pool Heat Exchanger Designer program. 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7087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FEF4-AD99-8422-73E9-DCF373CBC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6776" cy="4351338"/>
          </a:xfrm>
        </p:spPr>
        <p:txBody>
          <a:bodyPr>
            <a:noAutofit/>
          </a:bodyPr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This program is written according to TEMA standards.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7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Tubes and shell should be picked from TEMA table.</a:t>
            </a:r>
            <a:endParaRPr lang="en-US" sz="170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7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Tube side and shell side fluid is water.</a:t>
            </a:r>
            <a:endParaRPr lang="en-US" sz="170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7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Maximum working pressure on both sides are 6 bar.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dirty="0">
                <a:effectLst/>
              </a:rPr>
              <a:t>According to TEMA [1]: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170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700" dirty="0">
                <a:effectLst/>
              </a:rPr>
              <a:t>0.0666 &lt; (Shell diameter/Tube length) &lt; 0.2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700" dirty="0">
                <a:effectLst/>
              </a:rPr>
              <a:t>1.25 &lt; Pitch/Outer diameter of tube &lt; 1.5 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17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4868EFA-5427-C28B-78E6-DE758815BE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7025" y="1825625"/>
                <a:ext cx="527037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en-US" sz="17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According to FINA [2] standards: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en-US" sz="17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Inlet temperature of the pool: 13 Degree Celsius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7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Temperature of the pool should be: 25-28 Degree Celsius</a:t>
                </a:r>
                <a:endParaRPr lang="en-US" sz="17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7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Ambient temperature should be: 25-28 Degree Celsius.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17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7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Our own Constraints 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7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In the shell side, deionized water will be used. 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7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In the tube side, tab water will be used.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17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7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2500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of Water should be filled in under 12 hours.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7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Length of the heat exchanger should be smaller than 7 m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17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17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17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4868EFA-5427-C28B-78E6-DE758815B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25" y="1825625"/>
                <a:ext cx="5270377" cy="4351338"/>
              </a:xfrm>
              <a:prstGeom prst="rect">
                <a:avLst/>
              </a:prstGeom>
              <a:blipFill>
                <a:blip r:embed="rId2"/>
                <a:stretch>
                  <a:fillRect l="-69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006E2918-D578-8654-27EE-CC176B0F591D}"/>
              </a:ext>
            </a:extLst>
          </p:cNvPr>
          <p:cNvSpPr txBox="1">
            <a:spLocks/>
          </p:cNvSpPr>
          <p:nvPr/>
        </p:nvSpPr>
        <p:spPr>
          <a:xfrm>
            <a:off x="838200" y="426402"/>
            <a:ext cx="6897626" cy="139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Constraints: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D6B68-E63F-3094-2A56-7B9308A1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F9AA-0343-466E-87D8-711682BFB0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F4EB98-2D54-3A6F-4C19-2C2D2F4C6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6" b="5334"/>
          <a:stretch/>
        </p:blipFill>
        <p:spPr>
          <a:xfrm>
            <a:off x="0" y="35510"/>
            <a:ext cx="6010109" cy="4083729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A55CE1-B97B-D79B-22F3-9FB6B4E5E0FE}"/>
              </a:ext>
            </a:extLst>
          </p:cNvPr>
          <p:cNvCxnSpPr/>
          <p:nvPr/>
        </p:nvCxnSpPr>
        <p:spPr>
          <a:xfrm>
            <a:off x="2425823" y="1577655"/>
            <a:ext cx="457200" cy="1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0A55083-E031-8FEE-E34A-01D7716E8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82" b="6150"/>
          <a:stretch/>
        </p:blipFill>
        <p:spPr>
          <a:xfrm>
            <a:off x="6181891" y="35509"/>
            <a:ext cx="6010107" cy="408372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521DAF-8D44-C42F-3D4D-9CE2C52C75B2}"/>
              </a:ext>
            </a:extLst>
          </p:cNvPr>
          <p:cNvCxnSpPr/>
          <p:nvPr/>
        </p:nvCxnSpPr>
        <p:spPr>
          <a:xfrm flipV="1">
            <a:off x="7546019" y="2254928"/>
            <a:ext cx="1617245" cy="164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3166BC-1F3E-3174-5495-71EE30E76093}"/>
              </a:ext>
            </a:extLst>
          </p:cNvPr>
          <p:cNvCxnSpPr/>
          <p:nvPr/>
        </p:nvCxnSpPr>
        <p:spPr>
          <a:xfrm flipH="1" flipV="1">
            <a:off x="7190913" y="1577655"/>
            <a:ext cx="1855433" cy="34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747BEC-EAC9-8E34-8670-489A0748FA78}"/>
              </a:ext>
            </a:extLst>
          </p:cNvPr>
          <p:cNvCxnSpPr/>
          <p:nvPr/>
        </p:nvCxnSpPr>
        <p:spPr>
          <a:xfrm flipH="1" flipV="1">
            <a:off x="8131946" y="1577655"/>
            <a:ext cx="1935332" cy="36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77D8B9-064B-EC61-D017-0C58E72FE9AE}"/>
              </a:ext>
            </a:extLst>
          </p:cNvPr>
          <p:cNvCxnSpPr/>
          <p:nvPr/>
        </p:nvCxnSpPr>
        <p:spPr>
          <a:xfrm flipH="1">
            <a:off x="1988598" y="2370338"/>
            <a:ext cx="665825" cy="29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01DFEC04-D7E8-0632-51BD-29DDF62282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4" t="32704" r="3683" b="5170"/>
          <a:stretch/>
        </p:blipFill>
        <p:spPr>
          <a:xfrm>
            <a:off x="6310202" y="4154749"/>
            <a:ext cx="5706123" cy="27032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B39647F-BA2E-4CA7-C0AD-69F6A75D4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00" y="4302385"/>
            <a:ext cx="5555868" cy="223652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BE093-A5F4-D37B-3815-9D56D95ED206}"/>
              </a:ext>
            </a:extLst>
          </p:cNvPr>
          <p:cNvCxnSpPr/>
          <p:nvPr/>
        </p:nvCxnSpPr>
        <p:spPr>
          <a:xfrm>
            <a:off x="1988598" y="4811697"/>
            <a:ext cx="1615736" cy="37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F1FA-954C-733B-4C8C-0B1B1319E5AD}"/>
              </a:ext>
            </a:extLst>
          </p:cNvPr>
          <p:cNvCxnSpPr/>
          <p:nvPr/>
        </p:nvCxnSpPr>
        <p:spPr>
          <a:xfrm flipH="1">
            <a:off x="2654423" y="6161103"/>
            <a:ext cx="807868" cy="6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7E0645-F1FA-0CB9-749B-97DECC21C518}"/>
              </a:ext>
            </a:extLst>
          </p:cNvPr>
          <p:cNvCxnSpPr/>
          <p:nvPr/>
        </p:nvCxnSpPr>
        <p:spPr>
          <a:xfrm flipV="1">
            <a:off x="7448365" y="5415379"/>
            <a:ext cx="1367161" cy="125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FB63E4-F161-66A5-4A6B-6B4585CDBCD2}"/>
              </a:ext>
            </a:extLst>
          </p:cNvPr>
          <p:cNvCxnSpPr/>
          <p:nvPr/>
        </p:nvCxnSpPr>
        <p:spPr>
          <a:xfrm flipH="1" flipV="1">
            <a:off x="7111014" y="4350058"/>
            <a:ext cx="1099277" cy="64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76AC40-841C-C16F-AF9C-CC14A1DBAC57}"/>
              </a:ext>
            </a:extLst>
          </p:cNvPr>
          <p:cNvCxnSpPr/>
          <p:nvPr/>
        </p:nvCxnSpPr>
        <p:spPr>
          <a:xfrm flipH="1" flipV="1">
            <a:off x="8006214" y="4344112"/>
            <a:ext cx="1207363" cy="74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F7B7B5C1-3F3D-A469-2DCA-A0E77E0E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F9AA-0343-466E-87D8-711682BFB0A5}" type="slidenum">
              <a:rPr lang="en-US" smtClean="0"/>
              <a:t>4</a:t>
            </a:fld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210FB2-C532-E7AD-8213-2FC62329FE9B}"/>
              </a:ext>
            </a:extLst>
          </p:cNvPr>
          <p:cNvSpPr txBox="1"/>
          <p:nvPr/>
        </p:nvSpPr>
        <p:spPr>
          <a:xfrm>
            <a:off x="0" y="6538912"/>
            <a:ext cx="609452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300" dirty="0"/>
              <a:t>Figure 2: Application of design iteration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298859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A1770E-66FD-499E-7B5B-A9D80FE92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1264" y="1813297"/>
            <a:ext cx="5668166" cy="1857634"/>
          </a:xfr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B1CC9B6-F631-4688-A65E-B8D3F1A95E18}"/>
              </a:ext>
            </a:extLst>
          </p:cNvPr>
          <p:cNvSpPr/>
          <p:nvPr/>
        </p:nvSpPr>
        <p:spPr>
          <a:xfrm>
            <a:off x="6019060" y="3045041"/>
            <a:ext cx="488272" cy="3839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91C676-2E49-3CC6-F9F3-050FB7E8C8AC}"/>
              </a:ext>
            </a:extLst>
          </p:cNvPr>
          <p:cNvCxnSpPr/>
          <p:nvPr/>
        </p:nvCxnSpPr>
        <p:spPr>
          <a:xfrm>
            <a:off x="4607511" y="2778711"/>
            <a:ext cx="1411549" cy="45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4C0FBF5-E31E-B653-B8EE-D5B4910DB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072" y="4325043"/>
            <a:ext cx="7144747" cy="2010056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05133422-EC77-6B84-FFBD-8ACCD4B4BEC1}"/>
              </a:ext>
            </a:extLst>
          </p:cNvPr>
          <p:cNvSpPr/>
          <p:nvPr/>
        </p:nvSpPr>
        <p:spPr>
          <a:xfrm>
            <a:off x="4431438" y="5738929"/>
            <a:ext cx="488272" cy="3839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450B53-4BAB-2013-58AC-BB278126F31C}"/>
              </a:ext>
            </a:extLst>
          </p:cNvPr>
          <p:cNvCxnSpPr/>
          <p:nvPr/>
        </p:nvCxnSpPr>
        <p:spPr>
          <a:xfrm>
            <a:off x="3019889" y="5419147"/>
            <a:ext cx="1411549" cy="45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789B0B0-CBCD-949D-9EFE-6C50546D72B4}"/>
              </a:ext>
            </a:extLst>
          </p:cNvPr>
          <p:cNvSpPr txBox="1">
            <a:spLocks/>
          </p:cNvSpPr>
          <p:nvPr/>
        </p:nvSpPr>
        <p:spPr>
          <a:xfrm>
            <a:off x="209367" y="1512929"/>
            <a:ext cx="4879019" cy="4536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Most mistakes are tolerated by the program.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In this example, mass flow rates written incorrectly. Program gives an error. There are lots of other error types.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Mass flow rates are in kg/s. Units are described in instructions; however, it will also be corrected in future versions of the program.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AB4648C-7DBF-2F9D-4E7A-37CE6507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F9AA-0343-466E-87D8-711682BFB0A5}" type="slidenum">
              <a:rPr lang="en-US" smtClean="0"/>
              <a:t>5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843E60-AD1D-8ACC-0BF1-81C608F7B3F6}"/>
              </a:ext>
            </a:extLst>
          </p:cNvPr>
          <p:cNvSpPr txBox="1"/>
          <p:nvPr/>
        </p:nvSpPr>
        <p:spPr>
          <a:xfrm>
            <a:off x="3841072" y="6408480"/>
            <a:ext cx="609452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300" dirty="0"/>
              <a:t>Figure 3: Some Error Examples.</a:t>
            </a:r>
          </a:p>
        </p:txBody>
      </p:sp>
    </p:spTree>
    <p:extLst>
      <p:ext uri="{BB962C8B-B14F-4D97-AF65-F5344CB8AC3E}">
        <p14:creationId xmlns:p14="http://schemas.microsoft.com/office/powerpoint/2010/main" val="336982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152A6-AB20-9E75-938F-2A648DF0D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13" t="8285" r="8615" b="6278"/>
          <a:stretch/>
        </p:blipFill>
        <p:spPr>
          <a:xfrm>
            <a:off x="4175464" y="575581"/>
            <a:ext cx="7954977" cy="57068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74E16601-F71B-9436-C0D8-5458D777C4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59" y="1169606"/>
                <a:ext cx="3896712" cy="484986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200" dirty="0"/>
                  <a:t>Design Results:</a:t>
                </a:r>
              </a:p>
              <a:p>
                <a:pPr algn="just"/>
                <a:endParaRPr lang="en-US" sz="2200" dirty="0"/>
              </a:p>
              <a:p>
                <a:pPr algn="just">
                  <a:lnSpc>
                    <a:spcPct val="110000"/>
                  </a:lnSpc>
                </a:pPr>
                <a:r>
                  <a:rPr lang="en-US" sz="1800" dirty="0"/>
                  <a:t>Design restrictions are determined in the preliminary design part and the final design is the main part in figure 4. Results are displayed in figure 4, bottom right side.</a:t>
                </a:r>
              </a:p>
              <a:p>
                <a:pPr algn="just">
                  <a:lnSpc>
                    <a:spcPct val="110000"/>
                  </a:lnSpc>
                </a:pPr>
                <a:endParaRPr lang="en-US" sz="1800" dirty="0"/>
              </a:p>
              <a:p>
                <a:pPr algn="just">
                  <a:lnSpc>
                    <a:spcPct val="110000"/>
                  </a:lnSpc>
                </a:pPr>
                <a:r>
                  <a:rPr lang="en-US" sz="1800" dirty="0"/>
                  <a:t>2500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/>
                  <a:t>of water will be filled in 5 hours, 46 minutes with this heat exchanger. Pool water temperature will be around 28 degree Celsius.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5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74E16601-F71B-9436-C0D8-5458D777C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9" y="1169606"/>
                <a:ext cx="3896712" cy="4849863"/>
              </a:xfrm>
              <a:prstGeom prst="rect">
                <a:avLst/>
              </a:prstGeom>
              <a:blipFill>
                <a:blip r:embed="rId3"/>
                <a:stretch>
                  <a:fillRect l="-1721" t="-1635" r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95E5B-90A8-F3EA-D546-81466703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F9AA-0343-466E-87D8-711682BFB0A5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52653-4685-449A-6941-B85CD629A071}"/>
              </a:ext>
            </a:extLst>
          </p:cNvPr>
          <p:cNvSpPr txBox="1"/>
          <p:nvPr/>
        </p:nvSpPr>
        <p:spPr>
          <a:xfrm>
            <a:off x="4175464" y="6392718"/>
            <a:ext cx="609452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300" dirty="0"/>
              <a:t>Figure 4: Design results</a:t>
            </a:r>
          </a:p>
        </p:txBody>
      </p:sp>
    </p:spTree>
    <p:extLst>
      <p:ext uri="{BB962C8B-B14F-4D97-AF65-F5344CB8AC3E}">
        <p14:creationId xmlns:p14="http://schemas.microsoft.com/office/powerpoint/2010/main" val="342548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3C506D-A97B-6603-E216-F9D287517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3" b="25287"/>
          <a:stretch/>
        </p:blipFill>
        <p:spPr bwMode="auto"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9BEB25-9F08-62CF-6D64-DF3A5E0E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633" y="4763927"/>
            <a:ext cx="6897626" cy="1399223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Thank You For Listening!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3A74D57-1784-ED93-3877-10B9F1EF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F9AA-0343-466E-87D8-711682BFB0A5}" type="slidenum">
              <a:rPr lang="en-US" smtClean="0"/>
              <a:t>7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9673F3-B63E-2814-F55E-65E75DAF5E04}"/>
              </a:ext>
            </a:extLst>
          </p:cNvPr>
          <p:cNvSpPr txBox="1"/>
          <p:nvPr/>
        </p:nvSpPr>
        <p:spPr>
          <a:xfrm>
            <a:off x="188649" y="4424533"/>
            <a:ext cx="609452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300" dirty="0"/>
              <a:t>Figure 5: SolidWorks drawing of the design </a:t>
            </a:r>
          </a:p>
        </p:txBody>
      </p:sp>
    </p:spTree>
    <p:extLst>
      <p:ext uri="{BB962C8B-B14F-4D97-AF65-F5344CB8AC3E}">
        <p14:creationId xmlns:p14="http://schemas.microsoft.com/office/powerpoint/2010/main" val="324457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6453-A5E4-15EC-F1D7-3A40761B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9646B-EDD7-BC21-DE78-4E38B9C2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[1]  “STANDARDS OF THE TUBULAR EXCHANGER MANUFACTURERS ASSOCIATION”</a:t>
            </a:r>
            <a:r>
              <a:rPr lang="en-US" sz="1800" dirty="0">
                <a:effectLst/>
              </a:rPr>
              <a:t> [Online]. Available: http://www1.frm.utn.edu.ar/electromecanica/materias%20pagina%20nuevas/INSTALACIONES%20TERMICAS%20MECANICAS%20Y%20FRIGORIFICAS/material/apuntes/TEMA_9TH_EDITION_2007.pdf</a:t>
            </a:r>
            <a:endParaRPr lang="en-US" sz="1800" b="1" dirty="0"/>
          </a:p>
          <a:p>
            <a:pPr marL="0" indent="0">
              <a:buNone/>
            </a:pPr>
            <a:endParaRPr lang="en-US" sz="1800" dirty="0">
              <a:hlinkClick r:id="rId2"/>
            </a:endParaRPr>
          </a:p>
          <a:p>
            <a:endParaRPr lang="en-US" sz="1800" dirty="0">
              <a:hlinkClick r:id="rId2"/>
            </a:endParaRPr>
          </a:p>
          <a:p>
            <a:r>
              <a:rPr lang="en-US" sz="1800" dirty="0"/>
              <a:t>[2] </a:t>
            </a:r>
            <a:r>
              <a:rPr lang="en-US" sz="1800" dirty="0">
                <a:effectLst/>
              </a:rPr>
              <a:t>“Swimming Pool Certificate Guide February 2020 - FINA.” [Online]. Available: https://resources.fina.org/fina/document/2021/01/19/da8798f0-e89f-4e8c-9e21-5452c16a55dd/fina_swimming_pool_certificate_guide_february_2020_1.pdf. [Accessed: 10-May-2022].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16690-27D8-B4CC-63F3-79B73D3C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F9AA-0343-466E-87D8-711682BFB0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7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539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  ME430: HEAT EXCHANGERS § DESIGN SHELL AND TUBE HEAT EXCHANGER DESIGN FOR OLYMPIC POOLS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ME430: HEAT EXCHANGERS § DESIGN SHELL AND TUBE HEAT EXCHANGER DESIGN FOR OLYMPIC POOLS</dc:title>
  <dc:creator>yunus özkan</dc:creator>
  <cp:lastModifiedBy>yunus özkan</cp:lastModifiedBy>
  <cp:revision>2</cp:revision>
  <dcterms:created xsi:type="dcterms:W3CDTF">2022-05-11T04:42:10Z</dcterms:created>
  <dcterms:modified xsi:type="dcterms:W3CDTF">2022-05-11T08:46:37Z</dcterms:modified>
</cp:coreProperties>
</file>