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i9gArYL+jck0FZbPQfY/N9z9Un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28"/>
  </p:normalViewPr>
  <p:slideViewPr>
    <p:cSldViewPr snapToGrid="0">
      <p:cViewPr varScale="1">
        <p:scale>
          <a:sx n="98" d="100"/>
          <a:sy n="98" d="100"/>
        </p:scale>
        <p:origin x="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Ryan</a:t>
            </a: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Mete</a:t>
            </a: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Ryan</a:t>
            </a: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f4f2cb45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f4f2cb45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Brandon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Ryan</a:t>
            </a: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Mete</a:t>
            </a: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736054" y="-1428486"/>
            <a:ext cx="4047699" cy="10848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829088" y="2286389"/>
            <a:ext cx="5338369" cy="227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2284058" y="-689878"/>
            <a:ext cx="5338369" cy="8230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1056961" y="2075250"/>
            <a:ext cx="4571288" cy="4101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 sz="1800"/>
            </a:lvl2pPr>
            <a:lvl3pPr marL="1371600" lvl="2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+"/>
              <a:defRPr sz="1400"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379560" y="2075250"/>
            <a:ext cx="4770191" cy="4101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 sz="1800"/>
            </a:lvl2pPr>
            <a:lvl3pPr marL="1371600" lvl="2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+"/>
              <a:defRPr sz="1400"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cap="none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1056961" y="2678597"/>
            <a:ext cx="4571287" cy="3506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498633" y="1769166"/>
            <a:ext cx="4571287" cy="815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cap="none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498633" y="2678596"/>
            <a:ext cx="4571287" cy="3506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+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05400" y="702452"/>
            <a:ext cx="6249988" cy="5317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+"/>
              <a:defRPr sz="2800"/>
            </a:lvl2pPr>
            <a:lvl3pPr marL="1371600" lvl="2" indent="-381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+"/>
              <a:defRPr sz="2000"/>
            </a:lvl4pPr>
            <a:lvl5pPr marL="2286000" lvl="4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323953" y="2277264"/>
            <a:ext cx="3752747" cy="374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05400" y="838200"/>
            <a:ext cx="6249988" cy="518159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340137" y="2552699"/>
            <a:ext cx="3736563" cy="3467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+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+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340137" y="63202"/>
            <a:ext cx="2743200" cy="31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l="1432" r="20359" b="-2"/>
          <a:stretch/>
        </p:blipFill>
        <p:spPr>
          <a:xfrm>
            <a:off x="4157000" y="-6"/>
            <a:ext cx="8035000" cy="6858001"/>
          </a:xfrm>
          <a:custGeom>
            <a:avLst/>
            <a:gdLst/>
            <a:ahLst/>
            <a:cxnLst/>
            <a:rect l="l" t="t" r="r" b="b"/>
            <a:pathLst>
              <a:path w="8035000" h="6858001" extrusionOk="0">
                <a:moveTo>
                  <a:pt x="0" y="0"/>
                </a:moveTo>
                <a:lnTo>
                  <a:pt x="8035000" y="0"/>
                </a:lnTo>
                <a:lnTo>
                  <a:pt x="8035000" y="6858001"/>
                </a:lnTo>
                <a:lnTo>
                  <a:pt x="137897" y="6858001"/>
                </a:lnTo>
                <a:lnTo>
                  <a:pt x="274509" y="6844229"/>
                </a:lnTo>
                <a:cubicBezTo>
                  <a:pt x="583423" y="6781017"/>
                  <a:pt x="815799" y="6507690"/>
                  <a:pt x="815799" y="6180089"/>
                </a:cubicBezTo>
                <a:lnTo>
                  <a:pt x="815799" y="677915"/>
                </a:lnTo>
                <a:cubicBezTo>
                  <a:pt x="815799" y="303514"/>
                  <a:pt x="512287" y="2"/>
                  <a:pt x="137886" y="2"/>
                </a:cubicBezTo>
                <a:lnTo>
                  <a:pt x="0" y="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312252" y="752136"/>
            <a:ext cx="3944703" cy="355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4800"/>
              <a:t>Project #3 </a:t>
            </a:r>
            <a:endParaRPr sz="4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4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4800"/>
              <a:t>Stock Signals Trading Analysis </a:t>
            </a:r>
            <a:endParaRPr/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312252" y="4762123"/>
            <a:ext cx="3698627" cy="1257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Brandon Allen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Mete Ozkazanc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Ryan Goda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308387" y="620202"/>
            <a:ext cx="99567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6000"/>
              <a:t>Introduction</a:t>
            </a:r>
            <a:endParaRPr sz="6000"/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335467" y="2306781"/>
            <a:ext cx="9956700" cy="38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200"/>
              <a:t>In this project, we are utilizing LSTM to predict and analyze signals relating to stock prices.</a:t>
            </a:r>
            <a:endParaRPr sz="22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sz="22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200"/>
              <a:t>We will be training our model to predict stock buy &amp; sell signals using any ticker of choice. </a:t>
            </a:r>
            <a:endParaRPr sz="22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sz="22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sz="22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sz="2200"/>
          </a:p>
          <a:p>
            <a:pPr marL="228600" lvl="0" indent="-114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sz="22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sz="2200"/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l="1432" r="20359" b="-2"/>
          <a:stretch/>
        </p:blipFill>
        <p:spPr>
          <a:xfrm rot="5400000">
            <a:off x="7660915" y="2326915"/>
            <a:ext cx="7673425" cy="1388745"/>
          </a:xfrm>
          <a:custGeom>
            <a:avLst/>
            <a:gdLst/>
            <a:ahLst/>
            <a:cxnLst/>
            <a:rect l="l" t="t" r="r" b="b"/>
            <a:pathLst>
              <a:path w="8035000" h="6858001" extrusionOk="0">
                <a:moveTo>
                  <a:pt x="0" y="0"/>
                </a:moveTo>
                <a:lnTo>
                  <a:pt x="8035000" y="0"/>
                </a:lnTo>
                <a:lnTo>
                  <a:pt x="8035000" y="6858001"/>
                </a:lnTo>
                <a:lnTo>
                  <a:pt x="137897" y="6858001"/>
                </a:lnTo>
                <a:lnTo>
                  <a:pt x="274509" y="6844229"/>
                </a:lnTo>
                <a:cubicBezTo>
                  <a:pt x="583423" y="6781017"/>
                  <a:pt x="815799" y="6507690"/>
                  <a:pt x="815799" y="6180089"/>
                </a:cubicBezTo>
                <a:lnTo>
                  <a:pt x="815799" y="677915"/>
                </a:lnTo>
                <a:cubicBezTo>
                  <a:pt x="815799" y="303514"/>
                  <a:pt x="512287" y="2"/>
                  <a:pt x="137886" y="2"/>
                </a:cubicBezTo>
                <a:lnTo>
                  <a:pt x="0" y="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5" name="Google Shape;9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3175" y="152249"/>
            <a:ext cx="2793450" cy="20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6350" y="4067200"/>
            <a:ext cx="3751026" cy="26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308387" y="620202"/>
            <a:ext cx="99567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6000"/>
              <a:t>Our Data and Objectives</a:t>
            </a:r>
            <a:endParaRPr sz="6000"/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/>
              <a:t>Our main objectives for this project includes predicting the stock prices through LSTM Neural Network Nodes. </a:t>
            </a:r>
            <a:endParaRPr sz="2000"/>
          </a:p>
          <a:p>
            <a:pPr marL="228600" lvl="0" indent="-114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sz="20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/>
              <a:t>In performing our test and analysis, we will be utilizing these nodes and their storage capabilities to accurately predict our stock prices.</a:t>
            </a:r>
            <a:endParaRPr sz="2000"/>
          </a:p>
          <a:p>
            <a:pPr marL="228600" lvl="0" indent="-114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sz="20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/>
              <a:t>Ease of Use - Our goal is to allow the user to act on buy / sell signals.</a:t>
            </a:r>
            <a:endParaRPr sz="2000"/>
          </a:p>
          <a:p>
            <a:pPr marL="228600" lvl="0" indent="-114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sz="20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/>
              <a:t>We utilized a Yahoo Finance Library to pull stock price information pertaining to that specific select stock.</a:t>
            </a:r>
            <a:endParaRPr sz="2000"/>
          </a:p>
          <a:p>
            <a:pPr marL="228600" lvl="0" indent="-114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sz="2000"/>
          </a:p>
          <a:p>
            <a:pPr marL="1143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sz="2000"/>
          </a:p>
        </p:txBody>
      </p:sp>
      <p:sp>
        <p:nvSpPr>
          <p:cNvPr id="103" name="Google Shape;103;p3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 l="1431" r="20364"/>
          <a:stretch/>
        </p:blipFill>
        <p:spPr>
          <a:xfrm rot="5400000">
            <a:off x="7660915" y="2326915"/>
            <a:ext cx="7673425" cy="1388745"/>
          </a:xfrm>
          <a:custGeom>
            <a:avLst/>
            <a:gdLst/>
            <a:ahLst/>
            <a:cxnLst/>
            <a:rect l="l" t="t" r="r" b="b"/>
            <a:pathLst>
              <a:path w="8035000" h="6858001" extrusionOk="0">
                <a:moveTo>
                  <a:pt x="0" y="0"/>
                </a:moveTo>
                <a:lnTo>
                  <a:pt x="8035000" y="0"/>
                </a:lnTo>
                <a:lnTo>
                  <a:pt x="8035000" y="6858001"/>
                </a:lnTo>
                <a:lnTo>
                  <a:pt x="137897" y="6858001"/>
                </a:lnTo>
                <a:lnTo>
                  <a:pt x="274509" y="6844229"/>
                </a:lnTo>
                <a:cubicBezTo>
                  <a:pt x="583423" y="6781017"/>
                  <a:pt x="815799" y="6507690"/>
                  <a:pt x="815799" y="6180089"/>
                </a:cubicBezTo>
                <a:lnTo>
                  <a:pt x="815799" y="677915"/>
                </a:lnTo>
                <a:cubicBezTo>
                  <a:pt x="815799" y="303514"/>
                  <a:pt x="512287" y="2"/>
                  <a:pt x="137886" y="2"/>
                </a:cubicBezTo>
                <a:lnTo>
                  <a:pt x="0" y="2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f4f2cb45c_0_10"/>
          <p:cNvSpPr txBox="1">
            <a:spLocks noGrp="1"/>
          </p:cNvSpPr>
          <p:nvPr>
            <p:ph type="title"/>
          </p:nvPr>
        </p:nvSpPr>
        <p:spPr>
          <a:xfrm>
            <a:off x="308387" y="620202"/>
            <a:ext cx="9956700" cy="1438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6000"/>
              <a:t>Our Code</a:t>
            </a:r>
            <a:endParaRPr/>
          </a:p>
        </p:txBody>
      </p:sp>
      <p:sp>
        <p:nvSpPr>
          <p:cNvPr id="110" name="Google Shape;110;g2ef4f2cb45c_0_10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11" name="Google Shape;111;g2ef4f2cb45c_0_10"/>
          <p:cNvPicPr preferRelativeResize="0"/>
          <p:nvPr/>
        </p:nvPicPr>
        <p:blipFill rotWithShape="1">
          <a:blip r:embed="rId3">
            <a:alphaModFix/>
          </a:blip>
          <a:srcRect l="1431" r="20364"/>
          <a:stretch/>
        </p:blipFill>
        <p:spPr>
          <a:xfrm rot="5400000">
            <a:off x="7660915" y="2326915"/>
            <a:ext cx="7673425" cy="1388745"/>
          </a:xfrm>
          <a:custGeom>
            <a:avLst/>
            <a:gdLst/>
            <a:ahLst/>
            <a:cxnLst/>
            <a:rect l="l" t="t" r="r" b="b"/>
            <a:pathLst>
              <a:path w="8035000" h="6858001" extrusionOk="0">
                <a:moveTo>
                  <a:pt x="0" y="0"/>
                </a:moveTo>
                <a:lnTo>
                  <a:pt x="8035000" y="0"/>
                </a:lnTo>
                <a:lnTo>
                  <a:pt x="8035000" y="6858001"/>
                </a:lnTo>
                <a:lnTo>
                  <a:pt x="137897" y="6858001"/>
                </a:lnTo>
                <a:lnTo>
                  <a:pt x="274509" y="6844229"/>
                </a:lnTo>
                <a:cubicBezTo>
                  <a:pt x="583423" y="6781017"/>
                  <a:pt x="815799" y="6507690"/>
                  <a:pt x="815799" y="6180089"/>
                </a:cubicBezTo>
                <a:lnTo>
                  <a:pt x="815799" y="677915"/>
                </a:lnTo>
                <a:cubicBezTo>
                  <a:pt x="815799" y="303514"/>
                  <a:pt x="512287" y="2"/>
                  <a:pt x="137886" y="2"/>
                </a:cubicBezTo>
                <a:lnTo>
                  <a:pt x="0" y="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12" name="Google Shape;112;g2ef4f2cb45c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7723" y="2058998"/>
            <a:ext cx="3810525" cy="38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title"/>
          </p:nvPr>
        </p:nvSpPr>
        <p:spPr>
          <a:xfrm>
            <a:off x="335487" y="213102"/>
            <a:ext cx="99567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6000"/>
              <a:t>Results / Findings</a:t>
            </a:r>
            <a:endParaRPr sz="6000"/>
          </a:p>
        </p:txBody>
      </p:sp>
      <p:sp>
        <p:nvSpPr>
          <p:cNvPr id="118" name="Google Shape;118;p5"/>
          <p:cNvSpPr txBox="1">
            <a:spLocks noGrp="1"/>
          </p:cNvSpPr>
          <p:nvPr>
            <p:ph type="body" idx="1"/>
          </p:nvPr>
        </p:nvSpPr>
        <p:spPr>
          <a:xfrm>
            <a:off x="335451" y="1805725"/>
            <a:ext cx="5418900" cy="4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200"/>
              <a:t>For lengthy datasets, as our X-Axis (Time &amp; Date) increases, the predictions of our plot begin to deviate. This is expected.</a:t>
            </a:r>
            <a:endParaRPr sz="22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sz="22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200"/>
              <a:t>In opposition, if our dataset isn’t as lengthy, the margin of error is decreased in our prediction.</a:t>
            </a:r>
            <a:endParaRPr sz="22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sz="22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sz="22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200"/>
              <a:t>Cumulative Return Graphic: </a:t>
            </a:r>
            <a:endParaRPr sz="2200"/>
          </a:p>
          <a:p>
            <a:pPr marL="228600" lvl="0" indent="-114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/>
          </a:p>
        </p:txBody>
      </p:sp>
      <p:sp>
        <p:nvSpPr>
          <p:cNvPr id="119" name="Google Shape;119;p5"/>
          <p:cNvSpPr txBox="1"/>
          <p:nvPr/>
        </p:nvSpPr>
        <p:spPr>
          <a:xfrm>
            <a:off x="7534400" y="1171375"/>
            <a:ext cx="229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Comparison Graphic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20" name="Google Shape;12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825" y="1742121"/>
            <a:ext cx="5257076" cy="1721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3800" y="3626738"/>
            <a:ext cx="5257076" cy="18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3825" y="5667525"/>
            <a:ext cx="4744100" cy="758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335462" y="123602"/>
            <a:ext cx="99567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6000"/>
              <a:t>Conclusion</a:t>
            </a:r>
            <a:endParaRPr sz="6000"/>
          </a:p>
        </p:txBody>
      </p:sp>
      <p:sp>
        <p:nvSpPr>
          <p:cNvPr id="128" name="Google Shape;128;p4"/>
          <p:cNvSpPr txBox="1">
            <a:spLocks noGrp="1"/>
          </p:cNvSpPr>
          <p:nvPr>
            <p:ph type="body" idx="1"/>
          </p:nvPr>
        </p:nvSpPr>
        <p:spPr>
          <a:xfrm>
            <a:off x="335442" y="1624056"/>
            <a:ext cx="9956700" cy="38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200"/>
              <a:t>In creating our code, we enabled a “ticker-choice” allowing the user to select any stock of choice to analyze. It is intended to be easy to use without you having to be an expert in stock trading.</a:t>
            </a:r>
            <a:endParaRPr sz="2200"/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200"/>
              <a:t>If given the opportunity to continue working on this project, we would further backtest historical results based on the signals and find ways to implement better thresholds for the buy/sell signals to increase returns.</a:t>
            </a:r>
            <a:endParaRPr sz="2200"/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/>
          </a:p>
        </p:txBody>
      </p:sp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30" name="Google Shape;130;p4"/>
          <p:cNvPicPr preferRelativeResize="0"/>
          <p:nvPr/>
        </p:nvPicPr>
        <p:blipFill rotWithShape="1">
          <a:blip r:embed="rId3">
            <a:alphaModFix/>
          </a:blip>
          <a:srcRect l="1431" r="20364"/>
          <a:stretch/>
        </p:blipFill>
        <p:spPr>
          <a:xfrm rot="5400000">
            <a:off x="7660915" y="2326915"/>
            <a:ext cx="7673425" cy="1388745"/>
          </a:xfrm>
          <a:custGeom>
            <a:avLst/>
            <a:gdLst/>
            <a:ahLst/>
            <a:cxnLst/>
            <a:rect l="l" t="t" r="r" b="b"/>
            <a:pathLst>
              <a:path w="8035000" h="6858001" extrusionOk="0">
                <a:moveTo>
                  <a:pt x="0" y="0"/>
                </a:moveTo>
                <a:lnTo>
                  <a:pt x="8035000" y="0"/>
                </a:lnTo>
                <a:lnTo>
                  <a:pt x="8035000" y="6858001"/>
                </a:lnTo>
                <a:lnTo>
                  <a:pt x="137897" y="6858001"/>
                </a:lnTo>
                <a:lnTo>
                  <a:pt x="274509" y="6844229"/>
                </a:lnTo>
                <a:cubicBezTo>
                  <a:pt x="583423" y="6781017"/>
                  <a:pt x="815799" y="6507690"/>
                  <a:pt x="815799" y="6180089"/>
                </a:cubicBezTo>
                <a:lnTo>
                  <a:pt x="815799" y="677915"/>
                </a:lnTo>
                <a:cubicBezTo>
                  <a:pt x="815799" y="303514"/>
                  <a:pt x="512287" y="2"/>
                  <a:pt x="137886" y="2"/>
                </a:cubicBezTo>
                <a:lnTo>
                  <a:pt x="0" y="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31" name="Google Shape;1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1308" y="0"/>
            <a:ext cx="3010842" cy="15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8350" y="4487400"/>
            <a:ext cx="3455327" cy="230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AnalogousFromRegularSeed_2SEEDS">
      <a:dk1>
        <a:srgbClr val="000000"/>
      </a:dk1>
      <a:lt1>
        <a:srgbClr val="FFFFFF"/>
      </a:lt1>
      <a:dk2>
        <a:srgbClr val="41242C"/>
      </a:dk2>
      <a:lt2>
        <a:srgbClr val="E2E8E6"/>
      </a:lt2>
      <a:accent1>
        <a:srgbClr val="D5174B"/>
      </a:accent1>
      <a:accent2>
        <a:srgbClr val="E729AC"/>
      </a:accent2>
      <a:accent3>
        <a:srgbClr val="E74429"/>
      </a:accent3>
      <a:accent4>
        <a:srgbClr val="14BB38"/>
      </a:accent4>
      <a:accent5>
        <a:srgbClr val="21B880"/>
      </a:accent5>
      <a:accent6>
        <a:srgbClr val="15B5BD"/>
      </a:accent6>
      <a:hlink>
        <a:srgbClr val="319378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Macintosh PowerPoint</Application>
  <PresentationFormat>Widescreen</PresentationFormat>
  <Paragraphs>43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DylanVTI</vt:lpstr>
      <vt:lpstr>Project #3   Stock Signals Trading Analysis </vt:lpstr>
      <vt:lpstr>Introduction</vt:lpstr>
      <vt:lpstr>Our Data and Objectives</vt:lpstr>
      <vt:lpstr>Our Code</vt:lpstr>
      <vt:lpstr>Results / Findings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Goda, Ryan J.</dc:creator>
  <cp:lastModifiedBy>Goda, Ryan J.</cp:lastModifiedBy>
  <cp:revision>1</cp:revision>
  <dcterms:created xsi:type="dcterms:W3CDTF">2024-07-25T22:40:02Z</dcterms:created>
  <dcterms:modified xsi:type="dcterms:W3CDTF">2024-08-01T22:05:33Z</dcterms:modified>
</cp:coreProperties>
</file>