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720"/>
  </p:normalViewPr>
  <p:slideViewPr>
    <p:cSldViewPr snapToGrid="0">
      <p:cViewPr varScale="1">
        <p:scale>
          <a:sx n="133" d="100"/>
          <a:sy n="133" d="100"/>
        </p:scale>
        <p:origin x="240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1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4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8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94" r:id="rId4"/>
    <p:sldLayoutId id="2147483695" r:id="rId5"/>
    <p:sldLayoutId id="2147483701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FC339B-BD9F-36F6-7EA7-310459527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F90F4-6ADC-B830-68BC-C8E9FA2F5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0949"/>
            <a:ext cx="3948055" cy="323805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Project 1</a:t>
            </a:r>
            <a:br>
              <a:rPr lang="en-US" dirty="0"/>
            </a:br>
            <a:r>
              <a:rPr lang="en-US" dirty="0"/>
              <a:t>Stock-Market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B47A2-10C5-BC0E-1020-7AE67BC5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4967" y="5179305"/>
            <a:ext cx="6579311" cy="93753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Sonu</a:t>
            </a:r>
            <a:r>
              <a:rPr lang="en-US" dirty="0"/>
              <a:t> Sharma	Mete </a:t>
            </a:r>
            <a:r>
              <a:rPr lang="en-US" dirty="0" err="1"/>
              <a:t>Ozkazanc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                Brandon Allen      Ryan Goda		 </a:t>
            </a:r>
          </a:p>
        </p:txBody>
      </p:sp>
    </p:spTree>
    <p:extLst>
      <p:ext uri="{BB962C8B-B14F-4D97-AF65-F5344CB8AC3E}">
        <p14:creationId xmlns:p14="http://schemas.microsoft.com/office/powerpoint/2010/main" val="152255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86FD-5AD8-6D6B-995B-6314CE86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C5DD-307F-504C-F05F-6A7D6625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61" y="1682439"/>
            <a:ext cx="10058400" cy="3849624"/>
          </a:xfrm>
        </p:spPr>
        <p:txBody>
          <a:bodyPr>
            <a:noAutofit/>
          </a:bodyPr>
          <a:lstStyle/>
          <a:p>
            <a:pPr lvl="2"/>
            <a:r>
              <a:rPr lang="en-US" sz="1300" b="1" dirty="0"/>
              <a:t>What type of data are we looking at and what is the timeframe of our data?</a:t>
            </a:r>
          </a:p>
          <a:p>
            <a:pPr lvl="3"/>
            <a:r>
              <a:rPr lang="en-US" sz="1300" dirty="0"/>
              <a:t>In this project, we will be looking at a 5-year portion of NASDAQ stock data ranging from 2019 – 2024.</a:t>
            </a:r>
          </a:p>
          <a:p>
            <a:pPr lvl="2"/>
            <a:r>
              <a:rPr lang="en-US" sz="1300" b="1" dirty="0"/>
              <a:t>Where did we acquire our data?</a:t>
            </a:r>
          </a:p>
          <a:p>
            <a:pPr lvl="3"/>
            <a:r>
              <a:rPr lang="en-US" sz="1300" dirty="0"/>
              <a:t>We acquired our CSV data set from ”Go-Charting” and acquired our outlier events from “Morningstar”, “Google Finance”, “New York Times”, and “MarketWatch”.</a:t>
            </a:r>
          </a:p>
          <a:p>
            <a:pPr lvl="2"/>
            <a:r>
              <a:rPr lang="en-US" sz="1300" b="1" dirty="0"/>
              <a:t>In the data, </a:t>
            </a:r>
            <a:r>
              <a:rPr lang="en-US" sz="1300" b="1" u="sng" dirty="0"/>
              <a:t>what could be incorrect?</a:t>
            </a:r>
          </a:p>
          <a:p>
            <a:pPr lvl="3"/>
            <a:r>
              <a:rPr lang="en-US" sz="1300" dirty="0"/>
              <a:t>From our dataset, we believe no information to be incorrect. We do note that of all the available days; Monday – Friday, 9:30AM – 4:00PM the stock market could be open, it is not due to certain holidays. Therefore, any forecasting methods used may show a slightly misconstrued utilization rate. </a:t>
            </a:r>
          </a:p>
          <a:p>
            <a:pPr lvl="3"/>
            <a:r>
              <a:rPr lang="en-US" sz="1300" dirty="0"/>
              <a:t>We must also ask if our dataset includes data outside of regular trading hours; which it does not.</a:t>
            </a:r>
          </a:p>
          <a:p>
            <a:pPr lvl="2"/>
            <a:r>
              <a:rPr lang="en-US" sz="1300" b="1" dirty="0"/>
              <a:t>What Analysis / Plots / Time-Series information will we be running on our data?</a:t>
            </a:r>
          </a:p>
          <a:p>
            <a:pPr lvl="3"/>
            <a:r>
              <a:rPr lang="en-US" sz="1300" dirty="0"/>
              <a:t>In this project, we utilized concatenation, forecasting, model-prediction, data cleaning, maximums, minimum, averages, correlations, to-datetime, and indexing.</a:t>
            </a:r>
          </a:p>
          <a:p>
            <a:pPr lvl="2"/>
            <a:r>
              <a:rPr lang="en-US" sz="1300" b="1" dirty="0"/>
              <a:t>Explain our columns and their meanings.</a:t>
            </a:r>
          </a:p>
          <a:p>
            <a:pPr lvl="3"/>
            <a:r>
              <a:rPr lang="en-US" sz="1300" b="1" dirty="0"/>
              <a:t>Open:</a:t>
            </a:r>
            <a:r>
              <a:rPr lang="en-US" sz="1300" dirty="0"/>
              <a:t> Opening Price of the Market. </a:t>
            </a:r>
            <a:r>
              <a:rPr lang="en-US" sz="1300" b="1" dirty="0"/>
              <a:t>Close:</a:t>
            </a:r>
            <a:r>
              <a:rPr lang="en-US" sz="1300" dirty="0"/>
              <a:t> Closing price of the Market. </a:t>
            </a:r>
            <a:r>
              <a:rPr lang="en-US" sz="1300" b="1" dirty="0"/>
              <a:t>High:</a:t>
            </a:r>
            <a:r>
              <a:rPr lang="en-US" sz="1300" dirty="0"/>
              <a:t> Highest price reached in that single time-period. </a:t>
            </a:r>
            <a:r>
              <a:rPr lang="en-US" sz="1300" b="1" dirty="0"/>
              <a:t>Low:</a:t>
            </a:r>
            <a:r>
              <a:rPr lang="en-US" sz="1300" dirty="0"/>
              <a:t> Lowest price reached in that single time-period. </a:t>
            </a:r>
            <a:r>
              <a:rPr lang="en-US" sz="1300" b="1" dirty="0"/>
              <a:t>Adjusted Close: </a:t>
            </a:r>
            <a:r>
              <a:rPr lang="en-US" sz="1300" dirty="0"/>
              <a:t>Closing price after the lag of the market has caught up, </a:t>
            </a:r>
            <a:r>
              <a:rPr lang="en-US" sz="1300" b="1" dirty="0"/>
              <a:t>Volume:</a:t>
            </a:r>
            <a:r>
              <a:rPr lang="en-US" sz="1300" dirty="0"/>
              <a:t> The Volume of Currency that moved through the NASDAQ in that single time-period. </a:t>
            </a:r>
            <a:r>
              <a:rPr lang="en-US" sz="1300" b="1" dirty="0"/>
              <a:t>Headline: </a:t>
            </a:r>
            <a:r>
              <a:rPr lang="en-US" sz="1300" dirty="0"/>
              <a:t>News articles corresponding to a specific date of a specific time-period filter-searching the words “United States Economy”.</a:t>
            </a:r>
          </a:p>
        </p:txBody>
      </p:sp>
    </p:spTree>
    <p:extLst>
      <p:ext uri="{BB962C8B-B14F-4D97-AF65-F5344CB8AC3E}">
        <p14:creationId xmlns:p14="http://schemas.microsoft.com/office/powerpoint/2010/main" val="394042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97B4-8FA8-607D-3CE5-86F7D3B8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analyzed our conceptual data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E49A-5A28-B3A5-0103-626FCB5E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Data:</a:t>
            </a:r>
          </a:p>
          <a:p>
            <a:pPr lvl="1"/>
            <a:r>
              <a:rPr lang="en-US" b="1" dirty="0"/>
              <a:t>Points regarding news of speculation vs. authentic news:</a:t>
            </a:r>
          </a:p>
          <a:p>
            <a:pPr lvl="2"/>
            <a:r>
              <a:rPr lang="en-US" dirty="0"/>
              <a:t>When dealing with markets, it should be noted that not all news sources are accurate in their research, and many speculate news.</a:t>
            </a:r>
          </a:p>
          <a:p>
            <a:pPr lvl="2"/>
            <a:r>
              <a:rPr lang="en-US" dirty="0"/>
              <a:t>While this isn’t uncommon, it can lead investors to believe they are gaining access to authentic news, leading them to make a play within the market on possible fabricated information. </a:t>
            </a:r>
          </a:p>
          <a:p>
            <a:pPr lvl="1"/>
            <a:r>
              <a:rPr lang="en-US" b="1" dirty="0"/>
              <a:t>Were there any expected outliers in the data?</a:t>
            </a:r>
          </a:p>
          <a:p>
            <a:pPr lvl="2"/>
            <a:r>
              <a:rPr lang="en-US" dirty="0"/>
              <a:t>From our dataset and due to this information being historical, we expect to see outlier data during or near the time-periods of major foreign and domestic events. A few of these events include COVID-19, Global Conflicts, and Interest Rate fluctuations.</a:t>
            </a:r>
          </a:p>
          <a:p>
            <a:pPr lvl="1"/>
            <a:r>
              <a:rPr lang="en-US" b="1" dirty="0"/>
              <a:t>What news outlets did we utilize to identify information that could result in outlier data?</a:t>
            </a:r>
          </a:p>
          <a:p>
            <a:pPr lvl="2"/>
            <a:r>
              <a:rPr lang="en-US" dirty="0"/>
              <a:t>As previously mentioned, we created a column named “Headline” to help us and the audience identify potential reason for outlier data indications through utilizing a New York Times API Key to filter-search articles for each day pertaining to the filter “United States Economy.”</a:t>
            </a:r>
          </a:p>
        </p:txBody>
      </p:sp>
    </p:spTree>
    <p:extLst>
      <p:ext uri="{BB962C8B-B14F-4D97-AF65-F5344CB8AC3E}">
        <p14:creationId xmlns:p14="http://schemas.microsoft.com/office/powerpoint/2010/main" val="25037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5902-D408-7E57-F724-44D89F9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67C1-8B76-B69F-E561-77123F8C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Data:</a:t>
            </a:r>
          </a:p>
          <a:p>
            <a:pPr lvl="1"/>
            <a:r>
              <a:rPr lang="en-US" dirty="0"/>
              <a:t>Explain our main variables.</a:t>
            </a:r>
          </a:p>
          <a:p>
            <a:pPr lvl="1"/>
            <a:r>
              <a:rPr lang="en-US" dirty="0"/>
              <a:t>Explain how we sliced the data.</a:t>
            </a:r>
          </a:p>
          <a:p>
            <a:pPr lvl="2"/>
            <a:r>
              <a:rPr lang="en-US" dirty="0"/>
              <a:t>This entails our breakdown of the 5-year data set as-is and forecasted. This can be:</a:t>
            </a:r>
          </a:p>
          <a:p>
            <a:pPr lvl="3"/>
            <a:r>
              <a:rPr lang="en-US" dirty="0"/>
              <a:t>One 2019 as-is dataset.		One 2019 forecasted dataset.</a:t>
            </a:r>
          </a:p>
          <a:p>
            <a:pPr lvl="3"/>
            <a:r>
              <a:rPr lang="en-US" dirty="0"/>
              <a:t>One 2020 – 2022 as-is dataset.	One 2020 – 2022 forecasted dataset.</a:t>
            </a:r>
          </a:p>
          <a:p>
            <a:pPr lvl="3"/>
            <a:r>
              <a:rPr lang="en-US" dirty="0"/>
              <a:t>One 2022 – 2024 as-is dataset.	One 2022 – 2024 forecasted dataset.</a:t>
            </a:r>
          </a:p>
          <a:p>
            <a:pPr lvl="4"/>
            <a:r>
              <a:rPr lang="en-US" b="1" dirty="0"/>
              <a:t>We can adjust these dates as we see fit, we may or may not need less or more dataset slices.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9158-74EA-9F6C-9270-B598FA09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#2: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B5B2-63F3-5888-CD11-24B9CA8D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0BE-A3E6-ADD4-625D-B54D6518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&amp;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5875-38EF-F718-6F59-7174388D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around 6 plots here with concise explanations and proper labelling.</a:t>
            </a:r>
          </a:p>
        </p:txBody>
      </p:sp>
    </p:spTree>
    <p:extLst>
      <p:ext uri="{BB962C8B-B14F-4D97-AF65-F5344CB8AC3E}">
        <p14:creationId xmlns:p14="http://schemas.microsoft.com/office/powerpoint/2010/main" val="229930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AC9A-CC49-54AA-25B9-F5418F00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3AE7-D1D0-8B8D-A660-38733AED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8CD0-5D78-BBC9-2CB4-DA5A8811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C6BE-2566-E35C-A980-1C4A0775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8118"/>
            <a:ext cx="10058400" cy="3849624"/>
          </a:xfrm>
        </p:spPr>
        <p:txBody>
          <a:bodyPr>
            <a:normAutofit fontScale="92500"/>
          </a:bodyPr>
          <a:lstStyle/>
          <a:p>
            <a:r>
              <a:rPr lang="en-US" dirty="0"/>
              <a:t>From our data we can see that outlier events directly correlated with unusual fluctuations in the stock market. Through our 2019 stock market information, we were able to see what a regular market looks like, in comparison to our other datasets from different years.</a:t>
            </a:r>
          </a:p>
          <a:p>
            <a:r>
              <a:rPr lang="en-US" dirty="0"/>
              <a:t>Wrap:</a:t>
            </a:r>
          </a:p>
          <a:p>
            <a:pPr lvl="1"/>
            <a:r>
              <a:rPr lang="en-US" dirty="0"/>
              <a:t>In solution to our analysis, it is important to remember that the stock market moves in a relatively random manner. Value increases and decreases through global events, some of which are out of our control.</a:t>
            </a:r>
          </a:p>
          <a:p>
            <a:pPr lvl="1"/>
            <a:r>
              <a:rPr lang="en-US" dirty="0"/>
              <a:t>In preparation for scenarios such as outlier events, we believe it would be best to begin by taking precautionary steps in the event something happens and placing “stops” on your investments. </a:t>
            </a:r>
          </a:p>
          <a:p>
            <a:pPr lvl="1"/>
            <a:r>
              <a:rPr lang="en-US" dirty="0"/>
              <a:t>Along with this, we encourage one to consider the authenticity of their news source. Phony information can be a detriment to oneself and a long-awaited entry point to someone else.</a:t>
            </a:r>
          </a:p>
          <a:p>
            <a:pPr lvl="1"/>
            <a:r>
              <a:rPr lang="en-US" dirty="0"/>
              <a:t>The ability to forecast future data is available to everyone. We recommend looking for yourself and doing your own research.</a:t>
            </a:r>
          </a:p>
          <a:p>
            <a:pPr lvl="1"/>
            <a:r>
              <a:rPr lang="en-US" dirty="0"/>
              <a:t>Finally, understanding volatility of the stock market is a skill worth having. Investing in a highly volatile market may lead to increased losses yet also increased gains in comparison to a stable market. This can be explained through the ”Security Market Line.”</a:t>
            </a:r>
          </a:p>
        </p:txBody>
      </p:sp>
    </p:spTree>
    <p:extLst>
      <p:ext uri="{BB962C8B-B14F-4D97-AF65-F5344CB8AC3E}">
        <p14:creationId xmlns:p14="http://schemas.microsoft.com/office/powerpoint/2010/main" val="21366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4AA6-72BE-4102-B0A2-404ED50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Post-Evaluation: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AC316-552F-D728-0316-043AC4C6F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evaluating our project, we are interested in further researching and developing a simple website implementing our code to which users may enter their required rates of return on investment. With this information, we would like to create a dashboard enabling the forecasts of future market predictions and comparatively evaluating their rates of required return to trends in the market based on internal factors such as “Beta = Risk Aversion”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through use of the security market line, and external factors such as market conditions, authentic news, and economic considerations.</a:t>
                </a:r>
              </a:p>
              <a:p>
                <a:r>
                  <a:rPr lang="en-US" dirty="0"/>
                  <a:t>Finally, we are interested in coding the addition of “holiday-exemptions”, meaning the forecasts would skip over known U.S. national holidays.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AC316-552F-D728-0316-043AC4C6F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92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8559C7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1005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Garamond</vt:lpstr>
      <vt:lpstr>SavonVTI</vt:lpstr>
      <vt:lpstr>Project 1 Stock-Market Analysis</vt:lpstr>
      <vt:lpstr>Introduction Summary:</vt:lpstr>
      <vt:lpstr>How we analyzed our conceptual data questions:</vt:lpstr>
      <vt:lpstr>Our Data #1:</vt:lpstr>
      <vt:lpstr>Our Data #2:</vt:lpstr>
      <vt:lpstr>Plots &amp; Analysis:</vt:lpstr>
      <vt:lpstr>PowerPoint Presentation</vt:lpstr>
      <vt:lpstr>Goals &amp; Solutions:</vt:lpstr>
      <vt:lpstr>Post-Evaluation: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Ryan Goda</dc:creator>
  <cp:lastModifiedBy>Ryan Goda</cp:lastModifiedBy>
  <cp:revision>18</cp:revision>
  <dcterms:created xsi:type="dcterms:W3CDTF">2024-04-11T22:22:35Z</dcterms:created>
  <dcterms:modified xsi:type="dcterms:W3CDTF">2024-04-12T16:52:02Z</dcterms:modified>
</cp:coreProperties>
</file>