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8" r:id="rId6"/>
    <p:sldId id="275" r:id="rId7"/>
    <p:sldId id="269" r:id="rId8"/>
    <p:sldId id="259" r:id="rId9"/>
    <p:sldId id="260" r:id="rId10"/>
    <p:sldId id="271" r:id="rId11"/>
    <p:sldId id="273" r:id="rId12"/>
    <p:sldId id="274" r:id="rId13"/>
    <p:sldId id="272" r:id="rId14"/>
    <p:sldId id="264" r:id="rId15"/>
    <p:sldId id="265" r:id="rId16"/>
    <p:sldId id="266" r:id="rId17"/>
    <p:sldId id="267" r:id="rId18"/>
  </p:sldIdLst>
  <p:sldSz cx="18288000" cy="10287000"/>
  <p:notesSz cx="6858000" cy="9144000"/>
  <p:embeddedFontLst>
    <p:embeddedFont>
      <p:font typeface="Arial Bold" panose="020B0704020202020204" pitchFamily="34" charset="0"/>
      <p:regular r:id="rId19"/>
      <p:bold r:id="rId20"/>
    </p:embeddedFont>
    <p:embeddedFont>
      <p:font typeface="HK Modular" panose="020B0604020202020204" charset="0"/>
      <p:regular r:id="rId21"/>
      <p:bold r:id="rId22"/>
    </p:embeddedFont>
    <p:embeddedFont>
      <p:font typeface="Telegraf" panose="020B0604020202020204" charset="0"/>
      <p:regular r:id="rId23"/>
    </p:embeddedFont>
    <p:embeddedFont>
      <p:font typeface="Telegraf Heavy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2C4D1-12F7-4872-9E2A-FA400331253C}" v="31" dt="2024-08-09T09:25:37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han\Downloads\XTkhKDViuU4AZ4dnGybFhMPKX9CwPcBX4uZhCb0IWaQvV8bjU1vCjxqH8aXgRldX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han\Downloads\intiharvaka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İntihar sayıs</a:t>
            </a:r>
            <a:r>
              <a:rPr lang="tr-TR" sz="3200">
                <a:solidFill>
                  <a:schemeClr val="tx1">
                    <a:lumMod val="95000"/>
                    <a:lumOff val="5000"/>
                  </a:schemeClr>
                </a:solidFill>
              </a:rPr>
              <a:t>ı</a:t>
            </a:r>
            <a:r>
              <a:rPr lang="tr-TR" sz="320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(TÜİK, 2024)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'1594'!$B$5:$B$6</c:f>
              <c:strCache>
                <c:ptCount val="2"/>
                <c:pt idx="0">
                  <c:v>İntihar sayısı</c:v>
                </c:pt>
                <c:pt idx="1">
                  <c:v>Number of suicides</c:v>
                </c:pt>
              </c:strCache>
            </c:strRef>
          </c:tx>
          <c:spPr>
            <a:ln w="825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'1594'!$A$7:$A$29</c:f>
              <c:strCach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2022(r)</c:v>
                </c:pt>
                <c:pt idx="22">
                  <c:v>2023</c:v>
                </c:pt>
              </c:strCache>
            </c:strRef>
          </c:cat>
          <c:val>
            <c:numRef>
              <c:f>'1594'!$B$7:$B$29</c:f>
              <c:numCache>
                <c:formatCode>##\ ###\ ###</c:formatCode>
                <c:ptCount val="23"/>
                <c:pt idx="0">
                  <c:v>2584</c:v>
                </c:pt>
                <c:pt idx="1">
                  <c:v>2301</c:v>
                </c:pt>
                <c:pt idx="2">
                  <c:v>2705</c:v>
                </c:pt>
                <c:pt idx="3">
                  <c:v>2707</c:v>
                </c:pt>
                <c:pt idx="4">
                  <c:v>2703</c:v>
                </c:pt>
                <c:pt idx="5">
                  <c:v>2829</c:v>
                </c:pt>
                <c:pt idx="6">
                  <c:v>2793</c:v>
                </c:pt>
                <c:pt idx="7">
                  <c:v>2816</c:v>
                </c:pt>
                <c:pt idx="8">
                  <c:v>2898</c:v>
                </c:pt>
                <c:pt idx="9">
                  <c:v>2933</c:v>
                </c:pt>
                <c:pt idx="10">
                  <c:v>2677</c:v>
                </c:pt>
                <c:pt idx="11">
                  <c:v>3287</c:v>
                </c:pt>
                <c:pt idx="12">
                  <c:v>3252</c:v>
                </c:pt>
                <c:pt idx="13">
                  <c:v>3169</c:v>
                </c:pt>
                <c:pt idx="14">
                  <c:v>3246</c:v>
                </c:pt>
                <c:pt idx="15">
                  <c:v>3193</c:v>
                </c:pt>
                <c:pt idx="16">
                  <c:v>3168</c:v>
                </c:pt>
                <c:pt idx="17">
                  <c:v>3342</c:v>
                </c:pt>
                <c:pt idx="18">
                  <c:v>3476</c:v>
                </c:pt>
                <c:pt idx="19">
                  <c:v>3710</c:v>
                </c:pt>
                <c:pt idx="20">
                  <c:v>4194</c:v>
                </c:pt>
                <c:pt idx="21" formatCode="##\ ###\ ###\ ##0">
                  <c:v>4218</c:v>
                </c:pt>
                <c:pt idx="22" formatCode="##\ ###\ ###\ ##0">
                  <c:v>4061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6-49FA-AA09-0043D7FF4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18320"/>
        <c:axId val="70812560"/>
      </c:lineChart>
      <c:catAx>
        <c:axId val="7081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0812560"/>
        <c:crosses val="autoZero"/>
        <c:auto val="1"/>
        <c:lblAlgn val="ctr"/>
        <c:lblOffset val="100"/>
        <c:noMultiLvlLbl val="0"/>
      </c:catAx>
      <c:valAx>
        <c:axId val="7081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effectLst>
                      <a:outerShdw blurRad="50800" dist="50800" dir="6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tr-TR" sz="2000">
                    <a:solidFill>
                      <a:schemeClr val="tx1"/>
                    </a:solidFill>
                    <a:effectLst>
                      <a:outerShdw blurRad="50800" dist="50800" dir="6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İntiihar</a:t>
                </a:r>
                <a:r>
                  <a:rPr lang="tr-TR" sz="2000" baseline="0">
                    <a:solidFill>
                      <a:schemeClr val="tx1"/>
                    </a:solidFill>
                    <a:effectLst>
                      <a:outerShdw blurRad="50800" dist="50800" dir="6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 Sayısı</a:t>
                </a:r>
                <a:endParaRPr lang="tr-TR" sz="2000">
                  <a:solidFill>
                    <a:schemeClr val="tx1"/>
                  </a:solidFill>
                  <a:effectLst>
                    <a:outerShdw blurRad="50800" dist="50800" dir="6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effectLst>
                    <a:outerShdw blurRad="50800" dist="50800" dir="600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##\ ###\ ###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081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tr-TR" sz="3200" b="0" baseline="0">
                <a:solidFill>
                  <a:schemeClr val="tx1"/>
                </a:solidFill>
              </a:rPr>
              <a:t>Şiddet vaka sayısı(UNFPA,2023)</a:t>
            </a:r>
            <a:endParaRPr lang="tr-TR" sz="3200" b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679096638655462"/>
          <c:y val="3.4297000809334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8.5405087231743088E-2"/>
          <c:y val="0.19386592635555211"/>
          <c:w val="0.90665064235391624"/>
          <c:h val="0.69747386281864432"/>
        </c:manualLayout>
      </c:layout>
      <c:scatterChart>
        <c:scatterStyle val="lineMarker"/>
        <c:varyColors val="0"/>
        <c:ser>
          <c:idx val="0"/>
          <c:order val="0"/>
          <c:tx>
            <c:strRef>
              <c:f>şiddet!$C$3</c:f>
              <c:strCache>
                <c:ptCount val="1"/>
                <c:pt idx="0">
                  <c:v>Sayı</c:v>
                </c:pt>
              </c:strCache>
            </c:strRef>
          </c:tx>
          <c:spPr>
            <a:ln w="793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şiddet!$B$4:$B$18</c:f>
              <c:numCache>
                <c:formatCode>General</c:formatCode>
                <c:ptCount val="1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</c:numCache>
            </c:numRef>
          </c:xVal>
          <c:yVal>
            <c:numRef>
              <c:f>şiddet!$C$4:$C$18</c:f>
              <c:numCache>
                <c:formatCode>#,##0</c:formatCode>
                <c:ptCount val="15"/>
                <c:pt idx="0" formatCode="General">
                  <c:v>976</c:v>
                </c:pt>
                <c:pt idx="1">
                  <c:v>2695</c:v>
                </c:pt>
                <c:pt idx="2">
                  <c:v>2579</c:v>
                </c:pt>
                <c:pt idx="3">
                  <c:v>1578</c:v>
                </c:pt>
                <c:pt idx="4">
                  <c:v>2076</c:v>
                </c:pt>
                <c:pt idx="5">
                  <c:v>1654</c:v>
                </c:pt>
                <c:pt idx="6">
                  <c:v>1960</c:v>
                </c:pt>
                <c:pt idx="7">
                  <c:v>2424</c:v>
                </c:pt>
                <c:pt idx="8">
                  <c:v>1849</c:v>
                </c:pt>
                <c:pt idx="9" formatCode="General">
                  <c:v>56</c:v>
                </c:pt>
                <c:pt idx="10">
                  <c:v>1256</c:v>
                </c:pt>
                <c:pt idx="11">
                  <c:v>1698</c:v>
                </c:pt>
                <c:pt idx="12">
                  <c:v>2573</c:v>
                </c:pt>
                <c:pt idx="13">
                  <c:v>2879</c:v>
                </c:pt>
                <c:pt idx="14">
                  <c:v>1995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D9-41C8-BD88-865986701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0768"/>
        <c:axId val="688989808"/>
      </c:scatterChart>
      <c:valAx>
        <c:axId val="6889907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>
                  <a:outerShdw blurRad="50800" dist="50800" dir="5400000" algn="ctr" rotWithShape="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pPr>
            <a:endParaRPr lang="tr-TR"/>
          </a:p>
        </c:txPr>
        <c:crossAx val="688989808"/>
        <c:crosses val="autoZero"/>
        <c:crossBetween val="midCat"/>
      </c:valAx>
      <c:valAx>
        <c:axId val="688989808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88990768"/>
        <c:crosses val="autoZero"/>
        <c:crossBetween val="midCat"/>
      </c:valAx>
      <c:spPr>
        <a:noFill/>
        <a:ln w="2222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theoluz04865.wikidot.com/blog:95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sion.com/article/67221070111/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publicdomainpictures.net/view-image.php?image=13785&amp;picture=reflections-of-love&amp;larg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cialfuturo.com/actualidad-tecnologica/estas-son-las-5-mejores-apps-para-limpiar-el-ordenador/" TargetMode="External"/><Relationship Id="rId13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12" Type="http://schemas.openxmlformats.org/officeDocument/2006/relationships/hyperlink" Target="https://freepngimg.com/png/70736-mining-network-miner-bitcoin-lamp-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hitcengizhan.com/bilisim-aglari-ve-internet-etik-ilkeleri/amp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jpg"/><Relationship Id="rId10" Type="http://schemas.openxmlformats.org/officeDocument/2006/relationships/hyperlink" Target="https://pixabay.com/en/pc-computer-screen-monitor-ad-1776995/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kaggle.com/datasets/toygarr/turkish-offensive-language-detection?select=train.csv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technofaq.org/posts/2019/11/myths-about-web-scraping/" TargetMode="External"/><Relationship Id="rId12" Type="http://schemas.openxmlformats.org/officeDocument/2006/relationships/hyperlink" Target="https://www.kaggle.com/datasets/mrtbeyz/trke-sosyal-medya-paylam-veri-seti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hyperlink" Target="https://de.wikipedia.org/wiki/Kaggle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hyperlink" Target="https://github.com/tweepy/tweepy/discussions/1404" TargetMode="External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geographicdata.science/book/data/countries/countries_cleanin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38408" y="4185121"/>
            <a:ext cx="15520892" cy="88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640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Türkçe</a:t>
            </a:r>
            <a:r>
              <a:rPr lang="en-US" sz="640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Doğal</a:t>
            </a:r>
            <a:r>
              <a:rPr lang="en-US" sz="640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Dİl</a:t>
            </a:r>
            <a:r>
              <a:rPr lang="en-US" sz="640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İşleme</a:t>
            </a:r>
            <a:endParaRPr lang="en-US" sz="6400">
              <a:solidFill>
                <a:srgbClr val="004AAD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59178" y="5076825"/>
            <a:ext cx="5369644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8 - 9 Ağustos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75758" y="7160214"/>
            <a:ext cx="5246191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</a:t>
            </a:r>
            <a:r>
              <a:rPr lang="tr-TR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Sonsuz Döngü</a:t>
            </a: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94802" y="1352935"/>
            <a:ext cx="7097316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</a:t>
            </a:r>
            <a:r>
              <a:rPr lang="tr-TR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Serbest </a:t>
            </a: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KATEGORİ&gt;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443615" y="2156670"/>
            <a:ext cx="15777585" cy="1227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Şiddet intihar ve tehdit içeren verilerin az olması nedeniyle ön eğitilmiş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model kullanılması 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9D2EF-92FC-0EEC-2FCC-C023DC7ECCA7}"/>
              </a:ext>
            </a:extLst>
          </p:cNvPr>
          <p:cNvSpPr txBox="1"/>
          <p:nvPr/>
        </p:nvSpPr>
        <p:spPr>
          <a:xfrm>
            <a:off x="1255207" y="3619500"/>
            <a:ext cx="15777585" cy="1227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Transfer öğrenme ile az veri olmasından kaynaklı dezavantajı elimine etmek istedik.  </a:t>
            </a:r>
            <a:endParaRPr lang="en-US" sz="3599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FA6DEDD-8CCA-01A0-63CB-7F06CDAD568C}"/>
              </a:ext>
            </a:extLst>
          </p:cNvPr>
          <p:cNvSpPr txBox="1"/>
          <p:nvPr/>
        </p:nvSpPr>
        <p:spPr>
          <a:xfrm>
            <a:off x="990600" y="5082330"/>
            <a:ext cx="15777585" cy="3150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600" b="0" i="0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b="0" i="0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BERT, </a:t>
            </a:r>
            <a:r>
              <a:rPr lang="en-US" sz="3600" b="0" i="0" err="1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3600" b="0" i="0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ELECTRA and </a:t>
            </a:r>
            <a:r>
              <a:rPr lang="en-US" sz="3600" b="0" i="0" err="1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ConvBERT</a:t>
            </a:r>
            <a:r>
              <a:rPr lang="tr-TR" sz="3600" b="0" i="0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modellerini içeren </a:t>
            </a:r>
            <a:r>
              <a:rPr lang="tr-TR" sz="3600" b="0" i="0" err="1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3600" err="1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tr-TR" sz="360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reposundan yararlandık: </a:t>
            </a:r>
            <a:r>
              <a:rPr lang="tr-TR" sz="3600" b="0" i="0">
                <a:solidFill>
                  <a:srgbClr val="004A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github.com/</a:t>
            </a:r>
            <a:r>
              <a:rPr lang="tr-TR" sz="3599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stefan</a:t>
            </a: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-it/</a:t>
            </a:r>
            <a:r>
              <a:rPr lang="tr-TR" sz="3599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-bert </a:t>
            </a:r>
          </a:p>
          <a:p>
            <a:pPr algn="ctr">
              <a:lnSpc>
                <a:spcPts val="5039"/>
              </a:lnSpc>
            </a:pP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2. LSTM (</a:t>
            </a:r>
            <a:r>
              <a:rPr lang="tr-TR" sz="3599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599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ctr">
              <a:lnSpc>
                <a:spcPts val="5039"/>
              </a:lnSpc>
            </a:pPr>
            <a:endParaRPr lang="tr-TR" sz="3599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039"/>
              </a:lnSpc>
            </a:pP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Google </a:t>
            </a:r>
            <a:r>
              <a:rPr lang="tr-TR" sz="3599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Colab’de</a:t>
            </a:r>
            <a:r>
              <a:rPr lang="tr-TR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ücretsiz kullanıma açılan T4-GPU  kullanarak eğittik .</a:t>
            </a:r>
            <a:endParaRPr lang="en-US" sz="3599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ogo provided by Merve Noyan">
            <a:extLst>
              <a:ext uri="{FF2B5EF4-FFF2-40B4-BE49-F238E27FC236}">
                <a16:creationId xmlns:a16="http://schemas.microsoft.com/office/drawing/2014/main" id="{0BD1B566-80DF-8617-9C06-EF56A677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7" b="98783" l="9865" r="89942">
                        <a14:foregroundMark x1="38491" y1="11985" x2="47099" y2="6180"/>
                        <a14:foregroundMark x1="56286" y1="54682" x2="47872" y2="20974"/>
                        <a14:foregroundMark x1="47872" y1="20974" x2="48646" y2="31648"/>
                        <a14:foregroundMark x1="40812" y1="85861" x2="52321" y2="99064"/>
                        <a14:foregroundMark x1="52321" y1="99064" x2="69246" y2="94476"/>
                        <a14:foregroundMark x1="69246" y1="94476" x2="49710" y2="95225"/>
                        <a14:foregroundMark x1="39555" y1="96442" x2="56093" y2="98783"/>
                        <a14:foregroundMark x1="56093" y1="98783" x2="72050" y2="92603"/>
                        <a14:foregroundMark x1="72050" y1="92603" x2="72244" y2="91011"/>
                        <a14:foregroundMark x1="26886" y1="12266" x2="34720" y2="15918"/>
                        <a14:foregroundMark x1="31915" y1="3933" x2="32979" y2="7116"/>
                        <a14:foregroundMark x1="60542" y1="53745" x2="64120" y2="57678"/>
                        <a14:foregroundMark x1="60058" y1="51030" x2="65667" y2="57959"/>
                        <a14:foregroundMark x1="45358" y1="70412" x2="36460" y2="71910"/>
                        <a14:foregroundMark x1="59284" y1="83146" x2="62669" y2="63390"/>
                        <a14:foregroundMark x1="62669" y1="63390" x2="74178" y2="74064"/>
                        <a14:foregroundMark x1="74178" y1="74064" x2="72534" y2="74625"/>
                        <a14:foregroundMark x1="47679" y1="2903" x2="47679" y2="7397"/>
                        <a14:foregroundMark x1="39265" y1="22097" x2="43810" y2="50187"/>
                        <a14:foregroundMark x1="43810" y1="50187" x2="51741" y2="65449"/>
                        <a14:foregroundMark x1="51741" y1="65449" x2="52998" y2="85674"/>
                        <a14:foregroundMark x1="52998" y1="85674" x2="52998" y2="85674"/>
                        <a14:foregroundMark x1="50967" y1="91292" x2="50580" y2="74345"/>
                        <a14:foregroundMark x1="50580" y1="74345" x2="51161" y2="73876"/>
                        <a14:foregroundMark x1="48453" y1="19850" x2="38685" y2="36985"/>
                        <a14:foregroundMark x1="38685" y1="36985" x2="34720" y2="39513"/>
                        <a14:foregroundMark x1="41296" y1="17884" x2="52998" y2="21816"/>
                        <a14:foregroundMark x1="38008" y1="4213" x2="39265" y2="8801"/>
                        <a14:foregroundMark x1="37234" y1="2247" x2="41296" y2="95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348" y="349694"/>
            <a:ext cx="3165710" cy="32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66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9249103" y="2419430"/>
            <a:ext cx="8220621" cy="4431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endParaRPr lang="en-US" sz="3550" dirty="0">
              <a:solidFill>
                <a:srgbClr val="004AAD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ts val="5039"/>
              </a:lnSpc>
            </a:pP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ELECTRA,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BERTTurk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DistilBERTTurk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LSTM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modellerinin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çeşitli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versiyonlarını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kullanarak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elde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ettiğimiz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doğruluk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değerlerinden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yüksek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hızlı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olanı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seçtik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algn="ctr">
              <a:lnSpc>
                <a:spcPts val="5039"/>
              </a:lnSpc>
            </a:pPr>
            <a:endParaRPr lang="en-US" sz="3550" dirty="0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Resim 10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518392F8-076B-4174-029B-B09FE1954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4" y="3091174"/>
            <a:ext cx="6630325" cy="25911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2370702" y="2156670"/>
            <a:ext cx="13718753" cy="3790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endParaRPr lang="en-US" sz="3550" dirty="0">
              <a:solidFill>
                <a:srgbClr val="004AAD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ts val="5039"/>
              </a:lnSpc>
            </a:pP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Projemizin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ilerleyen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aşamalarında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metinsel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verilerin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yanı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sıra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görüntü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işleme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metodlarını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kullanarak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fotoğraf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video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paylaşımlarından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benzer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çıkarımları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elde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ederek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daha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verimli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sonuçlar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elde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etmeyi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planlamaktayız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. Daha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sonra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platformumuzu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yetkili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merciilerin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kullanabileceği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hale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getirmeyi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3550" dirty="0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hedeflemekteyiz</a:t>
            </a:r>
            <a:r>
              <a:rPr lang="en-US" sz="3550" dirty="0">
                <a:solidFill>
                  <a:srgbClr val="004AAD"/>
                </a:solidFill>
                <a:latin typeface="Arial"/>
                <a:ea typeface="Arial"/>
                <a:cs typeface="Arial"/>
              </a:rPr>
              <a:t>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575F50B-C25E-88B3-051C-708A2E947BC4}"/>
              </a:ext>
            </a:extLst>
          </p:cNvPr>
          <p:cNvSpPr txBox="1"/>
          <p:nvPr/>
        </p:nvSpPr>
        <p:spPr>
          <a:xfrm>
            <a:off x="2026227" y="6410036"/>
            <a:ext cx="5663046" cy="16163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PhotoAuthor tarafından oluşturulan ThePhoto, CCYYSA altında lisanslanmıştır.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416403" y="885825"/>
            <a:ext cx="3455194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&lt;DEMO VİDEO&gt;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01040" y="2156670"/>
            <a:ext cx="9858077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Projenin demo videosunun ve linkinin eklenmesi.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123325" y="3635861"/>
            <a:ext cx="16041351" cy="15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58"/>
              </a:lnSpc>
              <a:spcBef>
                <a:spcPct val="0"/>
              </a:spcBef>
            </a:pPr>
            <a:r>
              <a:rPr lang="en-US" sz="9184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87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tr-TR"/>
              <a:t>,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73789" y="885825"/>
            <a:ext cx="25404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&lt;EKİBİMİZ&gt;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4904" y="2247900"/>
            <a:ext cx="14098191" cy="1227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endParaRPr lang="tr-TR" sz="3599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039"/>
              </a:lnSpc>
            </a:pPr>
            <a:endParaRPr lang="tr-TR" sz="3599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81394DE1-756D-DD79-1EC3-F06BAEBCED4A}"/>
              </a:ext>
            </a:extLst>
          </p:cNvPr>
          <p:cNvSpPr/>
          <p:nvPr/>
        </p:nvSpPr>
        <p:spPr>
          <a:xfrm>
            <a:off x="991640" y="1714500"/>
            <a:ext cx="4810081" cy="6743303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13541EBC-57D6-44E2-4757-84E60CAA712C}"/>
              </a:ext>
            </a:extLst>
          </p:cNvPr>
          <p:cNvGrpSpPr/>
          <p:nvPr/>
        </p:nvGrpSpPr>
        <p:grpSpPr>
          <a:xfrm>
            <a:off x="2276798" y="2139503"/>
            <a:ext cx="2160000" cy="2160000"/>
            <a:chOff x="0" y="0"/>
            <a:chExt cx="6343859" cy="6554685"/>
          </a:xfrm>
          <a:blipFill>
            <a:blip r:embed="rId3"/>
            <a:stretch>
              <a:fillRect/>
            </a:stretch>
          </a:blipFill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857115A-8F33-1E83-4D88-73261EC650DF}"/>
                </a:ext>
              </a:extLst>
            </p:cNvPr>
            <p:cNvSpPr/>
            <p:nvPr/>
          </p:nvSpPr>
          <p:spPr>
            <a:xfrm>
              <a:off x="0" y="0"/>
              <a:ext cx="6343859" cy="6554685"/>
            </a:xfrm>
            <a:custGeom>
              <a:avLst/>
              <a:gdLst>
                <a:gd name="connsiteX0" fmla="*/ 6343859 w 6343859"/>
                <a:gd name="connsiteY0" fmla="*/ 3277381 h 6554685"/>
                <a:gd name="connsiteX1" fmla="*/ 3171929 w 6343859"/>
                <a:gd name="connsiteY1" fmla="*/ 6554685 h 6554685"/>
                <a:gd name="connsiteX2" fmla="*/ 0 w 6343859"/>
                <a:gd name="connsiteY2" fmla="*/ 3277381 h 6554685"/>
                <a:gd name="connsiteX3" fmla="*/ 3171929 w 6343859"/>
                <a:gd name="connsiteY3" fmla="*/ 0 h 6554685"/>
                <a:gd name="connsiteX4" fmla="*/ 6343859 w 6343859"/>
                <a:gd name="connsiteY4" fmla="*/ 3277381 h 655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3859" h="6554685" fill="none" extrusionOk="0">
                  <a:moveTo>
                    <a:pt x="6343859" y="3277381"/>
                  </a:moveTo>
                  <a:cubicBezTo>
                    <a:pt x="6603569" y="5304374"/>
                    <a:pt x="4761509" y="6351278"/>
                    <a:pt x="3171929" y="6554685"/>
                  </a:cubicBezTo>
                  <a:cubicBezTo>
                    <a:pt x="1193378" y="6568922"/>
                    <a:pt x="-85260" y="5431879"/>
                    <a:pt x="0" y="3277381"/>
                  </a:cubicBezTo>
                  <a:cubicBezTo>
                    <a:pt x="444" y="1335088"/>
                    <a:pt x="1249627" y="58347"/>
                    <a:pt x="3171929" y="0"/>
                  </a:cubicBezTo>
                  <a:cubicBezTo>
                    <a:pt x="4761923" y="-209367"/>
                    <a:pt x="6507640" y="1375478"/>
                    <a:pt x="6343859" y="3277381"/>
                  </a:cubicBezTo>
                  <a:close/>
                </a:path>
                <a:path w="6343859" h="6554685" stroke="0" extrusionOk="0">
                  <a:moveTo>
                    <a:pt x="6343859" y="3277381"/>
                  </a:moveTo>
                  <a:cubicBezTo>
                    <a:pt x="6315110" y="5034321"/>
                    <a:pt x="4959238" y="6538841"/>
                    <a:pt x="3171929" y="6554685"/>
                  </a:cubicBezTo>
                  <a:cubicBezTo>
                    <a:pt x="1540784" y="6810480"/>
                    <a:pt x="-55691" y="5113299"/>
                    <a:pt x="0" y="3277381"/>
                  </a:cubicBezTo>
                  <a:cubicBezTo>
                    <a:pt x="-124790" y="1359048"/>
                    <a:pt x="1648722" y="-84962"/>
                    <a:pt x="3171929" y="0"/>
                  </a:cubicBezTo>
                  <a:cubicBezTo>
                    <a:pt x="4764778" y="-165674"/>
                    <a:pt x="6568665" y="1637684"/>
                    <a:pt x="6343859" y="3277381"/>
                  </a:cubicBezTo>
                  <a:close/>
                </a:path>
              </a:pathLst>
            </a:custGeom>
            <a:grpFill/>
            <a:ln w="38100">
              <a:solidFill>
                <a:srgbClr val="004AAD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50000" h="6349975">
                          <a:moveTo>
                            <a:pt x="6350000" y="3175025"/>
                          </a:moveTo>
                          <a:cubicBezTo>
                            <a:pt x="6350000" y="4928451"/>
                            <a:pt x="4928476" y="6349975"/>
                            <a:pt x="3175000" y="6349975"/>
                          </a:cubicBezTo>
                          <a:cubicBezTo>
                            <a:pt x="1421498" y="6349975"/>
                            <a:pt x="0" y="4928451"/>
                            <a:pt x="0" y="3175025"/>
                          </a:cubicBezTo>
                          <a:cubicBezTo>
                            <a:pt x="0" y="1421511"/>
                            <a:pt x="1421498" y="0"/>
                            <a:pt x="3175000" y="0"/>
                          </a:cubicBezTo>
                          <a:cubicBezTo>
                            <a:pt x="4928502" y="0"/>
                            <a:pt x="6350000" y="1421511"/>
                            <a:pt x="6350000" y="3175025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" name="TextBox 20">
            <a:extLst>
              <a:ext uri="{FF2B5EF4-FFF2-40B4-BE49-F238E27FC236}">
                <a16:creationId xmlns:a16="http://schemas.microsoft.com/office/drawing/2014/main" id="{46E851F5-444D-2814-BF87-D1A568456016}"/>
              </a:ext>
            </a:extLst>
          </p:cNvPr>
          <p:cNvSpPr txBox="1"/>
          <p:nvPr/>
        </p:nvSpPr>
        <p:spPr>
          <a:xfrm>
            <a:off x="1126408" y="6619096"/>
            <a:ext cx="4404073" cy="79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tr-TR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Eğitilen modelin web ortamına entegrasyonu</a:t>
            </a:r>
            <a:endParaRPr lang="en-US" sz="2499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5AB8B3DA-9719-4CA3-F212-9EC1C094FFCD}"/>
              </a:ext>
            </a:extLst>
          </p:cNvPr>
          <p:cNvSpPr txBox="1"/>
          <p:nvPr/>
        </p:nvSpPr>
        <p:spPr>
          <a:xfrm>
            <a:off x="887924" y="4685382"/>
            <a:ext cx="4937747" cy="1102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tr-TR" sz="32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Özlem </a:t>
            </a:r>
            <a:r>
              <a:rPr lang="tr-TR" sz="3200" err="1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Akgünoğlu</a:t>
            </a:r>
            <a:r>
              <a:rPr lang="tr-TR" sz="32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 </a:t>
            </a:r>
          </a:p>
          <a:p>
            <a:pPr algn="ctr">
              <a:lnSpc>
                <a:spcPts val="4550"/>
              </a:lnSpc>
            </a:pPr>
            <a:r>
              <a:rPr lang="tr-TR" sz="24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Takım Lideri - Web Geliştirici</a:t>
            </a:r>
            <a:endParaRPr lang="en-US" sz="2400">
              <a:solidFill>
                <a:srgbClr val="003EA8"/>
              </a:solidFill>
              <a:latin typeface="Telegraf Heavy"/>
              <a:ea typeface="Telegraf Heavy"/>
              <a:cs typeface="Telegraf Heavy"/>
              <a:sym typeface="Telegraf Heavy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514BCD4E-30DF-F4FB-4C07-0FF4B259B000}"/>
              </a:ext>
            </a:extLst>
          </p:cNvPr>
          <p:cNvSpPr/>
          <p:nvPr/>
        </p:nvSpPr>
        <p:spPr>
          <a:xfrm>
            <a:off x="6476930" y="1714500"/>
            <a:ext cx="4937747" cy="6766163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0FC0A204-AC39-74B7-3D32-AC5B4C918A8C}"/>
              </a:ext>
            </a:extLst>
          </p:cNvPr>
          <p:cNvSpPr txBox="1"/>
          <p:nvPr/>
        </p:nvSpPr>
        <p:spPr>
          <a:xfrm>
            <a:off x="6761668" y="6619096"/>
            <a:ext cx="4404073" cy="79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tr-TR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Veri ön işleme ve temizleme ve </a:t>
            </a:r>
          </a:p>
          <a:p>
            <a:pPr algn="ctr">
              <a:lnSpc>
                <a:spcPts val="3249"/>
              </a:lnSpc>
            </a:pPr>
            <a:r>
              <a:rPr lang="tr-TR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ilgili modellerin eğitilmesi </a:t>
            </a:r>
            <a:endParaRPr lang="en-US" sz="2499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DC6E135-34A8-E3A7-FFD1-3E66434EAC10}"/>
              </a:ext>
            </a:extLst>
          </p:cNvPr>
          <p:cNvSpPr txBox="1"/>
          <p:nvPr/>
        </p:nvSpPr>
        <p:spPr>
          <a:xfrm>
            <a:off x="6702252" y="4685382"/>
            <a:ext cx="4404073" cy="1134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tr-TR" sz="32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Öznur Birinci</a:t>
            </a:r>
          </a:p>
          <a:p>
            <a:pPr algn="ctr">
              <a:lnSpc>
                <a:spcPts val="4550"/>
              </a:lnSpc>
            </a:pPr>
            <a:r>
              <a:rPr lang="tr-TR" sz="24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Veri Analisti</a:t>
            </a:r>
            <a:endParaRPr lang="en-US" sz="2400">
              <a:solidFill>
                <a:srgbClr val="003EA8"/>
              </a:solidFill>
              <a:latin typeface="Telegraf Heavy"/>
              <a:ea typeface="Telegraf Heavy"/>
              <a:cs typeface="Telegraf Heavy"/>
              <a:sym typeface="Telegraf Heavy"/>
            </a:endParaRP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285C74C9-BA18-DF59-531B-9DEA6A99F937}"/>
              </a:ext>
            </a:extLst>
          </p:cNvPr>
          <p:cNvGrpSpPr/>
          <p:nvPr/>
        </p:nvGrpSpPr>
        <p:grpSpPr>
          <a:xfrm>
            <a:off x="7824288" y="2139503"/>
            <a:ext cx="2160000" cy="2160000"/>
            <a:chOff x="0" y="0"/>
            <a:chExt cx="6350000" cy="634997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027BF77-6D7F-2DE9-AD2D-63B05D6A31DF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>
                <a:gd name="connsiteX0" fmla="*/ 6350000 w 6350000"/>
                <a:gd name="connsiteY0" fmla="*/ 3175025 h 6349975"/>
                <a:gd name="connsiteX1" fmla="*/ 3175000 w 6350000"/>
                <a:gd name="connsiteY1" fmla="*/ 6349975 h 6349975"/>
                <a:gd name="connsiteX2" fmla="*/ 0 w 6350000"/>
                <a:gd name="connsiteY2" fmla="*/ 3175025 h 6349975"/>
                <a:gd name="connsiteX3" fmla="*/ 3175000 w 6350000"/>
                <a:gd name="connsiteY3" fmla="*/ 0 h 6349975"/>
                <a:gd name="connsiteX4" fmla="*/ 6350000 w 6350000"/>
                <a:gd name="connsiteY4" fmla="*/ 3175025 h 634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00" h="6349975" fill="none" extrusionOk="0">
                  <a:moveTo>
                    <a:pt x="6350000" y="3175025"/>
                  </a:moveTo>
                  <a:cubicBezTo>
                    <a:pt x="6513344" y="4987806"/>
                    <a:pt x="4869004" y="6584805"/>
                    <a:pt x="3175000" y="6349975"/>
                  </a:cubicBezTo>
                  <a:cubicBezTo>
                    <a:pt x="1543003" y="6185636"/>
                    <a:pt x="40438" y="4910021"/>
                    <a:pt x="0" y="3175025"/>
                  </a:cubicBezTo>
                  <a:cubicBezTo>
                    <a:pt x="-33688" y="1166521"/>
                    <a:pt x="1221252" y="-213087"/>
                    <a:pt x="3175000" y="0"/>
                  </a:cubicBezTo>
                  <a:cubicBezTo>
                    <a:pt x="4946677" y="-166795"/>
                    <a:pt x="6589001" y="1571202"/>
                    <a:pt x="6350000" y="3175025"/>
                  </a:cubicBezTo>
                  <a:close/>
                </a:path>
                <a:path w="6350000" h="6349975" stroke="0" extrusionOk="0">
                  <a:moveTo>
                    <a:pt x="6350000" y="3175025"/>
                  </a:moveTo>
                  <a:cubicBezTo>
                    <a:pt x="6476629" y="5228988"/>
                    <a:pt x="4682237" y="6166381"/>
                    <a:pt x="3175000" y="6349975"/>
                  </a:cubicBezTo>
                  <a:cubicBezTo>
                    <a:pt x="1396758" y="6353178"/>
                    <a:pt x="169286" y="4903924"/>
                    <a:pt x="0" y="3175025"/>
                  </a:cubicBezTo>
                  <a:cubicBezTo>
                    <a:pt x="25796" y="1413684"/>
                    <a:pt x="1661439" y="-215127"/>
                    <a:pt x="3175000" y="0"/>
                  </a:cubicBezTo>
                  <a:cubicBezTo>
                    <a:pt x="4610009" y="26390"/>
                    <a:pt x="6316157" y="1540226"/>
                    <a:pt x="6350000" y="3175025"/>
                  </a:cubicBezTo>
                  <a:close/>
                </a:path>
              </a:pathLst>
            </a:custGeom>
            <a:grpFill/>
            <a:ln w="38100">
              <a:solidFill>
                <a:srgbClr val="004AAD"/>
              </a:solidFill>
              <a:extLst>
                <a:ext uri="{C807C97D-BFC1-408E-A445-0C87EB9F89A2}">
                  <ask:lineSketchStyleProps xmlns:ask="http://schemas.microsoft.com/office/drawing/2018/sketchyshapes" sd="579111871"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50000" h="6349975">
                          <a:moveTo>
                            <a:pt x="6350000" y="3175025"/>
                          </a:moveTo>
                          <a:cubicBezTo>
                            <a:pt x="6350000" y="4928451"/>
                            <a:pt x="4928476" y="6349975"/>
                            <a:pt x="3175000" y="6349975"/>
                          </a:cubicBezTo>
                          <a:cubicBezTo>
                            <a:pt x="1421498" y="6349975"/>
                            <a:pt x="0" y="4928451"/>
                            <a:pt x="0" y="3175025"/>
                          </a:cubicBezTo>
                          <a:cubicBezTo>
                            <a:pt x="0" y="1421511"/>
                            <a:pt x="1421498" y="0"/>
                            <a:pt x="3175000" y="0"/>
                          </a:cubicBezTo>
                          <a:cubicBezTo>
                            <a:pt x="4928502" y="0"/>
                            <a:pt x="6350000" y="1421511"/>
                            <a:pt x="6350000" y="3175025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" name="Freeform 4">
            <a:extLst>
              <a:ext uri="{FF2B5EF4-FFF2-40B4-BE49-F238E27FC236}">
                <a16:creationId xmlns:a16="http://schemas.microsoft.com/office/drawing/2014/main" id="{C848B271-4457-DA4C-2C23-56B6750185BD}"/>
              </a:ext>
            </a:extLst>
          </p:cNvPr>
          <p:cNvSpPr/>
          <p:nvPr/>
        </p:nvSpPr>
        <p:spPr>
          <a:xfrm>
            <a:off x="12058808" y="1714500"/>
            <a:ext cx="4937747" cy="6766163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FE487D62-A1E5-6D6A-F117-BF3A3D8A8EFD}"/>
              </a:ext>
            </a:extLst>
          </p:cNvPr>
          <p:cNvSpPr txBox="1"/>
          <p:nvPr/>
        </p:nvSpPr>
        <p:spPr>
          <a:xfrm>
            <a:off x="12324717" y="4685382"/>
            <a:ext cx="4404073" cy="172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tr-TR" sz="35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Zeynep Çelik</a:t>
            </a:r>
          </a:p>
          <a:p>
            <a:pPr algn="ctr">
              <a:lnSpc>
                <a:spcPts val="4550"/>
              </a:lnSpc>
            </a:pPr>
            <a:r>
              <a:rPr lang="tr-TR" sz="2400">
                <a:solidFill>
                  <a:srgbClr val="003EA8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Yazılım Geliştirici</a:t>
            </a:r>
          </a:p>
          <a:p>
            <a:pPr algn="ctr">
              <a:lnSpc>
                <a:spcPts val="4550"/>
              </a:lnSpc>
            </a:pPr>
            <a:endParaRPr lang="en-US" sz="3500">
              <a:solidFill>
                <a:srgbClr val="003EA8"/>
              </a:solidFill>
              <a:latin typeface="Telegraf Heavy"/>
              <a:ea typeface="Telegraf Heavy"/>
              <a:cs typeface="Telegraf Heavy"/>
              <a:sym typeface="Telegraf Heavy"/>
            </a:endParaRP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246B26FE-6011-E7AA-9E4E-5EE763C24851}"/>
              </a:ext>
            </a:extLst>
          </p:cNvPr>
          <p:cNvGrpSpPr/>
          <p:nvPr/>
        </p:nvGrpSpPr>
        <p:grpSpPr>
          <a:xfrm>
            <a:off x="13511515" y="2139503"/>
            <a:ext cx="2160000" cy="2160000"/>
            <a:chOff x="0" y="0"/>
            <a:chExt cx="6350000" cy="6349975"/>
          </a:xfrm>
          <a:blipFill>
            <a:blip r:embed="rId5"/>
            <a:stretch>
              <a:fillRect/>
            </a:stretch>
          </a:blipFill>
        </p:grpSpPr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7B895FF-DEA3-2ABE-BCED-2F4E401DBD42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>
                <a:gd name="connsiteX0" fmla="*/ 6350000 w 6350000"/>
                <a:gd name="connsiteY0" fmla="*/ 3175025 h 6349975"/>
                <a:gd name="connsiteX1" fmla="*/ 3175000 w 6350000"/>
                <a:gd name="connsiteY1" fmla="*/ 6349975 h 6349975"/>
                <a:gd name="connsiteX2" fmla="*/ 0 w 6350000"/>
                <a:gd name="connsiteY2" fmla="*/ 3175025 h 6349975"/>
                <a:gd name="connsiteX3" fmla="*/ 3175000 w 6350000"/>
                <a:gd name="connsiteY3" fmla="*/ 0 h 6349975"/>
                <a:gd name="connsiteX4" fmla="*/ 6350000 w 6350000"/>
                <a:gd name="connsiteY4" fmla="*/ 3175025 h 634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00" h="6349975" fill="none" extrusionOk="0">
                  <a:moveTo>
                    <a:pt x="6350000" y="3175025"/>
                  </a:moveTo>
                  <a:cubicBezTo>
                    <a:pt x="6513356" y="4918088"/>
                    <a:pt x="4648267" y="6177383"/>
                    <a:pt x="3175000" y="6349975"/>
                  </a:cubicBezTo>
                  <a:cubicBezTo>
                    <a:pt x="1513594" y="6447528"/>
                    <a:pt x="-48369" y="4877682"/>
                    <a:pt x="0" y="3175025"/>
                  </a:cubicBezTo>
                  <a:cubicBezTo>
                    <a:pt x="-68348" y="1564450"/>
                    <a:pt x="1572692" y="-182234"/>
                    <a:pt x="3175000" y="0"/>
                  </a:cubicBezTo>
                  <a:cubicBezTo>
                    <a:pt x="4734576" y="-115677"/>
                    <a:pt x="6318841" y="1679670"/>
                    <a:pt x="6350000" y="3175025"/>
                  </a:cubicBezTo>
                  <a:close/>
                </a:path>
                <a:path w="6350000" h="6349975" stroke="0" extrusionOk="0">
                  <a:moveTo>
                    <a:pt x="6350000" y="3175025"/>
                  </a:moveTo>
                  <a:cubicBezTo>
                    <a:pt x="6334211" y="5033719"/>
                    <a:pt x="4939768" y="6643049"/>
                    <a:pt x="3175000" y="6349975"/>
                  </a:cubicBezTo>
                  <a:cubicBezTo>
                    <a:pt x="1296203" y="6489727"/>
                    <a:pt x="-6814" y="4895728"/>
                    <a:pt x="0" y="3175025"/>
                  </a:cubicBezTo>
                  <a:cubicBezTo>
                    <a:pt x="274398" y="1210969"/>
                    <a:pt x="1197480" y="125532"/>
                    <a:pt x="3175000" y="0"/>
                  </a:cubicBezTo>
                  <a:cubicBezTo>
                    <a:pt x="4694011" y="171263"/>
                    <a:pt x="6473326" y="1213432"/>
                    <a:pt x="6350000" y="3175025"/>
                  </a:cubicBezTo>
                  <a:close/>
                </a:path>
              </a:pathLst>
            </a:custGeom>
            <a:grpFill/>
            <a:ln w="38100">
              <a:solidFill>
                <a:srgbClr val="004AA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50000" h="6349975">
                          <a:moveTo>
                            <a:pt x="6350000" y="3175025"/>
                          </a:moveTo>
                          <a:cubicBezTo>
                            <a:pt x="6350000" y="4928451"/>
                            <a:pt x="4928476" y="6349975"/>
                            <a:pt x="3175000" y="6349975"/>
                          </a:cubicBezTo>
                          <a:cubicBezTo>
                            <a:pt x="1421498" y="6349975"/>
                            <a:pt x="0" y="4928451"/>
                            <a:pt x="0" y="3175025"/>
                          </a:cubicBezTo>
                          <a:cubicBezTo>
                            <a:pt x="0" y="1421511"/>
                            <a:pt x="1421498" y="0"/>
                            <a:pt x="3175000" y="0"/>
                          </a:cubicBezTo>
                          <a:cubicBezTo>
                            <a:pt x="4928502" y="0"/>
                            <a:pt x="6350000" y="1421511"/>
                            <a:pt x="6350000" y="3175025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" name="TextBox 23">
            <a:extLst>
              <a:ext uri="{FF2B5EF4-FFF2-40B4-BE49-F238E27FC236}">
                <a16:creationId xmlns:a16="http://schemas.microsoft.com/office/drawing/2014/main" id="{10E7DA6B-1698-A648-FE36-529B81FF9221}"/>
              </a:ext>
            </a:extLst>
          </p:cNvPr>
          <p:cNvSpPr txBox="1"/>
          <p:nvPr/>
        </p:nvSpPr>
        <p:spPr>
          <a:xfrm>
            <a:off x="12347779" y="6619096"/>
            <a:ext cx="4404073" cy="79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tr-TR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Veri toplama ve etiketleme ve</a:t>
            </a:r>
          </a:p>
          <a:p>
            <a:pPr algn="ctr">
              <a:lnSpc>
                <a:spcPts val="3249"/>
              </a:lnSpc>
            </a:pPr>
            <a:r>
              <a:rPr lang="tr-TR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ilgili modellerin eğitilmesi </a:t>
            </a:r>
            <a:endParaRPr lang="en-US" sz="2499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243872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98" y="-206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ts val="5039"/>
              </a:lnSpc>
            </a:pPr>
            <a:endParaRPr lang="tr-TR" sz="180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Resim 5" descr="metin, daire, saat, yazı tipi içeren bir resim&#10;&#10;Açıklama otomatik olarak oluşturuldu">
            <a:extLst>
              <a:ext uri="{FF2B5EF4-FFF2-40B4-BE49-F238E27FC236}">
                <a16:creationId xmlns:a16="http://schemas.microsoft.com/office/drawing/2014/main" id="{B318DB0D-5BC5-EBCF-3E23-8B83739E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6" b="99201" l="6550" r="96805">
                        <a14:foregroundMark x1="30671" y1="16134" x2="11661" y2="33227"/>
                        <a14:foregroundMark x1="11661" y1="33227" x2="6550" y2="53514"/>
                        <a14:foregroundMark x1="6550" y1="53514" x2="10703" y2="44888"/>
                        <a14:foregroundMark x1="10703" y1="44888" x2="21086" y2="51438"/>
                        <a14:foregroundMark x1="21086" y1="51438" x2="20128" y2="59904"/>
                        <a14:foregroundMark x1="22524" y1="79073" x2="36581" y2="86581"/>
                        <a14:foregroundMark x1="36581" y1="86581" x2="57987" y2="89617"/>
                        <a14:foregroundMark x1="57987" y1="89617" x2="69489" y2="85144"/>
                        <a14:foregroundMark x1="69489" y1="85144" x2="70767" y2="73642"/>
                        <a14:foregroundMark x1="70767" y1="73642" x2="88339" y2="89936"/>
                        <a14:foregroundMark x1="88339" y1="89936" x2="88498" y2="96486"/>
                        <a14:foregroundMark x1="79233" y1="74760" x2="87220" y2="64377"/>
                        <a14:foregroundMark x1="87220" y1="64377" x2="91693" y2="42652"/>
                        <a14:foregroundMark x1="91693" y1="42652" x2="87220" y2="25879"/>
                        <a14:foregroundMark x1="87220" y1="25879" x2="75559" y2="13738"/>
                        <a14:foregroundMark x1="75559" y1="13738" x2="55591" y2="7827"/>
                        <a14:foregroundMark x1="55591" y1="7827" x2="34026" y2="8786"/>
                        <a14:foregroundMark x1="34026" y1="8786" x2="25399" y2="12300"/>
                        <a14:foregroundMark x1="25399" y1="12300" x2="20607" y2="22045"/>
                        <a14:foregroundMark x1="20607" y1="22045" x2="28754" y2="23323"/>
                        <a14:foregroundMark x1="28754" y1="23323" x2="49840" y2="19808"/>
                        <a14:foregroundMark x1="14058" y1="69649" x2="21406" y2="77316"/>
                        <a14:foregroundMark x1="21406" y1="77316" x2="22204" y2="77476"/>
                        <a14:foregroundMark x1="90735" y1="56550" x2="88179" y2="61502"/>
                        <a14:foregroundMark x1="48882" y1="30831" x2="50160" y2="31470"/>
                        <a14:foregroundMark x1="68211" y1="38978" x2="66933" y2="47125"/>
                        <a14:foregroundMark x1="43930" y1="63259" x2="45048" y2="66294"/>
                        <a14:foregroundMark x1="46805" y1="72364" x2="52396" y2="76038"/>
                        <a14:foregroundMark x1="30990" y1="84665" x2="23802" y2="80831"/>
                        <a14:foregroundMark x1="23802" y1="80831" x2="23962" y2="80831"/>
                        <a14:foregroundMark x1="11981" y1="36581" x2="9425" y2="37220"/>
                        <a14:foregroundMark x1="93291" y1="96965" x2="96805" y2="99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4248" y="2162175"/>
            <a:ext cx="5616402" cy="561640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2EA9BCA-8AE3-703A-5C49-FDADBB8B9493}"/>
              </a:ext>
            </a:extLst>
          </p:cNvPr>
          <p:cNvSpPr txBox="1"/>
          <p:nvPr/>
        </p:nvSpPr>
        <p:spPr>
          <a:xfrm>
            <a:off x="7848600" y="1856059"/>
            <a:ext cx="1676400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180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C07B0809-5681-DF44-892D-030643BE0415}"/>
              </a:ext>
            </a:extLst>
          </p:cNvPr>
          <p:cNvSpPr/>
          <p:nvPr/>
        </p:nvSpPr>
        <p:spPr>
          <a:xfrm>
            <a:off x="6292153" y="3390900"/>
            <a:ext cx="5303139" cy="2667972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71822" y="3758221"/>
            <a:ext cx="7543800" cy="1868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Şiddet Eğilimli Olan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Tehdit Altında Hisseden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İntihara Meyilli</a:t>
            </a: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7F85C6FC-044C-CB9D-8608-D0378DD469B1}"/>
              </a:ext>
            </a:extLst>
          </p:cNvPr>
          <p:cNvSpPr/>
          <p:nvPr/>
        </p:nvSpPr>
        <p:spPr>
          <a:xfrm>
            <a:off x="14066837" y="3907225"/>
            <a:ext cx="3046486" cy="1594823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pic>
        <p:nvPicPr>
          <p:cNvPr id="19" name="Grafik 18" descr="Köşeli çift ayraç okları ana hat">
            <a:extLst>
              <a:ext uri="{FF2B5EF4-FFF2-40B4-BE49-F238E27FC236}">
                <a16:creationId xmlns:a16="http://schemas.microsoft.com/office/drawing/2014/main" id="{1E04B204-0E16-7863-B24E-3EA6C4F5C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53244" y="4191486"/>
            <a:ext cx="1975306" cy="1066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2B8661C7-5AE8-4610-4C23-8B460CE5CBF5}"/>
              </a:ext>
            </a:extLst>
          </p:cNvPr>
          <p:cNvSpPr txBox="1"/>
          <p:nvPr/>
        </p:nvSpPr>
        <p:spPr>
          <a:xfrm>
            <a:off x="14092277" y="4104471"/>
            <a:ext cx="3046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600">
                <a:solidFill>
                  <a:srgbClr val="004AAD"/>
                </a:solidFill>
                <a:latin typeface="Arial"/>
                <a:cs typeface="Arial"/>
                <a:sym typeface="Arial"/>
              </a:rPr>
              <a:t>Tespit ve Önlem </a:t>
            </a:r>
            <a:endParaRPr lang="tr-TR" sz="3600"/>
          </a:p>
        </p:txBody>
      </p:sp>
    </p:spTree>
    <p:extLst>
      <p:ext uri="{BB962C8B-B14F-4D97-AF65-F5344CB8AC3E}">
        <p14:creationId xmlns:p14="http://schemas.microsoft.com/office/powerpoint/2010/main" val="23734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ctr">
              <a:lnSpc>
                <a:spcPts val="5039"/>
              </a:lnSpc>
            </a:pPr>
            <a:endParaRPr lang="tr-TR" sz="180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7777" y="885825"/>
            <a:ext cx="457244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2EA9BCA-8AE3-703A-5C49-FDADBB8B9493}"/>
              </a:ext>
            </a:extLst>
          </p:cNvPr>
          <p:cNvSpPr txBox="1"/>
          <p:nvPr/>
        </p:nvSpPr>
        <p:spPr>
          <a:xfrm>
            <a:off x="7848600" y="1856059"/>
            <a:ext cx="1676400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180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C07B0809-5681-DF44-892D-030643BE0415}"/>
              </a:ext>
            </a:extLst>
          </p:cNvPr>
          <p:cNvSpPr/>
          <p:nvPr/>
        </p:nvSpPr>
        <p:spPr>
          <a:xfrm>
            <a:off x="990600" y="2272371"/>
            <a:ext cx="8153400" cy="5257800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graphicFrame>
        <p:nvGraphicFramePr>
          <p:cNvPr id="10" name="Grafik 9">
            <a:extLst>
              <a:ext uri="{FF2B5EF4-FFF2-40B4-BE49-F238E27FC236}">
                <a16:creationId xmlns:a16="http://schemas.microsoft.com/office/drawing/2014/main" id="{1AFD7A37-FC36-431A-44C0-7FD08589E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483420"/>
              </p:ext>
            </p:extLst>
          </p:nvPr>
        </p:nvGraphicFramePr>
        <p:xfrm>
          <a:off x="625674" y="2607012"/>
          <a:ext cx="7667551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Freeform 4">
            <a:extLst>
              <a:ext uri="{FF2B5EF4-FFF2-40B4-BE49-F238E27FC236}">
                <a16:creationId xmlns:a16="http://schemas.microsoft.com/office/drawing/2014/main" id="{0CBE771F-392E-640E-F3FE-71E9BCEFEE0F}"/>
              </a:ext>
            </a:extLst>
          </p:cNvPr>
          <p:cNvSpPr/>
          <p:nvPr/>
        </p:nvSpPr>
        <p:spPr>
          <a:xfrm>
            <a:off x="9144000" y="2324100"/>
            <a:ext cx="8153400" cy="5257800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graphicFrame>
        <p:nvGraphicFramePr>
          <p:cNvPr id="12" name="Grafik 11">
            <a:extLst>
              <a:ext uri="{FF2B5EF4-FFF2-40B4-BE49-F238E27FC236}">
                <a16:creationId xmlns:a16="http://schemas.microsoft.com/office/drawing/2014/main" id="{7622F2BC-1526-B106-51F1-E5BD43A0C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608904"/>
              </p:ext>
            </p:extLst>
          </p:nvPr>
        </p:nvGraphicFramePr>
        <p:xfrm>
          <a:off x="9525000" y="2408892"/>
          <a:ext cx="7254240" cy="481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10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292823" y="3287857"/>
            <a:ext cx="15702353" cy="380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endParaRPr lang="en-US" sz="3550" dirty="0">
              <a:solidFill>
                <a:srgbClr val="004AAD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ts val="5039"/>
              </a:lnSpc>
            </a:pPr>
            <a:r>
              <a:rPr lang="en-US" sz="3550" dirty="0" err="1">
                <a:ea typeface="+mn-lt"/>
                <a:cs typeface="+mn-lt"/>
              </a:rPr>
              <a:t>Kişilerin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çok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fazla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şiddet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ve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hakaret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içeren</a:t>
            </a:r>
            <a:r>
              <a:rPr lang="en-US" sz="3550" dirty="0">
                <a:ea typeface="+mn-lt"/>
                <a:cs typeface="+mn-lt"/>
              </a:rPr>
              <a:t>, </a:t>
            </a:r>
            <a:r>
              <a:rPr lang="en-US" sz="3550" dirty="0" err="1">
                <a:ea typeface="+mn-lt"/>
                <a:cs typeface="+mn-lt"/>
              </a:rPr>
              <a:t>yardım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ve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umut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bekleyen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paylaşımlar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yaptığı</a:t>
            </a:r>
            <a:r>
              <a:rPr lang="en-US" sz="3550" dirty="0">
                <a:ea typeface="+mn-lt"/>
                <a:cs typeface="+mn-lt"/>
              </a:rPr>
              <a:t>, </a:t>
            </a:r>
            <a:r>
              <a:rPr lang="en-US" sz="3550" dirty="0" err="1">
                <a:ea typeface="+mn-lt"/>
                <a:cs typeface="+mn-lt"/>
              </a:rPr>
              <a:t>trendleri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girdiği</a:t>
            </a:r>
            <a:r>
              <a:rPr lang="en-US" sz="3550" dirty="0">
                <a:ea typeface="+mn-lt"/>
                <a:cs typeface="+mn-lt"/>
              </a:rPr>
              <a:t> zaman </a:t>
            </a:r>
            <a:r>
              <a:rPr lang="en-US" sz="3550" dirty="0" err="1">
                <a:ea typeface="+mn-lt"/>
                <a:cs typeface="+mn-lt"/>
              </a:rPr>
              <a:t>gerekli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önlemlerin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alındığı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tespit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edilmiştir</a:t>
            </a:r>
            <a:r>
              <a:rPr lang="en-US" sz="3550" dirty="0">
                <a:ea typeface="+mn-lt"/>
                <a:cs typeface="+mn-lt"/>
              </a:rPr>
              <a:t>. </a:t>
            </a:r>
            <a:r>
              <a:rPr lang="en-US" sz="3550" dirty="0" err="1">
                <a:ea typeface="+mn-lt"/>
                <a:cs typeface="+mn-lt"/>
              </a:rPr>
              <a:t>Projemizin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amacı</a:t>
            </a:r>
            <a:r>
              <a:rPr lang="en-US" sz="3550" dirty="0">
                <a:ea typeface="+mn-lt"/>
                <a:cs typeface="+mn-lt"/>
              </a:rPr>
              <a:t>, </a:t>
            </a:r>
            <a:r>
              <a:rPr lang="en-US" sz="3550" dirty="0" err="1">
                <a:ea typeface="+mn-lt"/>
                <a:cs typeface="+mn-lt"/>
              </a:rPr>
              <a:t>modelimize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takılan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paylaşımların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dikkat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çekmesini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beklemeden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gerekli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merciilere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ulaştırılarak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çözüme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ulaşmasını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sağlamak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ve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sağlıklı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bir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gelecek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inşaa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etmektir</a:t>
            </a:r>
            <a:r>
              <a:rPr lang="en-US" sz="3550" dirty="0">
                <a:ea typeface="+mn-lt"/>
                <a:cs typeface="+mn-lt"/>
              </a:rPr>
              <a:t>. </a:t>
            </a:r>
            <a:endParaRPr lang="en-US" sz="3550" dirty="0">
              <a:cs typeface="Calibri"/>
            </a:endParaRPr>
          </a:p>
        </p:txBody>
      </p:sp>
      <p:pic>
        <p:nvPicPr>
          <p:cNvPr id="12" name="Resim 11" descr="insan yüzü, çocukların yaptığı resimler, kız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93325CC0-1797-8B64-F0AF-EF0BDCDA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986044" y="6812912"/>
            <a:ext cx="2633104" cy="2633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Resim 13" descr="çizim, pembe, grafik, macenta içeren bir resim&#10;&#10;Açıklama otomatik olarak oluşturuldu">
            <a:extLst>
              <a:ext uri="{FF2B5EF4-FFF2-40B4-BE49-F238E27FC236}">
                <a16:creationId xmlns:a16="http://schemas.microsoft.com/office/drawing/2014/main" id="{C0435B12-C1A2-8FEF-8A2A-3C78F409A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3286" y="177940"/>
            <a:ext cx="6111390" cy="37250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903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4804BAD-A6E6-5B6A-CC22-AB26040C6340}"/>
              </a:ext>
            </a:extLst>
          </p:cNvPr>
          <p:cNvSpPr/>
          <p:nvPr/>
        </p:nvSpPr>
        <p:spPr>
          <a:xfrm>
            <a:off x="437108" y="2245317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155FE9C-E344-3BCF-636C-A857119AEF3F}"/>
              </a:ext>
            </a:extLst>
          </p:cNvPr>
          <p:cNvSpPr txBox="1"/>
          <p:nvPr/>
        </p:nvSpPr>
        <p:spPr>
          <a:xfrm>
            <a:off x="179819" y="2549153"/>
            <a:ext cx="3407381" cy="1039515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Veri </a:t>
            </a:r>
            <a:r>
              <a:rPr lang="en-US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kaynağının</a:t>
            </a:r>
            <a:r>
              <a:rPr lang="en-US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belirlenmesi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FBA782E1-EC3C-33AA-EED1-373E0A3C9455}"/>
              </a:ext>
            </a:extLst>
          </p:cNvPr>
          <p:cNvSpPr/>
          <p:nvPr/>
        </p:nvSpPr>
        <p:spPr>
          <a:xfrm>
            <a:off x="8082669" y="2295777"/>
            <a:ext cx="2844000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7C74467-08FD-69CD-64A6-D9D1C0F02872}"/>
              </a:ext>
            </a:extLst>
          </p:cNvPr>
          <p:cNvSpPr txBox="1"/>
          <p:nvPr/>
        </p:nvSpPr>
        <p:spPr>
          <a:xfrm>
            <a:off x="8102820" y="2832415"/>
            <a:ext cx="2826307" cy="4855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Veri </a:t>
            </a:r>
            <a:r>
              <a:rPr lang="en-US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Temizleme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2" name="Grafik 11" descr="Köşeli çift ayraç okları ana hat">
            <a:extLst>
              <a:ext uri="{FF2B5EF4-FFF2-40B4-BE49-F238E27FC236}">
                <a16:creationId xmlns:a16="http://schemas.microsoft.com/office/drawing/2014/main" id="{A8A4826B-88BF-DE70-ADDC-0FDBF6147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0006" y="2842690"/>
            <a:ext cx="1213306" cy="569844"/>
          </a:xfrm>
          <a:prstGeom prst="rect">
            <a:avLst/>
          </a:prstGeom>
        </p:spPr>
      </p:pic>
      <p:pic>
        <p:nvPicPr>
          <p:cNvPr id="4" name="Grafik 3" descr="Köşeli çift ayraç okları ana hat">
            <a:extLst>
              <a:ext uri="{FF2B5EF4-FFF2-40B4-BE49-F238E27FC236}">
                <a16:creationId xmlns:a16="http://schemas.microsoft.com/office/drawing/2014/main" id="{8E5C1763-8EFD-BA02-FE41-14EB99B37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19975" y="-7156307"/>
            <a:ext cx="1213306" cy="569844"/>
          </a:xfrm>
          <a:prstGeom prst="rect">
            <a:avLst/>
          </a:prstGeom>
        </p:spPr>
      </p:pic>
      <p:sp>
        <p:nvSpPr>
          <p:cNvPr id="11" name="Freeform 4">
            <a:extLst>
              <a:ext uri="{FF2B5EF4-FFF2-40B4-BE49-F238E27FC236}">
                <a16:creationId xmlns:a16="http://schemas.microsoft.com/office/drawing/2014/main" id="{9A6B9030-0294-C14B-F168-27B3EA9E468E}"/>
              </a:ext>
            </a:extLst>
          </p:cNvPr>
          <p:cNvSpPr/>
          <p:nvPr/>
        </p:nvSpPr>
        <p:spPr>
          <a:xfrm>
            <a:off x="11798209" y="2291199"/>
            <a:ext cx="2427532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pic>
        <p:nvPicPr>
          <p:cNvPr id="14" name="Grafik 13" descr="Köşeli çift ayraç okları ana hat">
            <a:extLst>
              <a:ext uri="{FF2B5EF4-FFF2-40B4-BE49-F238E27FC236}">
                <a16:creationId xmlns:a16="http://schemas.microsoft.com/office/drawing/2014/main" id="{0050391A-7AAA-C83A-0B21-1B17880E6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9872" y="2854348"/>
            <a:ext cx="1213306" cy="569844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1164CCAD-4758-80AB-9020-66B5E3C0229E}"/>
              </a:ext>
            </a:extLst>
          </p:cNvPr>
          <p:cNvSpPr txBox="1"/>
          <p:nvPr/>
        </p:nvSpPr>
        <p:spPr>
          <a:xfrm>
            <a:off x="11616357" y="2847888"/>
            <a:ext cx="2826307" cy="4855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Model seçimi 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6" name="Grafik 15" descr="Köşeli çift ayraç okları ana hat">
            <a:extLst>
              <a:ext uri="{FF2B5EF4-FFF2-40B4-BE49-F238E27FC236}">
                <a16:creationId xmlns:a16="http://schemas.microsoft.com/office/drawing/2014/main" id="{C62AA80E-F998-69BA-2155-845DF750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5926474" y="4228573"/>
            <a:ext cx="1213306" cy="569844"/>
          </a:xfrm>
          <a:prstGeom prst="rect">
            <a:avLst/>
          </a:prstGeom>
        </p:spPr>
      </p:pic>
      <p:sp>
        <p:nvSpPr>
          <p:cNvPr id="17" name="Freeform 4">
            <a:extLst>
              <a:ext uri="{FF2B5EF4-FFF2-40B4-BE49-F238E27FC236}">
                <a16:creationId xmlns:a16="http://schemas.microsoft.com/office/drawing/2014/main" id="{2216227A-9334-D56D-361E-3C5661776E55}"/>
              </a:ext>
            </a:extLst>
          </p:cNvPr>
          <p:cNvSpPr/>
          <p:nvPr/>
        </p:nvSpPr>
        <p:spPr>
          <a:xfrm>
            <a:off x="15215362" y="2291199"/>
            <a:ext cx="2635530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28D92B86-ABFA-466C-060B-FFEE4735933E}"/>
              </a:ext>
            </a:extLst>
          </p:cNvPr>
          <p:cNvSpPr txBox="1"/>
          <p:nvPr/>
        </p:nvSpPr>
        <p:spPr>
          <a:xfrm>
            <a:off x="15424161" y="2549153"/>
            <a:ext cx="2187816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Transformer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 Model (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pretrained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3A4F6461-1D36-C925-DFED-4A4D7D6629A4}"/>
              </a:ext>
            </a:extLst>
          </p:cNvPr>
          <p:cNvSpPr/>
          <p:nvPr/>
        </p:nvSpPr>
        <p:spPr>
          <a:xfrm>
            <a:off x="15212904" y="5010853"/>
            <a:ext cx="2926802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2F0C703-D9E7-F8A9-2B27-51FAB7C25070}"/>
              </a:ext>
            </a:extLst>
          </p:cNvPr>
          <p:cNvSpPr txBox="1"/>
          <p:nvPr/>
        </p:nvSpPr>
        <p:spPr>
          <a:xfrm>
            <a:off x="15302693" y="5289230"/>
            <a:ext cx="2718517" cy="1039515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Veri etiketleme (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Supervised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3" name="Grafik 22" descr="Köşeli çift ayraç okları ana hat">
            <a:extLst>
              <a:ext uri="{FF2B5EF4-FFF2-40B4-BE49-F238E27FC236}">
                <a16:creationId xmlns:a16="http://schemas.microsoft.com/office/drawing/2014/main" id="{149DBB36-2604-7E7C-3D2C-7F7C4E21A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4105086" y="5595627"/>
            <a:ext cx="1213306" cy="569844"/>
          </a:xfrm>
          <a:prstGeom prst="rect">
            <a:avLst/>
          </a:prstGeom>
        </p:spPr>
      </p:pic>
      <p:sp>
        <p:nvSpPr>
          <p:cNvPr id="24" name="Freeform 4">
            <a:extLst>
              <a:ext uri="{FF2B5EF4-FFF2-40B4-BE49-F238E27FC236}">
                <a16:creationId xmlns:a16="http://schemas.microsoft.com/office/drawing/2014/main" id="{A1C952F0-3BC2-BDC8-40DF-70BC801748D7}"/>
              </a:ext>
            </a:extLst>
          </p:cNvPr>
          <p:cNvSpPr/>
          <p:nvPr/>
        </p:nvSpPr>
        <p:spPr>
          <a:xfrm>
            <a:off x="11912837" y="4967982"/>
            <a:ext cx="2427532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6A2F910F-FF15-4CBC-B93A-CB02D7060028}"/>
              </a:ext>
            </a:extLst>
          </p:cNvPr>
          <p:cNvSpPr txBox="1"/>
          <p:nvPr/>
        </p:nvSpPr>
        <p:spPr>
          <a:xfrm>
            <a:off x="12091789" y="5439654"/>
            <a:ext cx="2019514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Veri ön işleme 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6" name="Grafik 25" descr="Köşeli çift ayraç okları ana hat">
            <a:extLst>
              <a:ext uri="{FF2B5EF4-FFF2-40B4-BE49-F238E27FC236}">
                <a16:creationId xmlns:a16="http://schemas.microsoft.com/office/drawing/2014/main" id="{594809BC-24EC-0258-51AA-4F0CD832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828623" y="5524065"/>
            <a:ext cx="1213306" cy="569844"/>
          </a:xfrm>
          <a:prstGeom prst="rect">
            <a:avLst/>
          </a:prstGeom>
        </p:spPr>
      </p:pic>
      <p:sp>
        <p:nvSpPr>
          <p:cNvPr id="27" name="Freeform 4">
            <a:extLst>
              <a:ext uri="{FF2B5EF4-FFF2-40B4-BE49-F238E27FC236}">
                <a16:creationId xmlns:a16="http://schemas.microsoft.com/office/drawing/2014/main" id="{56FEA906-83A8-5B3C-F108-3D4D6FE3C4AD}"/>
              </a:ext>
            </a:extLst>
          </p:cNvPr>
          <p:cNvSpPr/>
          <p:nvPr/>
        </p:nvSpPr>
        <p:spPr>
          <a:xfrm>
            <a:off x="8102820" y="5010853"/>
            <a:ext cx="2750400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004291DB-5624-378F-70EC-27CC60C72555}"/>
              </a:ext>
            </a:extLst>
          </p:cNvPr>
          <p:cNvSpPr txBox="1"/>
          <p:nvPr/>
        </p:nvSpPr>
        <p:spPr>
          <a:xfrm>
            <a:off x="8105934" y="5549379"/>
            <a:ext cx="2826307" cy="4855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Model eğitilmesi  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FC53FA62-ECA3-D21F-5A51-6E6508C6B1B0}"/>
              </a:ext>
            </a:extLst>
          </p:cNvPr>
          <p:cNvSpPr/>
          <p:nvPr/>
        </p:nvSpPr>
        <p:spPr>
          <a:xfrm>
            <a:off x="4337532" y="5039268"/>
            <a:ext cx="2811912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A4F29B17-C577-26A9-9DA5-C2867127540F}"/>
              </a:ext>
            </a:extLst>
          </p:cNvPr>
          <p:cNvSpPr txBox="1"/>
          <p:nvPr/>
        </p:nvSpPr>
        <p:spPr>
          <a:xfrm>
            <a:off x="4465749" y="5351589"/>
            <a:ext cx="2555477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Web arayüz tasarımı (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Streamlit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460324C3-C005-F3C9-4816-FF8A2A40E5ED}"/>
              </a:ext>
            </a:extLst>
          </p:cNvPr>
          <p:cNvSpPr/>
          <p:nvPr/>
        </p:nvSpPr>
        <p:spPr>
          <a:xfrm>
            <a:off x="437108" y="5010853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01A1D9F7-4723-3B47-AE8C-F91D7F67A5F9}"/>
              </a:ext>
            </a:extLst>
          </p:cNvPr>
          <p:cNvSpPr txBox="1"/>
          <p:nvPr/>
        </p:nvSpPr>
        <p:spPr>
          <a:xfrm>
            <a:off x="444981" y="5351589"/>
            <a:ext cx="2826307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Modelim Web’e entegrasyonu (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Pickle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5228CBFA-5585-B013-F364-51A3A1D8DD67}"/>
              </a:ext>
            </a:extLst>
          </p:cNvPr>
          <p:cNvSpPr/>
          <p:nvPr/>
        </p:nvSpPr>
        <p:spPr>
          <a:xfrm>
            <a:off x="4337531" y="2241757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226728BB-3F87-12D9-8ED1-6FDB5D4DD954}"/>
              </a:ext>
            </a:extLst>
          </p:cNvPr>
          <p:cNvSpPr txBox="1"/>
          <p:nvPr/>
        </p:nvSpPr>
        <p:spPr>
          <a:xfrm>
            <a:off x="4452293" y="2777345"/>
            <a:ext cx="2542409" cy="4855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4AAD"/>
                </a:solidFill>
                <a:latin typeface="Arial"/>
                <a:ea typeface="+mn-lt"/>
                <a:cs typeface="Arial"/>
              </a:rPr>
              <a:t>Veri </a:t>
            </a:r>
            <a:r>
              <a:rPr lang="en-US" sz="2400" b="1" err="1">
                <a:solidFill>
                  <a:srgbClr val="004AAD"/>
                </a:solidFill>
                <a:latin typeface="Arial"/>
                <a:ea typeface="+mn-lt"/>
                <a:cs typeface="Arial"/>
              </a:rPr>
              <a:t>Toplama</a:t>
            </a:r>
            <a:endParaRPr lang="en-US" sz="2400" b="1">
              <a:solidFill>
                <a:srgbClr val="004AAD"/>
              </a:solidFill>
              <a:latin typeface="Arial"/>
              <a:cs typeface="Arial"/>
            </a:endParaRPr>
          </a:p>
        </p:txBody>
      </p:sp>
      <p:pic>
        <p:nvPicPr>
          <p:cNvPr id="39" name="Grafik 38" descr="Köşeli çift ayraç okları ana hat">
            <a:extLst>
              <a:ext uri="{FF2B5EF4-FFF2-40B4-BE49-F238E27FC236}">
                <a16:creationId xmlns:a16="http://schemas.microsoft.com/office/drawing/2014/main" id="{A95F0E90-499F-155B-7B88-5629EECBA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8440" y="2861317"/>
            <a:ext cx="1213306" cy="569844"/>
          </a:xfrm>
          <a:prstGeom prst="rect">
            <a:avLst/>
          </a:prstGeom>
        </p:spPr>
      </p:pic>
      <p:pic>
        <p:nvPicPr>
          <p:cNvPr id="40" name="Grafik 39" descr="Köşeli çift ayraç okları ana hat">
            <a:extLst>
              <a:ext uri="{FF2B5EF4-FFF2-40B4-BE49-F238E27FC236}">
                <a16:creationId xmlns:a16="http://schemas.microsoft.com/office/drawing/2014/main" id="{E8844237-4AE3-FB47-BF4D-75867088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046178" y="5549379"/>
            <a:ext cx="1213306" cy="569844"/>
          </a:xfrm>
          <a:prstGeom prst="rect">
            <a:avLst/>
          </a:prstGeom>
        </p:spPr>
      </p:pic>
      <p:pic>
        <p:nvPicPr>
          <p:cNvPr id="41" name="Grafik 40" descr="Köşeli çift ayraç okları ana hat">
            <a:extLst>
              <a:ext uri="{FF2B5EF4-FFF2-40B4-BE49-F238E27FC236}">
                <a16:creationId xmlns:a16="http://schemas.microsoft.com/office/drawing/2014/main" id="{1700DD46-71D0-C553-AE8C-2C93F7277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201694" y="5567977"/>
            <a:ext cx="1213306" cy="569844"/>
          </a:xfrm>
          <a:prstGeom prst="rect">
            <a:avLst/>
          </a:prstGeom>
        </p:spPr>
      </p:pic>
      <p:pic>
        <p:nvPicPr>
          <p:cNvPr id="29" name="Resim 28" descr="kırpıntı çizim, grafik, ayakkabı, çizgi film içeren bir resim&#10;&#10;Açıklama otomatik olarak oluşturuldu">
            <a:extLst>
              <a:ext uri="{FF2B5EF4-FFF2-40B4-BE49-F238E27FC236}">
                <a16:creationId xmlns:a16="http://schemas.microsoft.com/office/drawing/2014/main" id="{0F1B7906-D483-89F4-1D8F-00B4B6D09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01102" y="149420"/>
            <a:ext cx="4189119" cy="2794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Resim 33" descr="kırpıntı çizim, çizim, tasarım içeren bir resim&#10;&#10;Açıklama otomatik olarak oluşturuldu">
            <a:extLst>
              <a:ext uri="{FF2B5EF4-FFF2-40B4-BE49-F238E27FC236}">
                <a16:creationId xmlns:a16="http://schemas.microsoft.com/office/drawing/2014/main" id="{02B18C10-0EFD-EF84-2E1B-B961E2A61BD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B2DFDC"/>
              </a:clrFrom>
              <a:clrTo>
                <a:srgbClr val="B2DFDC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19499" y="943934"/>
            <a:ext cx="2780849" cy="221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Resim 45" descr="ekran, görüntüleme, 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064316C-B148-F3E1-680D-391301C6CC7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440464" y="6675973"/>
            <a:ext cx="2647841" cy="26478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Resim 47" descr="oyuncak, Animasyon, çizgi film, kuş içeren bir resim&#10;&#10;Açıklama otomatik olarak oluşturuldu">
            <a:extLst>
              <a:ext uri="{FF2B5EF4-FFF2-40B4-BE49-F238E27FC236}">
                <a16:creationId xmlns:a16="http://schemas.microsoft.com/office/drawing/2014/main" id="{20D588AF-177A-95D5-6225-A696FBBAA9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991858" y="5759797"/>
            <a:ext cx="3855678" cy="3855678"/>
          </a:xfrm>
          <a:prstGeom prst="rect">
            <a:avLst/>
          </a:prstGeom>
        </p:spPr>
      </p:pic>
      <p:sp>
        <p:nvSpPr>
          <p:cNvPr id="49" name="Metin kutusu 48">
            <a:extLst>
              <a:ext uri="{FF2B5EF4-FFF2-40B4-BE49-F238E27FC236}">
                <a16:creationId xmlns:a16="http://schemas.microsoft.com/office/drawing/2014/main" id="{C9A1EDF9-3BB3-AE0D-174D-9CE740B2007C}"/>
              </a:ext>
            </a:extLst>
          </p:cNvPr>
          <p:cNvSpPr txBox="1"/>
          <p:nvPr/>
        </p:nvSpPr>
        <p:spPr>
          <a:xfrm>
            <a:off x="10045263" y="13085991"/>
            <a:ext cx="385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>
                <a:hlinkClick r:id="rId12" tooltip="https://freepngimg.com/png/70736-mining-network-miner-bitcoin-lamp-data"/>
              </a:rPr>
              <a:t>Bu Fotoğraf</a:t>
            </a:r>
            <a:r>
              <a:rPr lang="tr-TR" sz="900"/>
              <a:t>, Bilinmeyen Yazar, </a:t>
            </a:r>
            <a:r>
              <a:rPr lang="tr-TR" sz="900">
                <a:hlinkClick r:id="rId13" tooltip="https://creativecommons.org/licenses/by-nc/3.0/"/>
              </a:rPr>
              <a:t>CC BY-NC</a:t>
            </a:r>
            <a:r>
              <a:rPr lang="tr-TR" sz="900"/>
              <a:t> altında lisanslanmıştır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042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771842" y="885825"/>
            <a:ext cx="274431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&lt;VERİ SETİ&gt;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ACE16A17-22D0-0F7C-AF14-ED887C0A4097}"/>
              </a:ext>
            </a:extLst>
          </p:cNvPr>
          <p:cNvSpPr/>
          <p:nvPr/>
        </p:nvSpPr>
        <p:spPr>
          <a:xfrm>
            <a:off x="1295400" y="4102737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63C6202E-D683-BCDE-D234-CB8DB99FD829}"/>
              </a:ext>
            </a:extLst>
          </p:cNvPr>
          <p:cNvSpPr txBox="1"/>
          <p:nvPr/>
        </p:nvSpPr>
        <p:spPr>
          <a:xfrm>
            <a:off x="1271952" y="4599724"/>
            <a:ext cx="2842054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Twitter API </a:t>
            </a:r>
          </a:p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(ücretsiz versiyon)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5D9EF66-F143-A35A-1A13-786451542F49}"/>
              </a:ext>
            </a:extLst>
          </p:cNvPr>
          <p:cNvSpPr txBox="1"/>
          <p:nvPr/>
        </p:nvSpPr>
        <p:spPr>
          <a:xfrm>
            <a:off x="3584306" y="7184037"/>
            <a:ext cx="2842054" cy="1039515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KISITLI MİKTARDA VERİ</a:t>
            </a:r>
          </a:p>
        </p:txBody>
      </p:sp>
      <p:pic>
        <p:nvPicPr>
          <p:cNvPr id="15" name="Resim 14" descr="grafik, yazı tipi, logo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5D74B202-1C8E-DC2F-0810-641178F37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1000" y="2339891"/>
            <a:ext cx="5029200" cy="1179896"/>
          </a:xfrm>
          <a:prstGeom prst="rect">
            <a:avLst/>
          </a:prstGeom>
        </p:spPr>
      </p:pic>
      <p:pic>
        <p:nvPicPr>
          <p:cNvPr id="17" name="Resim 16" descr="logo, ekran görüntüsü, simge, sembol, daire içeren bir resim&#10;&#10;Açıklama otomatik olarak oluşturuldu">
            <a:extLst>
              <a:ext uri="{FF2B5EF4-FFF2-40B4-BE49-F238E27FC236}">
                <a16:creationId xmlns:a16="http://schemas.microsoft.com/office/drawing/2014/main" id="{1E228A1F-4A3E-CAF7-1778-A2CCD7FDC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714" l="10000" r="96452">
                        <a14:foregroundMark x1="53710" y1="30571" x2="62258" y2="18857"/>
                        <a14:foregroundMark x1="62258" y1="18857" x2="71935" y2="29143"/>
                        <a14:foregroundMark x1="71935" y1="29143" x2="70806" y2="55143"/>
                        <a14:foregroundMark x1="70806" y1="55143" x2="55161" y2="42571"/>
                        <a14:foregroundMark x1="82419" y1="33143" x2="83387" y2="38571"/>
                        <a14:foregroundMark x1="80161" y1="53714" x2="93548" y2="35714"/>
                        <a14:foregroundMark x1="93548" y1="35714" x2="92419" y2="31143"/>
                        <a14:foregroundMark x1="85484" y1="23429" x2="81774" y2="36000"/>
                        <a14:foregroundMark x1="96452" y1="31429" x2="96452" y2="31429"/>
                        <a14:foregroundMark x1="62742" y1="34571" x2="63387" y2="50286"/>
                        <a14:foregroundMark x1="63387" y1="50286" x2="61935" y2="44857"/>
                        <a14:foregroundMark x1="47419" y1="83143" x2="79194" y2="82286"/>
                        <a14:foregroundMark x1="45806" y1="79143" x2="71935" y2="87714"/>
                        <a14:foregroundMark x1="71935" y1="87714" x2="81935" y2="85714"/>
                        <a14:foregroundMark x1="81935" y1="85714" x2="49032" y2="83714"/>
                        <a14:foregroundMark x1="49032" y1="83714" x2="47419" y2="86000"/>
                        <a14:foregroundMark x1="78710" y1="82286" x2="55645" y2="83714"/>
                        <a14:foregroundMark x1="55645" y1="83714" x2="75645" y2="88286"/>
                        <a14:foregroundMark x1="75645" y1="88286" x2="46774" y2="79714"/>
                        <a14:foregroundMark x1="45484" y1="80571" x2="70645" y2="74857"/>
                        <a14:foregroundMark x1="70645" y1="74857" x2="79839" y2="80571"/>
                        <a14:foregroundMark x1="79839" y1="80571" x2="67903" y2="89429"/>
                        <a14:foregroundMark x1="67903" y1="89429" x2="54194" y2="85143"/>
                        <a14:foregroundMark x1="54194" y1="85143" x2="53710" y2="85429"/>
                        <a14:foregroundMark x1="83387" y1="86286" x2="56452" y2="80571"/>
                        <a14:foregroundMark x1="56452" y1="80571" x2="45323" y2="82857"/>
                        <a14:foregroundMark x1="45323" y1="82857" x2="80000" y2="95714"/>
                        <a14:foregroundMark x1="46774" y1="77429" x2="51774" y2="89143"/>
                        <a14:foregroundMark x1="51774" y1="89143" x2="54677" y2="86857"/>
                        <a14:foregroundMark x1="46290" y1="83143" x2="53871" y2="90857"/>
                        <a14:foregroundMark x1="53871" y1="90857" x2="43710" y2="92000"/>
                        <a14:foregroundMark x1="43710" y1="92000" x2="44677" y2="93714"/>
                        <a14:foregroundMark x1="82903" y1="88000" x2="84677" y2="83143"/>
                        <a14:foregroundMark x1="65161" y1="46000" x2="59355" y2="36000"/>
                        <a14:foregroundMark x1="59355" y1="36000" x2="70806" y2="27429"/>
                        <a14:foregroundMark x1="70806" y1="27429" x2="70484" y2="51143"/>
                        <a14:foregroundMark x1="70484" y1="51143" x2="60645" y2="54571"/>
                        <a14:foregroundMark x1="60645" y1="54571" x2="58548" y2="56571"/>
                        <a14:foregroundMark x1="55806" y1="46857" x2="60484" y2="55429"/>
                        <a14:foregroundMark x1="66452" y1="37714" x2="61290" y2="40857"/>
                        <a14:foregroundMark x1="73226" y1="38571" x2="64194" y2="40857"/>
                        <a14:foregroundMark x1="64194" y1="40857" x2="60968" y2="45714"/>
                        <a14:foregroundMark x1="69677" y1="25143" x2="66935" y2="44857"/>
                        <a14:foregroundMark x1="66935" y1="44857" x2="80323" y2="37143"/>
                        <a14:foregroundMark x1="80323" y1="37143" x2="65484" y2="13429"/>
                        <a14:foregroundMark x1="65484" y1="13429" x2="60323" y2="44286"/>
                        <a14:foregroundMark x1="60323" y1="44286" x2="62419" y2="49714"/>
                        <a14:foregroundMark x1="85645" y1="25143" x2="79516" y2="41714"/>
                        <a14:foregroundMark x1="79516" y1="41714" x2="83871" y2="28286"/>
                        <a14:foregroundMark x1="83871" y1="28286" x2="77258" y2="36286"/>
                        <a14:foregroundMark x1="87742" y1="40286" x2="75645" y2="50857"/>
                        <a14:foregroundMark x1="75645" y1="50857" x2="89355" y2="41143"/>
                        <a14:foregroundMark x1="89355" y1="41143" x2="85968" y2="46000"/>
                        <a14:foregroundMark x1="83387" y1="80571" x2="79194" y2="83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05333" y="1838289"/>
            <a:ext cx="4091564" cy="2309754"/>
          </a:xfrm>
          <a:prstGeom prst="rect">
            <a:avLst/>
          </a:prstGeom>
        </p:spPr>
      </p:pic>
      <p:sp>
        <p:nvSpPr>
          <p:cNvPr id="19" name="Freeform 4">
            <a:extLst>
              <a:ext uri="{FF2B5EF4-FFF2-40B4-BE49-F238E27FC236}">
                <a16:creationId xmlns:a16="http://schemas.microsoft.com/office/drawing/2014/main" id="{2BF588C4-F353-8D23-38B3-952C269F72D4}"/>
              </a:ext>
            </a:extLst>
          </p:cNvPr>
          <p:cNvSpPr/>
          <p:nvPr/>
        </p:nvSpPr>
        <p:spPr>
          <a:xfrm>
            <a:off x="6231395" y="4148043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357C1545-0811-E1BA-43BB-A0CE4AA8D2A0}"/>
              </a:ext>
            </a:extLst>
          </p:cNvPr>
          <p:cNvSpPr txBox="1"/>
          <p:nvPr/>
        </p:nvSpPr>
        <p:spPr>
          <a:xfrm>
            <a:off x="6035002" y="4416504"/>
            <a:ext cx="3234839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Ntscrapper</a:t>
            </a:r>
            <a:endParaRPr lang="tr-TR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ve</a:t>
            </a:r>
          </a:p>
          <a:p>
            <a:pPr algn="ctr"/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</a:rPr>
              <a:t>Twython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" name="Grafik 20" descr="Köşeli çift ayraç okları ana hat">
            <a:extLst>
              <a:ext uri="{FF2B5EF4-FFF2-40B4-BE49-F238E27FC236}">
                <a16:creationId xmlns:a16="http://schemas.microsoft.com/office/drawing/2014/main" id="{7556B4E8-46AE-5CD7-BF37-2914B1D00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733510">
            <a:off x="2763000" y="6270859"/>
            <a:ext cx="1213306" cy="569844"/>
          </a:xfrm>
          <a:prstGeom prst="rect">
            <a:avLst/>
          </a:prstGeom>
        </p:spPr>
      </p:pic>
      <p:pic>
        <p:nvPicPr>
          <p:cNvPr id="22" name="Grafik 21" descr="Köşeli çift ayraç okları ana hat">
            <a:extLst>
              <a:ext uri="{FF2B5EF4-FFF2-40B4-BE49-F238E27FC236}">
                <a16:creationId xmlns:a16="http://schemas.microsoft.com/office/drawing/2014/main" id="{1325AD9E-7018-1AA2-3BEA-D2F8C1746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360215">
            <a:off x="6013777" y="6390423"/>
            <a:ext cx="1213306" cy="569844"/>
          </a:xfrm>
          <a:prstGeom prst="rect">
            <a:avLst/>
          </a:prstGeom>
        </p:spPr>
      </p:pic>
      <p:pic>
        <p:nvPicPr>
          <p:cNvPr id="23" name="Grafik 22" descr="Köşeli çift ayraç okları ana hat">
            <a:extLst>
              <a:ext uri="{FF2B5EF4-FFF2-40B4-BE49-F238E27FC236}">
                <a16:creationId xmlns:a16="http://schemas.microsoft.com/office/drawing/2014/main" id="{2F98B140-3A98-4459-5D23-B76026B3B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8590" y="4686299"/>
            <a:ext cx="1784690" cy="838201"/>
          </a:xfrm>
          <a:prstGeom prst="rect">
            <a:avLst/>
          </a:prstGeom>
        </p:spPr>
      </p:pic>
      <p:pic>
        <p:nvPicPr>
          <p:cNvPr id="25" name="Resim 24" descr="yazı tipi, grafik, logo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DAAA3152-D40D-2636-0336-C4708BEF8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2759" y="2339891"/>
            <a:ext cx="3558941" cy="1374561"/>
          </a:xfrm>
          <a:prstGeom prst="rect">
            <a:avLst/>
          </a:prstGeom>
        </p:spPr>
      </p:pic>
      <p:sp>
        <p:nvSpPr>
          <p:cNvPr id="27" name="Freeform 4">
            <a:extLst>
              <a:ext uri="{FF2B5EF4-FFF2-40B4-BE49-F238E27FC236}">
                <a16:creationId xmlns:a16="http://schemas.microsoft.com/office/drawing/2014/main" id="{BE07B6B8-B6BC-C51A-F969-77171D2D5D27}"/>
              </a:ext>
            </a:extLst>
          </p:cNvPr>
          <p:cNvSpPr/>
          <p:nvPr/>
        </p:nvSpPr>
        <p:spPr>
          <a:xfrm>
            <a:off x="11284782" y="4283962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1FA82C4F-3DA5-C2FA-B70A-22AE41AB1577}"/>
              </a:ext>
            </a:extLst>
          </p:cNvPr>
          <p:cNvSpPr txBox="1"/>
          <p:nvPr/>
        </p:nvSpPr>
        <p:spPr>
          <a:xfrm>
            <a:off x="11302527" y="4718830"/>
            <a:ext cx="2842054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Türkçe Sosyal Medya Paylaşımı (1)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37F5C1D-E620-9477-FD90-43AA2AEC3A71}"/>
              </a:ext>
            </a:extLst>
          </p:cNvPr>
          <p:cNvSpPr txBox="1"/>
          <p:nvPr/>
        </p:nvSpPr>
        <p:spPr>
          <a:xfrm>
            <a:off x="12039600" y="8496300"/>
            <a:ext cx="556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hlinkClick r:id="rId12"/>
              </a:rPr>
              <a:t>(1) Türkçe Sosyal Medya Paylaşımı Veri Seti (kaggle.com)</a:t>
            </a:r>
            <a:endParaRPr lang="tr-TR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D494DB7B-96CB-7564-4BA6-A022AA301D58}"/>
              </a:ext>
            </a:extLst>
          </p:cNvPr>
          <p:cNvSpPr/>
          <p:nvPr/>
        </p:nvSpPr>
        <p:spPr>
          <a:xfrm>
            <a:off x="14719098" y="4283962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44D25BC6-8E6D-A00D-4DBC-F52B0C962F94}"/>
              </a:ext>
            </a:extLst>
          </p:cNvPr>
          <p:cNvSpPr txBox="1"/>
          <p:nvPr/>
        </p:nvSpPr>
        <p:spPr>
          <a:xfrm>
            <a:off x="14736843" y="4718830"/>
            <a:ext cx="2842054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offensive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(2)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9F71DD9B-A58F-6C98-62DE-1562D993D605}"/>
              </a:ext>
            </a:extLst>
          </p:cNvPr>
          <p:cNvSpPr txBox="1"/>
          <p:nvPr/>
        </p:nvSpPr>
        <p:spPr>
          <a:xfrm>
            <a:off x="12039600" y="8812768"/>
            <a:ext cx="5279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hlinkClick r:id="rId13"/>
              </a:rPr>
              <a:t>(2) </a:t>
            </a:r>
            <a:r>
              <a:rPr lang="en-US" err="1">
                <a:hlinkClick r:id="rId13"/>
              </a:rPr>
              <a:t>turkish</a:t>
            </a:r>
            <a:r>
              <a:rPr lang="en-US">
                <a:hlinkClick r:id="rId13"/>
              </a:rPr>
              <a:t> offensive language detection (kaggle.com)</a:t>
            </a:r>
            <a:endParaRPr lang="tr-TR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97CD68E0-381B-6274-8D36-37EBACA500E0}"/>
              </a:ext>
            </a:extLst>
          </p:cNvPr>
          <p:cNvSpPr/>
          <p:nvPr/>
        </p:nvSpPr>
        <p:spPr>
          <a:xfrm>
            <a:off x="13106422" y="6210129"/>
            <a:ext cx="2842054" cy="1732638"/>
          </a:xfrm>
          <a:custGeom>
            <a:avLst/>
            <a:gdLst/>
            <a:ahLst/>
            <a:cxnLst/>
            <a:rect l="l" t="t" r="r" b="b"/>
            <a:pathLst>
              <a:path w="1389149" h="1827587">
                <a:moveTo>
                  <a:pt x="84686" y="0"/>
                </a:moveTo>
                <a:lnTo>
                  <a:pt x="1304463" y="0"/>
                </a:lnTo>
                <a:cubicBezTo>
                  <a:pt x="1326923" y="0"/>
                  <a:pt x="1348464" y="8922"/>
                  <a:pt x="1364345" y="24804"/>
                </a:cubicBezTo>
                <a:cubicBezTo>
                  <a:pt x="1380227" y="40686"/>
                  <a:pt x="1389149" y="62226"/>
                  <a:pt x="1389149" y="84686"/>
                </a:cubicBezTo>
                <a:lnTo>
                  <a:pt x="1389149" y="1742902"/>
                </a:lnTo>
                <a:cubicBezTo>
                  <a:pt x="1389149" y="1765362"/>
                  <a:pt x="1380227" y="1786902"/>
                  <a:pt x="1364345" y="1802784"/>
                </a:cubicBezTo>
                <a:cubicBezTo>
                  <a:pt x="1348464" y="1818665"/>
                  <a:pt x="1326923" y="1827587"/>
                  <a:pt x="1304463" y="1827587"/>
                </a:cubicBezTo>
                <a:lnTo>
                  <a:pt x="84686" y="1827587"/>
                </a:lnTo>
                <a:cubicBezTo>
                  <a:pt x="62226" y="1827587"/>
                  <a:pt x="40686" y="1818665"/>
                  <a:pt x="24804" y="1802784"/>
                </a:cubicBezTo>
                <a:cubicBezTo>
                  <a:pt x="8922" y="1786902"/>
                  <a:pt x="0" y="1765362"/>
                  <a:pt x="0" y="1742902"/>
                </a:cubicBezTo>
                <a:lnTo>
                  <a:pt x="0" y="84686"/>
                </a:lnTo>
                <a:cubicBezTo>
                  <a:pt x="0" y="62226"/>
                  <a:pt x="8922" y="40686"/>
                  <a:pt x="24804" y="24804"/>
                </a:cubicBezTo>
                <a:cubicBezTo>
                  <a:pt x="40686" y="8922"/>
                  <a:pt x="62226" y="0"/>
                  <a:pt x="84686" y="0"/>
                </a:cubicBezTo>
                <a:close/>
              </a:path>
            </a:pathLst>
          </a:custGeom>
          <a:solidFill>
            <a:srgbClr val="FFFFFF">
              <a:alpha val="67059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>
              <a:solidFill>
                <a:srgbClr val="004AAD"/>
              </a:solidFill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D00CA65F-60EF-7DFA-CA13-2DDCE9E6A90F}"/>
              </a:ext>
            </a:extLst>
          </p:cNvPr>
          <p:cNvSpPr txBox="1"/>
          <p:nvPr/>
        </p:nvSpPr>
        <p:spPr>
          <a:xfrm>
            <a:off x="13106422" y="6855981"/>
            <a:ext cx="2842054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r-TR" sz="2400" b="1">
                <a:solidFill>
                  <a:srgbClr val="004AAD"/>
                </a:solidFill>
                <a:latin typeface="Arial"/>
                <a:ea typeface="Arial"/>
                <a:cs typeface="Arial"/>
              </a:rPr>
              <a:t>İlgili Forumlar (Manuel)</a:t>
            </a:r>
            <a:endParaRPr lang="en-US" sz="2400" b="1">
              <a:solidFill>
                <a:srgbClr val="004AAD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6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4" name="TextBox 4"/>
          <p:cNvSpPr txBox="1"/>
          <p:nvPr/>
        </p:nvSpPr>
        <p:spPr>
          <a:xfrm>
            <a:off x="2270234" y="5781725"/>
            <a:ext cx="14683206" cy="585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Küçük harf, noktalama işaretleri , emojiler, bahsetmeler kaldırılmıştır. </a:t>
            </a:r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5A21D469-5B7C-78F2-B1EA-D65B55AAD150}"/>
              </a:ext>
            </a:extLst>
          </p:cNvPr>
          <p:cNvSpPr/>
          <p:nvPr/>
        </p:nvSpPr>
        <p:spPr>
          <a:xfrm>
            <a:off x="1051035" y="32831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984780C-A3D3-BEF3-585C-83AE6B7F05EE}"/>
              </a:ext>
            </a:extLst>
          </p:cNvPr>
          <p:cNvSpPr txBox="1"/>
          <p:nvPr/>
        </p:nvSpPr>
        <p:spPr>
          <a:xfrm>
            <a:off x="2307494" y="2986856"/>
            <a:ext cx="9207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Veriler intihara meyilli, şiddet eğilimli, tehdit altında ve nötr olmak üzere etiketlenmiştir.</a:t>
            </a:r>
            <a:endParaRPr lang="tr-TR" sz="3200" b="1" dirty="0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D3707A5D-90E6-2609-8E3C-1D54176550D0}"/>
              </a:ext>
            </a:extLst>
          </p:cNvPr>
          <p:cNvSpPr/>
          <p:nvPr/>
        </p:nvSpPr>
        <p:spPr>
          <a:xfrm>
            <a:off x="1051035" y="4751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56BB6F0-E9CF-B6C5-F9A9-F09C523C2E67}"/>
              </a:ext>
            </a:extLst>
          </p:cNvPr>
          <p:cNvSpPr txBox="1"/>
          <p:nvPr/>
        </p:nvSpPr>
        <p:spPr>
          <a:xfrm>
            <a:off x="2270234" y="4209374"/>
            <a:ext cx="8797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olarak kaydedilen veriler Google </a:t>
            </a:r>
            <a:r>
              <a:rPr lang="tr-TR" sz="3200" b="1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aracılığıyla veri temizleme işlemine tabi tutulmuştur .</a:t>
            </a:r>
            <a:endParaRPr lang="tr-TR" sz="3200" b="1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CEED8487-CC3E-3E4E-D1D4-10CA7B7917A5}"/>
              </a:ext>
            </a:extLst>
          </p:cNvPr>
          <p:cNvSpPr/>
          <p:nvPr/>
        </p:nvSpPr>
        <p:spPr>
          <a:xfrm>
            <a:off x="1051035" y="58830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2A377BC4-245F-62CB-414A-1F9E51DBA4BB}"/>
              </a:ext>
            </a:extLst>
          </p:cNvPr>
          <p:cNvSpPr/>
          <p:nvPr/>
        </p:nvSpPr>
        <p:spPr>
          <a:xfrm>
            <a:off x="1051035" y="71564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818D9B0-EE65-B0C8-FFED-3738E647D24A}"/>
              </a:ext>
            </a:extLst>
          </p:cNvPr>
          <p:cNvSpPr txBox="1"/>
          <p:nvPr/>
        </p:nvSpPr>
        <p:spPr>
          <a:xfrm>
            <a:off x="2270234" y="6771177"/>
            <a:ext cx="118872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39"/>
              </a:lnSpc>
            </a:pPr>
            <a:r>
              <a:rPr lang="tr-TR" sz="3200" b="1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edilen veriler modelde kullanılmak için hazırlanmıştır.(</a:t>
            </a:r>
            <a:r>
              <a:rPr lang="tr-TR" sz="3200" b="1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Lemma</a:t>
            </a:r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200" b="1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stemma,TfidfVectorizer</a:t>
            </a:r>
            <a:r>
              <a:rPr lang="tr-TR" sz="3200" b="1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3200" b="1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tr-TR" dirty="0"/>
          </a:p>
        </p:txBody>
      </p:sp>
      <p:pic>
        <p:nvPicPr>
          <p:cNvPr id="13" name="Resim 12" descr="daire, grafik, çizgi film içeren bir resim&#10;&#10;Açıklama otomatik olarak oluşturuldu">
            <a:extLst>
              <a:ext uri="{FF2B5EF4-FFF2-40B4-BE49-F238E27FC236}">
                <a16:creationId xmlns:a16="http://schemas.microsoft.com/office/drawing/2014/main" id="{CA2AB364-5B51-1016-0F87-0C36653C2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90993" y="7398785"/>
            <a:ext cx="2143125" cy="2143125"/>
          </a:xfrm>
          <a:prstGeom prst="rect">
            <a:avLst/>
          </a:prstGeom>
        </p:spPr>
      </p:pic>
      <p:pic>
        <p:nvPicPr>
          <p:cNvPr id="18" name="Resim 17" descr="diyagram, daire, renklilik, grafik içeren bir resim&#10;&#10;Açıklama otomatik olarak oluşturuldu">
            <a:extLst>
              <a:ext uri="{FF2B5EF4-FFF2-40B4-BE49-F238E27FC236}">
                <a16:creationId xmlns:a16="http://schemas.microsoft.com/office/drawing/2014/main" id="{02A93EE5-500F-4612-17FC-ED34D80B8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684" y="244140"/>
            <a:ext cx="6199606" cy="5830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595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802397" y="910694"/>
            <a:ext cx="14683206" cy="7639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En çok zaman alan kısımdı.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Twitter API denendi fakat çekebileceğimiz veri sayısı ücretsiz versiyonda kısıtlıydı. Bu nedenle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tweepy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ntscraper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ve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twython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kullanılmıştır ancak bunlarda da kısıtlı veri elde edilmiştir. Kullanılan verilerin çoğunluğu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dan alınmıştır . </a:t>
            </a:r>
          </a:p>
          <a:p>
            <a:pPr algn="ctr">
              <a:lnSpc>
                <a:spcPts val="5039"/>
              </a:lnSpc>
            </a:pP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Türkçe Twitter duygu analizi ve  ………40000 verilik . Ve ilgili forumlardan manuel yolla elde edilen veriler kullanılmıştır. Veriler intihara meyilli şiddet eğilimli ve tehdit altında ve nötr olmak üzere etiketlenmiştir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olarak kaydedilen veriler Google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de veri temizleme işlemine tabi tutulmuştur . Küçük harf, noktalama işaretleri , emojiler, bahsetmeler kaldırılmıştır.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edilen veriler modelde kullanılmak için hazırlanmıştır. 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Lemma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stemma</a:t>
            </a:r>
            <a:r>
              <a:rPr lang="tr-TR" sz="3599" dirty="0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tr-TR" sz="3599" dirty="0" err="1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TfidfVectorizer</a:t>
            </a: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21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96b34a-b64d-4048-9722-c8eff1c508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38933BFCA24B94A908A193FD894EA13" ma:contentTypeVersion="14" ma:contentTypeDescription="Yeni belge oluşturun." ma:contentTypeScope="" ma:versionID="f48ce153cf46200073bcb12c004f78df">
  <xsd:schema xmlns:xsd="http://www.w3.org/2001/XMLSchema" xmlns:xs="http://www.w3.org/2001/XMLSchema" xmlns:p="http://schemas.microsoft.com/office/2006/metadata/properties" xmlns:ns3="adb7f840-2ac9-42b3-8481-d9274eab46c7" xmlns:ns4="7096b34a-b64d-4048-9722-c8eff1c508a5" targetNamespace="http://schemas.microsoft.com/office/2006/metadata/properties" ma:root="true" ma:fieldsID="098c6a5a9701306d9582e47c0bdfe6a0" ns3:_="" ns4:_="">
    <xsd:import namespace="adb7f840-2ac9-42b3-8481-d9274eab46c7"/>
    <xsd:import namespace="7096b34a-b64d-4048-9722-c8eff1c508a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MediaServiceObjectDetectorVersion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7f840-2ac9-42b3-8481-d9274eab46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ylaşılanla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Ayrıntıları ile Paylaşıld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İpucu Paylaşımı Karması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6b34a-b64d-4048-9722-c8eff1c508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B4FCD4-9872-4E68-B933-50614051B24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7096b34a-b64d-4048-9722-c8eff1c508a5"/>
    <ds:schemaRef ds:uri="adb7f840-2ac9-42b3-8481-d9274eab46c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C896F9-B134-4DE6-BB7C-E4EB70A52E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5F38EE-B77D-4567-A0DF-A421AC48A7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b7f840-2ac9-42b3-8481-d9274eab46c7"/>
    <ds:schemaRef ds:uri="7096b34a-b64d-4048-9722-c8eff1c508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549</Words>
  <Application>Microsoft Office PowerPoint</Application>
  <PresentationFormat>Özel</PresentationFormat>
  <Paragraphs>73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Türkçe Doğal</dc:title>
  <cp:lastModifiedBy>OZLEM TUGRUL</cp:lastModifiedBy>
  <cp:revision>3</cp:revision>
  <dcterms:created xsi:type="dcterms:W3CDTF">2006-08-16T00:00:00Z</dcterms:created>
  <dcterms:modified xsi:type="dcterms:W3CDTF">2024-08-09T15:37:49Z</dcterms:modified>
  <dc:identifier>DAGMfnWas5Q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0x010100238933BFCA24B94A908A193FD894EA13</vt:lpwstr>
  </property>
</Properties>
</file>