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82" r:id="rId4"/>
    <p:sldId id="258" r:id="rId5"/>
    <p:sldId id="283" r:id="rId6"/>
    <p:sldId id="259" r:id="rId7"/>
    <p:sldId id="260" r:id="rId8"/>
    <p:sldId id="28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5" r:id="rId19"/>
    <p:sldId id="286" r:id="rId20"/>
    <p:sldId id="287" r:id="rId21"/>
    <p:sldId id="270" r:id="rId22"/>
    <p:sldId id="271" r:id="rId23"/>
    <p:sldId id="288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9" r:id="rId32"/>
    <p:sldId id="279" r:id="rId33"/>
    <p:sldId id="281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6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121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BDD (Behavior-Driven Development)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Davranış</a:t>
            </a:r>
            <a:r>
              <a:rPr dirty="0"/>
              <a:t> </a:t>
            </a:r>
            <a:r>
              <a:rPr dirty="0" err="1"/>
              <a:t>Odaklı</a:t>
            </a:r>
            <a:r>
              <a:rPr dirty="0"/>
              <a:t> </a:t>
            </a:r>
            <a:r>
              <a:rPr dirty="0" err="1"/>
              <a:t>Geliştirme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BDD'nin Avantajları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Ekipler Arası İletişim: Teknik ve teknik olmayan ekipler arasında ortak bir dil oluşturur.</a:t>
            </a:r>
          </a:p>
          <a:p>
            <a:r>
              <a:t>2. Gereksinimlerin Netliği: Yanlış anlamaları önler, daha az hata oluşur.</a:t>
            </a:r>
          </a:p>
          <a:p>
            <a:r>
              <a:t>3. Otomasyon Kolaylığı: Test senaryolarını kodlara bağlamak kolaydır.</a:t>
            </a:r>
          </a:p>
          <a:p>
            <a:r>
              <a:t>4. Kullanıcı Odaklı Yaklaşım: Kullanıcı ihtiyaçlarına öncelik verir.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6924"/>
          </a:xfrm>
        </p:spPr>
        <p:txBody>
          <a:bodyPr>
            <a:normAutofit fontScale="90000"/>
          </a:bodyPr>
          <a:lstStyle/>
          <a:p>
            <a:r>
              <a:rPr dirty="0"/>
              <a:t>BDD </a:t>
            </a:r>
            <a:r>
              <a:rPr dirty="0" err="1"/>
              <a:t>Otomasyon</a:t>
            </a:r>
            <a:r>
              <a:rPr dirty="0"/>
              <a:t> </a:t>
            </a:r>
            <a:r>
              <a:rPr dirty="0" err="1"/>
              <a:t>Süreci</a:t>
            </a:r>
            <a:r>
              <a:rPr dirty="0"/>
              <a:t> </a:t>
            </a:r>
            <a:r>
              <a:rPr dirty="0" err="1"/>
              <a:t>Örneği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7030"/>
            <a:ext cx="8229600" cy="5149134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tr-TR" b="1" dirty="0"/>
              <a:t>Senaryo yazılır (</a:t>
            </a:r>
            <a:r>
              <a:rPr lang="tr-TR" b="1" dirty="0" err="1"/>
              <a:t>Feature</a:t>
            </a:r>
            <a:r>
              <a:rPr lang="tr-TR" b="1" dirty="0"/>
              <a:t> dosyası):</a:t>
            </a:r>
            <a:endParaRPr lang="tr-TR" dirty="0"/>
          </a:p>
          <a:p>
            <a:endParaRPr lang="en-US" dirty="0" smtClean="0"/>
          </a:p>
          <a:p>
            <a:r>
              <a:rPr dirty="0" smtClean="0"/>
              <a:t>Feature </a:t>
            </a:r>
            <a:r>
              <a:rPr dirty="0" err="1"/>
              <a:t>dosyası</a:t>
            </a:r>
            <a:r>
              <a:rPr dirty="0"/>
              <a:t>:</a:t>
            </a:r>
          </a:p>
          <a:p>
            <a:r>
              <a:rPr dirty="0"/>
              <a:t>Scenario: </a:t>
            </a:r>
            <a:r>
              <a:rPr dirty="0" err="1"/>
              <a:t>Kullanıcı</a:t>
            </a:r>
            <a:r>
              <a:rPr dirty="0"/>
              <a:t> </a:t>
            </a:r>
            <a:r>
              <a:rPr dirty="0" err="1"/>
              <a:t>başarılı</a:t>
            </a:r>
            <a:r>
              <a:rPr dirty="0"/>
              <a:t> </a:t>
            </a:r>
            <a:r>
              <a:rPr dirty="0" err="1"/>
              <a:t>giriş</a:t>
            </a:r>
            <a:r>
              <a:rPr dirty="0"/>
              <a:t> </a:t>
            </a:r>
            <a:r>
              <a:rPr dirty="0" err="1"/>
              <a:t>yapar</a:t>
            </a:r>
            <a:endParaRPr dirty="0"/>
          </a:p>
          <a:p>
            <a:r>
              <a:rPr dirty="0"/>
              <a:t>  Given </a:t>
            </a:r>
            <a:r>
              <a:rPr dirty="0" err="1"/>
              <a:t>kullanıcı</a:t>
            </a:r>
            <a:r>
              <a:rPr dirty="0"/>
              <a:t> </a:t>
            </a:r>
            <a:r>
              <a:rPr dirty="0" err="1"/>
              <a:t>giriş</a:t>
            </a:r>
            <a:r>
              <a:rPr dirty="0"/>
              <a:t> </a:t>
            </a:r>
            <a:r>
              <a:rPr dirty="0" err="1"/>
              <a:t>sayfasında</a:t>
            </a:r>
            <a:endParaRPr dirty="0"/>
          </a:p>
          <a:p>
            <a:r>
              <a:rPr dirty="0"/>
              <a:t>  When </a:t>
            </a:r>
            <a:r>
              <a:rPr dirty="0" err="1"/>
              <a:t>doğru</a:t>
            </a:r>
            <a:r>
              <a:rPr dirty="0"/>
              <a:t> </a:t>
            </a:r>
            <a:r>
              <a:rPr dirty="0" err="1"/>
              <a:t>kullanıcı</a:t>
            </a:r>
            <a:r>
              <a:rPr dirty="0"/>
              <a:t> </a:t>
            </a:r>
            <a:r>
              <a:rPr dirty="0" err="1"/>
              <a:t>adı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şifre</a:t>
            </a:r>
            <a:r>
              <a:rPr dirty="0"/>
              <a:t> </a:t>
            </a:r>
            <a:r>
              <a:rPr dirty="0" err="1"/>
              <a:t>girer</a:t>
            </a:r>
            <a:endParaRPr dirty="0"/>
          </a:p>
          <a:p>
            <a:r>
              <a:rPr dirty="0"/>
              <a:t>  Then '</a:t>
            </a:r>
            <a:r>
              <a:rPr dirty="0" err="1"/>
              <a:t>Hoşgeldiniz</a:t>
            </a:r>
            <a:r>
              <a:rPr dirty="0"/>
              <a:t>' </a:t>
            </a:r>
            <a:r>
              <a:rPr dirty="0" err="1"/>
              <a:t>mesajı</a:t>
            </a:r>
            <a:r>
              <a:rPr dirty="0"/>
              <a:t> </a:t>
            </a:r>
            <a:r>
              <a:rPr dirty="0" err="1"/>
              <a:t>gösterilmeli</a:t>
            </a:r>
            <a:endParaRPr dirty="0"/>
          </a:p>
          <a:p>
            <a:endParaRPr dirty="0"/>
          </a:p>
          <a:p>
            <a:r>
              <a:rPr lang="tr-TR" b="1" dirty="0"/>
              <a:t>Test Kodları Yazılır</a:t>
            </a:r>
            <a:r>
              <a:rPr lang="tr-TR" b="1" dirty="0" smtClean="0"/>
              <a:t>:</a:t>
            </a:r>
            <a:endParaRPr lang="en-US" b="1" dirty="0" smtClean="0"/>
          </a:p>
          <a:p>
            <a:r>
              <a:rPr dirty="0" smtClean="0"/>
              <a:t>@</a:t>
            </a:r>
            <a:r>
              <a:rPr dirty="0"/>
              <a:t>Given("</a:t>
            </a:r>
            <a:r>
              <a:rPr dirty="0" err="1"/>
              <a:t>kullanıcı</a:t>
            </a:r>
            <a:r>
              <a:rPr dirty="0"/>
              <a:t> </a:t>
            </a:r>
            <a:r>
              <a:rPr dirty="0" err="1"/>
              <a:t>giriş</a:t>
            </a:r>
            <a:r>
              <a:rPr dirty="0"/>
              <a:t> </a:t>
            </a:r>
            <a:r>
              <a:rPr dirty="0" err="1"/>
              <a:t>sayfasında</a:t>
            </a:r>
            <a:r>
              <a:rPr dirty="0"/>
              <a:t>")</a:t>
            </a:r>
          </a:p>
          <a:p>
            <a:r>
              <a:rPr dirty="0"/>
              <a:t>public void </a:t>
            </a:r>
            <a:r>
              <a:rPr dirty="0" err="1"/>
              <a:t>kullanıcıGirişSayfasında</a:t>
            </a:r>
            <a:r>
              <a:rPr dirty="0"/>
              <a:t>() {</a:t>
            </a:r>
          </a:p>
          <a:p>
            <a:r>
              <a:rPr dirty="0"/>
              <a:t>    </a:t>
            </a:r>
            <a:r>
              <a:rPr dirty="0" err="1"/>
              <a:t>driver.get</a:t>
            </a:r>
            <a:r>
              <a:rPr dirty="0"/>
              <a:t>("https://example.com/login");</a:t>
            </a:r>
          </a:p>
          <a:p>
            <a:r>
              <a:rPr dirty="0"/>
              <a:t>}</a:t>
            </a:r>
          </a:p>
          <a:p>
            <a:r>
              <a:rPr dirty="0"/>
              <a:t>@When("</a:t>
            </a:r>
            <a:r>
              <a:rPr dirty="0" err="1"/>
              <a:t>doğru</a:t>
            </a:r>
            <a:r>
              <a:rPr dirty="0"/>
              <a:t> </a:t>
            </a:r>
            <a:r>
              <a:rPr dirty="0" err="1"/>
              <a:t>kullanıcı</a:t>
            </a:r>
            <a:r>
              <a:rPr dirty="0"/>
              <a:t> </a:t>
            </a:r>
            <a:r>
              <a:rPr dirty="0" err="1"/>
              <a:t>adı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şifre</a:t>
            </a:r>
            <a:r>
              <a:rPr dirty="0"/>
              <a:t> </a:t>
            </a:r>
            <a:r>
              <a:rPr dirty="0" err="1"/>
              <a:t>girer</a:t>
            </a:r>
            <a:r>
              <a:rPr dirty="0"/>
              <a:t>")</a:t>
            </a:r>
          </a:p>
          <a:p>
            <a:r>
              <a:rPr dirty="0"/>
              <a:t>public void </a:t>
            </a:r>
            <a:r>
              <a:rPr dirty="0" err="1"/>
              <a:t>doğruBilgiGir</a:t>
            </a:r>
            <a:r>
              <a:rPr dirty="0"/>
              <a:t>() {</a:t>
            </a:r>
          </a:p>
          <a:p>
            <a:r>
              <a:rPr dirty="0"/>
              <a:t>    </a:t>
            </a:r>
            <a:r>
              <a:rPr dirty="0" err="1"/>
              <a:t>loginPage.enterUsername</a:t>
            </a:r>
            <a:r>
              <a:rPr dirty="0"/>
              <a:t>("</a:t>
            </a:r>
            <a:r>
              <a:rPr dirty="0" err="1"/>
              <a:t>testuser</a:t>
            </a:r>
            <a:r>
              <a:rPr dirty="0"/>
              <a:t>");</a:t>
            </a:r>
          </a:p>
          <a:p>
            <a:r>
              <a:rPr dirty="0"/>
              <a:t>    </a:t>
            </a:r>
            <a:r>
              <a:rPr dirty="0" err="1"/>
              <a:t>loginPage.enterPassword</a:t>
            </a:r>
            <a:r>
              <a:rPr dirty="0"/>
              <a:t>("password123");</a:t>
            </a:r>
          </a:p>
          <a:p>
            <a:r>
              <a:rPr dirty="0"/>
              <a:t>    </a:t>
            </a:r>
            <a:r>
              <a:rPr dirty="0" err="1"/>
              <a:t>loginPage.clickLoginButton</a:t>
            </a:r>
            <a:r>
              <a:rPr dirty="0"/>
              <a:t>();</a:t>
            </a:r>
          </a:p>
          <a:p>
            <a:r>
              <a:rPr dirty="0"/>
              <a:t>}</a:t>
            </a:r>
          </a:p>
          <a:p>
            <a:r>
              <a:rPr dirty="0"/>
              <a:t>@Then("</a:t>
            </a:r>
            <a:r>
              <a:rPr dirty="0" err="1"/>
              <a:t>Hoşgeldiniz</a:t>
            </a:r>
            <a:r>
              <a:rPr dirty="0"/>
              <a:t> </a:t>
            </a:r>
            <a:r>
              <a:rPr dirty="0" err="1"/>
              <a:t>mesajı</a:t>
            </a:r>
            <a:r>
              <a:rPr dirty="0"/>
              <a:t> </a:t>
            </a:r>
            <a:r>
              <a:rPr dirty="0" err="1"/>
              <a:t>gösterilmeli</a:t>
            </a:r>
            <a:r>
              <a:rPr dirty="0"/>
              <a:t>")</a:t>
            </a:r>
          </a:p>
          <a:p>
            <a:r>
              <a:rPr dirty="0"/>
              <a:t>public void </a:t>
            </a:r>
            <a:r>
              <a:rPr dirty="0" err="1"/>
              <a:t>hoşgeldinizMesajı</a:t>
            </a:r>
            <a:r>
              <a:rPr dirty="0"/>
              <a:t>() {</a:t>
            </a:r>
          </a:p>
          <a:p>
            <a:r>
              <a:rPr dirty="0"/>
              <a:t>    </a:t>
            </a:r>
            <a:r>
              <a:rPr dirty="0" err="1"/>
              <a:t>Assert.assertTrue</a:t>
            </a:r>
            <a:r>
              <a:rPr dirty="0"/>
              <a:t>(</a:t>
            </a:r>
            <a:r>
              <a:rPr dirty="0" err="1"/>
              <a:t>homePage.isWelcomeMessageDisplayed</a:t>
            </a:r>
            <a:r>
              <a:rPr dirty="0"/>
              <a:t>());</a:t>
            </a:r>
          </a:p>
          <a:p>
            <a:r>
              <a:rPr dirty="0" smtClean="0"/>
              <a:t>}</a:t>
            </a:r>
            <a:endParaRPr lang="en-US" dirty="0" smtClean="0"/>
          </a:p>
          <a:p>
            <a:r>
              <a:rPr lang="tr-TR" b="1" dirty="0"/>
              <a:t>Çalıştırılır:</a:t>
            </a:r>
            <a:r>
              <a:rPr lang="tr-TR" dirty="0"/>
              <a:t/>
            </a:r>
            <a:br>
              <a:rPr lang="tr-TR" dirty="0"/>
            </a:b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TDD (Test-Driven Development) Nedir?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Test Odaklı Geliştirme Yöntemi Hakkında Detaylı Bilgi ve Örnekler</a:t>
            </a:r>
          </a:p>
        </p:txBody>
      </p:sp>
    </p:spTree>
    <p:extLst>
      <p:ext uri="{BB962C8B-B14F-4D97-AF65-F5344CB8AC3E}">
        <p14:creationId xmlns:p14="http://schemas.microsoft.com/office/powerpoint/2010/main" val="263796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TDD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Test </a:t>
            </a:r>
            <a:r>
              <a:rPr dirty="0" err="1"/>
              <a:t>Odaklı</a:t>
            </a:r>
            <a:r>
              <a:rPr dirty="0"/>
              <a:t> </a:t>
            </a:r>
            <a:r>
              <a:rPr dirty="0" err="1"/>
              <a:t>Geliştirme</a:t>
            </a:r>
            <a:r>
              <a:rPr dirty="0"/>
              <a:t> (TDD), </a:t>
            </a:r>
            <a:r>
              <a:rPr dirty="0" err="1"/>
              <a:t>testlerin</a:t>
            </a:r>
            <a:r>
              <a:rPr dirty="0"/>
              <a:t> </a:t>
            </a:r>
            <a:r>
              <a:rPr dirty="0" err="1"/>
              <a:t>koddan</a:t>
            </a:r>
            <a:r>
              <a:rPr dirty="0"/>
              <a:t> </a:t>
            </a:r>
            <a:r>
              <a:rPr dirty="0" err="1"/>
              <a:t>önce</a:t>
            </a:r>
            <a:r>
              <a:rPr dirty="0"/>
              <a:t> </a:t>
            </a:r>
            <a:r>
              <a:rPr dirty="0" err="1"/>
              <a:t>yazıldığı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geliştirme</a:t>
            </a:r>
            <a:r>
              <a:rPr dirty="0"/>
              <a:t> </a:t>
            </a:r>
            <a:r>
              <a:rPr dirty="0" err="1"/>
              <a:t>yaklaşımıdır</a:t>
            </a:r>
            <a:r>
              <a:rPr dirty="0"/>
              <a:t>.</a:t>
            </a:r>
          </a:p>
          <a:p>
            <a:endParaRPr dirty="0"/>
          </a:p>
          <a:p>
            <a:r>
              <a:rPr dirty="0" smtClean="0"/>
              <a:t>Test </a:t>
            </a:r>
            <a:r>
              <a:rPr dirty="0" err="1"/>
              <a:t>yazılır</a:t>
            </a:r>
            <a:r>
              <a:rPr dirty="0"/>
              <a:t>.</a:t>
            </a:r>
          </a:p>
          <a:p>
            <a:r>
              <a:rPr dirty="0" smtClean="0"/>
              <a:t> </a:t>
            </a:r>
            <a:r>
              <a:rPr dirty="0" err="1"/>
              <a:t>Kod</a:t>
            </a:r>
            <a:r>
              <a:rPr dirty="0"/>
              <a:t> </a:t>
            </a:r>
            <a:r>
              <a:rPr dirty="0" err="1"/>
              <a:t>yazılır</a:t>
            </a:r>
            <a:r>
              <a:rPr dirty="0"/>
              <a:t>.</a:t>
            </a:r>
          </a:p>
          <a:p>
            <a:r>
              <a:rPr dirty="0" smtClean="0"/>
              <a:t> </a:t>
            </a:r>
            <a:r>
              <a:rPr dirty="0" err="1"/>
              <a:t>Kod</a:t>
            </a:r>
            <a:r>
              <a:rPr dirty="0"/>
              <a:t> test </a:t>
            </a:r>
            <a:r>
              <a:rPr dirty="0" err="1"/>
              <a:t>edilir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Geleneksel</a:t>
            </a:r>
            <a:r>
              <a:rPr dirty="0"/>
              <a:t> </a:t>
            </a:r>
            <a:r>
              <a:rPr dirty="0" err="1"/>
              <a:t>yöntemlerin</a:t>
            </a:r>
            <a:r>
              <a:rPr dirty="0"/>
              <a:t> </a:t>
            </a:r>
            <a:r>
              <a:rPr dirty="0" err="1"/>
              <a:t>tersine</a:t>
            </a:r>
            <a:r>
              <a:rPr dirty="0"/>
              <a:t>, </a:t>
            </a:r>
            <a:r>
              <a:rPr dirty="0" err="1"/>
              <a:t>TDD'de</a:t>
            </a:r>
            <a:r>
              <a:rPr dirty="0"/>
              <a:t> </a:t>
            </a:r>
            <a:r>
              <a:rPr dirty="0" err="1"/>
              <a:t>süreç</a:t>
            </a:r>
            <a:r>
              <a:rPr dirty="0"/>
              <a:t> </a:t>
            </a:r>
            <a:r>
              <a:rPr dirty="0" err="1"/>
              <a:t>testlerle</a:t>
            </a:r>
            <a:r>
              <a:rPr dirty="0"/>
              <a:t> </a:t>
            </a:r>
            <a:r>
              <a:rPr dirty="0" err="1"/>
              <a:t>başlar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93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TDD'yi Anlamak İçin Lego Örneği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14584"/>
          </a:xfrm>
        </p:spPr>
        <p:txBody>
          <a:bodyPr>
            <a:normAutofit/>
          </a:bodyPr>
          <a:lstStyle/>
          <a:p>
            <a:r>
              <a:rPr dirty="0" err="1"/>
              <a:t>Diyelim</a:t>
            </a:r>
            <a:r>
              <a:rPr dirty="0"/>
              <a:t> </a:t>
            </a:r>
            <a:r>
              <a:rPr dirty="0" err="1"/>
              <a:t>ki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Lego </a:t>
            </a:r>
            <a:r>
              <a:rPr dirty="0" err="1"/>
              <a:t>seti</a:t>
            </a:r>
            <a:r>
              <a:rPr dirty="0"/>
              <a:t> </a:t>
            </a:r>
            <a:r>
              <a:rPr dirty="0" err="1"/>
              <a:t>ile</a:t>
            </a:r>
            <a:r>
              <a:rPr dirty="0"/>
              <a:t> </a:t>
            </a:r>
            <a:r>
              <a:rPr dirty="0" err="1"/>
              <a:t>kule</a:t>
            </a:r>
            <a:r>
              <a:rPr dirty="0"/>
              <a:t> </a:t>
            </a:r>
            <a:r>
              <a:rPr dirty="0" err="1"/>
              <a:t>yapıyoruz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kuralımız</a:t>
            </a:r>
            <a:r>
              <a:rPr dirty="0"/>
              <a:t> </a:t>
            </a:r>
            <a:r>
              <a:rPr dirty="0" err="1"/>
              <a:t>şu</a:t>
            </a:r>
            <a:r>
              <a:rPr dirty="0"/>
              <a:t>:</a:t>
            </a:r>
          </a:p>
          <a:p>
            <a:r>
              <a:rPr dirty="0"/>
              <a:t>“</a:t>
            </a:r>
            <a:r>
              <a:rPr dirty="0" err="1"/>
              <a:t>Eklediğimiz</a:t>
            </a:r>
            <a:r>
              <a:rPr dirty="0"/>
              <a:t> </a:t>
            </a:r>
            <a:r>
              <a:rPr dirty="0" err="1"/>
              <a:t>parçalar</a:t>
            </a:r>
            <a:r>
              <a:rPr dirty="0"/>
              <a:t> </a:t>
            </a:r>
            <a:r>
              <a:rPr dirty="0" err="1"/>
              <a:t>kulenin</a:t>
            </a:r>
            <a:r>
              <a:rPr dirty="0"/>
              <a:t> </a:t>
            </a:r>
            <a:r>
              <a:rPr dirty="0" err="1"/>
              <a:t>dengesini</a:t>
            </a:r>
            <a:r>
              <a:rPr dirty="0"/>
              <a:t> </a:t>
            </a:r>
            <a:r>
              <a:rPr dirty="0" err="1"/>
              <a:t>bozmamalı</a:t>
            </a:r>
            <a:r>
              <a:rPr dirty="0"/>
              <a:t>.”</a:t>
            </a:r>
          </a:p>
          <a:p>
            <a:endParaRPr dirty="0"/>
          </a:p>
          <a:p>
            <a:r>
              <a:rPr dirty="0"/>
              <a:t>1. </a:t>
            </a:r>
            <a:r>
              <a:rPr dirty="0" err="1"/>
              <a:t>Önce</a:t>
            </a:r>
            <a:r>
              <a:rPr dirty="0"/>
              <a:t> </a:t>
            </a:r>
            <a:r>
              <a:rPr dirty="0" err="1"/>
              <a:t>kuralları</a:t>
            </a:r>
            <a:r>
              <a:rPr dirty="0"/>
              <a:t> </a:t>
            </a:r>
            <a:r>
              <a:rPr dirty="0" err="1"/>
              <a:t>belirleriz</a:t>
            </a:r>
            <a:r>
              <a:rPr dirty="0"/>
              <a:t>: '</a:t>
            </a:r>
            <a:r>
              <a:rPr dirty="0" err="1"/>
              <a:t>Eğer</a:t>
            </a:r>
            <a:r>
              <a:rPr dirty="0"/>
              <a:t> </a:t>
            </a:r>
            <a:r>
              <a:rPr dirty="0" err="1"/>
              <a:t>bu</a:t>
            </a:r>
            <a:r>
              <a:rPr dirty="0"/>
              <a:t> </a:t>
            </a:r>
            <a:r>
              <a:rPr dirty="0" err="1"/>
              <a:t>parçayı</a:t>
            </a:r>
            <a:r>
              <a:rPr dirty="0"/>
              <a:t> </a:t>
            </a:r>
            <a:r>
              <a:rPr dirty="0" err="1"/>
              <a:t>eklersem</a:t>
            </a:r>
            <a:r>
              <a:rPr dirty="0"/>
              <a:t>, </a:t>
            </a:r>
            <a:r>
              <a:rPr dirty="0" err="1"/>
              <a:t>kule</a:t>
            </a:r>
            <a:r>
              <a:rPr dirty="0"/>
              <a:t> </a:t>
            </a:r>
            <a:r>
              <a:rPr dirty="0" err="1"/>
              <a:t>dengede</a:t>
            </a:r>
            <a:r>
              <a:rPr dirty="0"/>
              <a:t> </a:t>
            </a:r>
            <a:r>
              <a:rPr dirty="0" err="1"/>
              <a:t>durmalı</a:t>
            </a:r>
            <a:r>
              <a:rPr dirty="0"/>
              <a:t>.'</a:t>
            </a:r>
          </a:p>
          <a:p>
            <a:r>
              <a:rPr dirty="0"/>
              <a:t>2. Test </a:t>
            </a:r>
            <a:r>
              <a:rPr dirty="0" err="1"/>
              <a:t>ederiz</a:t>
            </a:r>
            <a:r>
              <a:rPr dirty="0"/>
              <a:t>.</a:t>
            </a:r>
          </a:p>
          <a:p>
            <a:r>
              <a:rPr dirty="0"/>
              <a:t>3. </a:t>
            </a:r>
            <a:r>
              <a:rPr dirty="0" err="1"/>
              <a:t>Parçayı</a:t>
            </a:r>
            <a:r>
              <a:rPr dirty="0"/>
              <a:t> </a:t>
            </a:r>
            <a:r>
              <a:rPr dirty="0" err="1"/>
              <a:t>ekleriz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tekrar</a:t>
            </a:r>
            <a:r>
              <a:rPr dirty="0"/>
              <a:t> test </a:t>
            </a:r>
            <a:r>
              <a:rPr dirty="0" err="1"/>
              <a:t>ederiz</a:t>
            </a:r>
            <a:r>
              <a:rPr dirty="0"/>
              <a:t>.</a:t>
            </a:r>
          </a:p>
          <a:p>
            <a:r>
              <a:rPr dirty="0"/>
              <a:t>4. </a:t>
            </a:r>
            <a:r>
              <a:rPr dirty="0" err="1"/>
              <a:t>Kurallar</a:t>
            </a:r>
            <a:r>
              <a:rPr dirty="0"/>
              <a:t> </a:t>
            </a:r>
            <a:r>
              <a:rPr dirty="0" err="1"/>
              <a:t>doğru</a:t>
            </a:r>
            <a:r>
              <a:rPr dirty="0"/>
              <a:t> </a:t>
            </a:r>
            <a:r>
              <a:rPr dirty="0" err="1"/>
              <a:t>olana</a:t>
            </a:r>
            <a:r>
              <a:rPr dirty="0"/>
              <a:t> </a:t>
            </a:r>
            <a:r>
              <a:rPr dirty="0" err="1"/>
              <a:t>kadar</a:t>
            </a:r>
            <a:r>
              <a:rPr dirty="0"/>
              <a:t> </a:t>
            </a:r>
            <a:r>
              <a:rPr dirty="0" err="1"/>
              <a:t>devam</a:t>
            </a:r>
            <a:r>
              <a:rPr dirty="0"/>
              <a:t> </a:t>
            </a:r>
            <a:r>
              <a:rPr dirty="0" err="1"/>
              <a:t>ederiz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TDD de </a:t>
            </a:r>
            <a:r>
              <a:rPr dirty="0" err="1"/>
              <a:t>aynı</a:t>
            </a:r>
            <a:r>
              <a:rPr dirty="0"/>
              <a:t> </a:t>
            </a:r>
            <a:r>
              <a:rPr dirty="0" err="1"/>
              <a:t>bu</a:t>
            </a:r>
            <a:r>
              <a:rPr dirty="0"/>
              <a:t> </a:t>
            </a:r>
            <a:r>
              <a:rPr dirty="0" err="1"/>
              <a:t>şekilde</a:t>
            </a:r>
            <a:r>
              <a:rPr dirty="0"/>
              <a:t> </a:t>
            </a:r>
            <a:r>
              <a:rPr dirty="0" err="1"/>
              <a:t>işler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87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TDD'nin Temel Prensipleri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Test odaklı geliştirme: Koddan önce test yazılır.</a:t>
            </a:r>
          </a:p>
          <a:p>
            <a:r>
              <a:t>2. Küçük döngüler halinde ilerleme: Her adımda bir test yazılır.</a:t>
            </a:r>
          </a:p>
          <a:p>
            <a:r>
              <a:t>3. Basitlik: Kod, testi geçmek için gereken minimum seviyede yazılır.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08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TDD'nin 3 Ana Adımı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Red (Kırmızı): Test yazılır, başarısız olur.</a:t>
            </a:r>
          </a:p>
          <a:p>
            <a:r>
              <a:t>2. Green (Yeşil): Testi geçecek minimum kod yazılır.</a:t>
            </a:r>
          </a:p>
          <a:p>
            <a:r>
              <a:t>3. Refactor (Düzenleme): Kod iyileştirilir, testler tekrar çalıştırılır.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79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Java ile TDD Örneği: Toplama İşlemi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Yaz (Red):</a:t>
            </a:r>
          </a:p>
          <a:p>
            <a:r>
              <a:t>assertEquals(5, calculator.add(2, 3));</a:t>
            </a:r>
          </a:p>
          <a:p>
            <a:r>
              <a:t>Kod Yaz (Green):</a:t>
            </a:r>
          </a:p>
          <a:p>
            <a:r>
              <a:t>public int add(int a, int b) { return a + b; }</a:t>
            </a:r>
          </a:p>
          <a:p>
            <a:r>
              <a:t>Düzenle (Refactor):</a:t>
            </a:r>
          </a:p>
          <a:p>
            <a:r>
              <a:t>İleride genişletilebilir hale getir.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65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63672"/>
            <a:ext cx="8229600" cy="5562492"/>
          </a:xfrm>
        </p:spPr>
        <p:txBody>
          <a:bodyPr>
            <a:normAutofit fontScale="77500" lnSpcReduction="20000"/>
          </a:bodyPr>
          <a:lstStyle/>
          <a:p>
            <a:r>
              <a:rPr lang="tr-TR" b="1" dirty="0"/>
              <a:t>Senaryo: Basit bir hesap makinesi</a:t>
            </a:r>
            <a:endParaRPr lang="tr-TR" dirty="0"/>
          </a:p>
          <a:p>
            <a:r>
              <a:rPr lang="tr-TR" dirty="0"/>
              <a:t>Hedef: Toplama işlemini gerçekleştiren bir </a:t>
            </a:r>
            <a:r>
              <a:rPr lang="tr-TR" dirty="0" err="1"/>
              <a:t>add</a:t>
            </a:r>
            <a:r>
              <a:rPr lang="tr-TR" dirty="0"/>
              <a:t> metodunu geliştirmek.</a:t>
            </a:r>
          </a:p>
          <a:p>
            <a:r>
              <a:rPr lang="tr-TR" b="1" dirty="0"/>
              <a:t>1. Testi Yaz (Kırmızı):</a:t>
            </a:r>
            <a:endParaRPr lang="tr-TR" dirty="0"/>
          </a:p>
          <a:p>
            <a:r>
              <a:rPr lang="tr-TR" dirty="0" err="1"/>
              <a:t>java</a:t>
            </a:r>
            <a:endParaRPr lang="tr-TR" dirty="0"/>
          </a:p>
          <a:p>
            <a:r>
              <a:rPr lang="tr-TR" dirty="0"/>
              <a:t>Kodu kopyala</a:t>
            </a:r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org.junit.jupiter.api.Test</a:t>
            </a:r>
            <a:r>
              <a:rPr lang="tr-TR" dirty="0"/>
              <a:t>;</a:t>
            </a:r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org.junit.jupiter.api.Assertions</a:t>
            </a:r>
            <a:r>
              <a:rPr lang="tr-TR" dirty="0"/>
              <a:t>.*;</a:t>
            </a:r>
          </a:p>
          <a:p>
            <a:r>
              <a:rPr lang="tr-TR" dirty="0"/>
              <a:t> </a:t>
            </a:r>
          </a:p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CalculatorTest</a:t>
            </a:r>
            <a:r>
              <a:rPr lang="tr-TR" dirty="0"/>
              <a:t> {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   @Test</a:t>
            </a:r>
          </a:p>
          <a:p>
            <a:r>
              <a:rPr lang="tr-TR" dirty="0"/>
              <a:t>   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shouldAddTwoNumbers</a:t>
            </a:r>
            <a:r>
              <a:rPr lang="tr-TR" dirty="0"/>
              <a:t>() {</a:t>
            </a:r>
          </a:p>
          <a:p>
            <a:r>
              <a:rPr lang="tr-TR" dirty="0"/>
              <a:t>        </a:t>
            </a:r>
            <a:r>
              <a:rPr lang="tr-TR" dirty="0" err="1"/>
              <a:t>Calculator</a:t>
            </a:r>
            <a:r>
              <a:rPr lang="tr-TR" dirty="0"/>
              <a:t> </a:t>
            </a:r>
            <a:r>
              <a:rPr lang="tr-TR" dirty="0" err="1"/>
              <a:t>calculator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Calculator</a:t>
            </a:r>
            <a:r>
              <a:rPr lang="tr-TR" dirty="0"/>
              <a:t>();</a:t>
            </a:r>
          </a:p>
          <a:p>
            <a:r>
              <a:rPr lang="tr-TR" dirty="0"/>
              <a:t>        </a:t>
            </a:r>
            <a:r>
              <a:rPr lang="tr-TR" dirty="0" err="1"/>
              <a:t>assertEquals</a:t>
            </a:r>
            <a:r>
              <a:rPr lang="tr-TR" dirty="0"/>
              <a:t>(5, </a:t>
            </a:r>
            <a:r>
              <a:rPr lang="tr-TR" dirty="0" err="1"/>
              <a:t>calculator.add</a:t>
            </a:r>
            <a:r>
              <a:rPr lang="tr-TR" dirty="0"/>
              <a:t>(2, 3)); // Beklenen: 2 + 3 = 5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  <a:p>
            <a:r>
              <a:rPr lang="tr-TR" b="1" dirty="0"/>
              <a:t>Durum: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metodu henüz olmadığı için test başarısız olur.</a:t>
            </a:r>
          </a:p>
        </p:txBody>
      </p:sp>
    </p:spTree>
    <p:extLst>
      <p:ext uri="{BB962C8B-B14F-4D97-AF65-F5344CB8AC3E}">
        <p14:creationId xmlns:p14="http://schemas.microsoft.com/office/powerpoint/2010/main" val="249719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50938"/>
            <a:ext cx="8229600" cy="5675226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/>
              <a:t>2. Testi Geçirecek Kod Yaz (Yeşil):</a:t>
            </a:r>
            <a:endParaRPr lang="tr-TR" dirty="0"/>
          </a:p>
          <a:p>
            <a:r>
              <a:rPr lang="tr-TR" dirty="0" err="1"/>
              <a:t>java</a:t>
            </a:r>
            <a:endParaRPr lang="tr-TR" dirty="0"/>
          </a:p>
          <a:p>
            <a:r>
              <a:rPr lang="tr-TR" dirty="0"/>
              <a:t>Kodu kopyala</a:t>
            </a:r>
          </a:p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Calculator</a:t>
            </a:r>
            <a:r>
              <a:rPr lang="tr-TR" dirty="0"/>
              <a:t> {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 a, </a:t>
            </a:r>
            <a:r>
              <a:rPr lang="tr-TR" dirty="0" err="1"/>
              <a:t>int</a:t>
            </a:r>
            <a:r>
              <a:rPr lang="tr-TR" dirty="0"/>
              <a:t> b) {</a:t>
            </a:r>
          </a:p>
          <a:p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a + b; // Sadece testi geçmek için gereken kod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Testi çalıştırdığımızda artık başarılı olur.</a:t>
            </a:r>
          </a:p>
          <a:p>
            <a:r>
              <a:rPr lang="tr-TR" dirty="0"/>
              <a:t> </a:t>
            </a:r>
          </a:p>
          <a:p>
            <a:r>
              <a:rPr lang="tr-TR" b="1" dirty="0"/>
              <a:t>3. </a:t>
            </a:r>
            <a:r>
              <a:rPr lang="tr-TR" b="1" dirty="0" err="1"/>
              <a:t>Refactor</a:t>
            </a:r>
            <a:r>
              <a:rPr lang="tr-TR" b="1" dirty="0"/>
              <a:t> (Düzenle):</a:t>
            </a:r>
            <a:endParaRPr lang="tr-TR" dirty="0"/>
          </a:p>
          <a:p>
            <a:r>
              <a:rPr lang="tr-TR" dirty="0"/>
              <a:t>Kodda şu an için ekstra bir düzenleme gerekmiyor. Ancak ileride bu sınıfa başka işlemler (çarpma, bölme) eklenirse, bu adımda kod yeniden yapılandırılır</a:t>
            </a:r>
          </a:p>
        </p:txBody>
      </p:sp>
    </p:spTree>
    <p:extLst>
      <p:ext uri="{BB962C8B-B14F-4D97-AF65-F5344CB8AC3E}">
        <p14:creationId xmlns:p14="http://schemas.microsoft.com/office/powerpoint/2010/main" val="329305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BDD </a:t>
            </a:r>
            <a:r>
              <a:rPr dirty="0" err="1"/>
              <a:t>Nedir</a:t>
            </a:r>
            <a:r>
              <a:rPr dirty="0"/>
              <a:t> 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BDD, </a:t>
            </a:r>
            <a:r>
              <a:rPr dirty="0" err="1"/>
              <a:t>Davranış</a:t>
            </a:r>
            <a:r>
              <a:rPr dirty="0"/>
              <a:t> </a:t>
            </a:r>
            <a:r>
              <a:rPr dirty="0" err="1"/>
              <a:t>Odaklı</a:t>
            </a:r>
            <a:r>
              <a:rPr dirty="0"/>
              <a:t> </a:t>
            </a:r>
            <a:r>
              <a:rPr dirty="0" err="1"/>
              <a:t>Geliştirme</a:t>
            </a:r>
            <a:r>
              <a:rPr dirty="0"/>
              <a:t> </a:t>
            </a:r>
            <a:r>
              <a:rPr dirty="0" err="1"/>
              <a:t>anlamına</a:t>
            </a:r>
            <a:r>
              <a:rPr dirty="0"/>
              <a:t> </a:t>
            </a:r>
            <a:r>
              <a:rPr dirty="0" err="1"/>
              <a:t>gelir</a:t>
            </a:r>
            <a:r>
              <a:rPr dirty="0"/>
              <a:t>.</a:t>
            </a:r>
          </a:p>
          <a:p>
            <a:r>
              <a:rPr dirty="0" err="1"/>
              <a:t>Amaç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Yazılım</a:t>
            </a:r>
            <a:r>
              <a:rPr dirty="0"/>
              <a:t> </a:t>
            </a:r>
            <a:r>
              <a:rPr dirty="0" err="1"/>
              <a:t>geliştirme</a:t>
            </a:r>
            <a:r>
              <a:rPr dirty="0"/>
              <a:t> </a:t>
            </a:r>
            <a:r>
              <a:rPr dirty="0" err="1"/>
              <a:t>süreçlerinde</a:t>
            </a:r>
            <a:r>
              <a:rPr dirty="0"/>
              <a:t> </a:t>
            </a:r>
            <a:r>
              <a:rPr dirty="0" err="1"/>
              <a:t>iş</a:t>
            </a:r>
            <a:r>
              <a:rPr dirty="0"/>
              <a:t> </a:t>
            </a:r>
            <a:r>
              <a:rPr dirty="0" err="1"/>
              <a:t>birliğini</a:t>
            </a:r>
            <a:r>
              <a:rPr dirty="0"/>
              <a:t> </a:t>
            </a:r>
            <a:r>
              <a:rPr dirty="0" err="1"/>
              <a:t>artırmak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Teknik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teknik</a:t>
            </a:r>
            <a:r>
              <a:rPr dirty="0"/>
              <a:t> </a:t>
            </a:r>
            <a:r>
              <a:rPr dirty="0" err="1"/>
              <a:t>olmayan</a:t>
            </a:r>
            <a:r>
              <a:rPr dirty="0"/>
              <a:t> </a:t>
            </a:r>
            <a:r>
              <a:rPr dirty="0" err="1"/>
              <a:t>ekipler</a:t>
            </a:r>
            <a:r>
              <a:rPr dirty="0"/>
              <a:t> </a:t>
            </a:r>
            <a:r>
              <a:rPr dirty="0" err="1"/>
              <a:t>arasında</a:t>
            </a:r>
            <a:r>
              <a:rPr dirty="0"/>
              <a:t> </a:t>
            </a:r>
            <a:r>
              <a:rPr dirty="0" err="1"/>
              <a:t>ortak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dil</a:t>
            </a:r>
            <a:r>
              <a:rPr dirty="0"/>
              <a:t> </a:t>
            </a:r>
            <a:r>
              <a:rPr dirty="0" err="1"/>
              <a:t>oluşturmak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Yazılımın</a:t>
            </a:r>
            <a:r>
              <a:rPr dirty="0"/>
              <a:t> </a:t>
            </a:r>
            <a:r>
              <a:rPr dirty="0" err="1"/>
              <a:t>iş</a:t>
            </a:r>
            <a:r>
              <a:rPr dirty="0"/>
              <a:t> </a:t>
            </a:r>
            <a:r>
              <a:rPr dirty="0" err="1"/>
              <a:t>gereksinimlerine</a:t>
            </a:r>
            <a:r>
              <a:rPr dirty="0"/>
              <a:t> </a:t>
            </a:r>
            <a:r>
              <a:rPr dirty="0" err="1"/>
              <a:t>göre</a:t>
            </a:r>
            <a:r>
              <a:rPr dirty="0"/>
              <a:t> </a:t>
            </a:r>
            <a:r>
              <a:rPr dirty="0" err="1"/>
              <a:t>davranışını</a:t>
            </a:r>
            <a:r>
              <a:rPr dirty="0"/>
              <a:t> </a:t>
            </a:r>
            <a:r>
              <a:rPr dirty="0" err="1"/>
              <a:t>netleştirmek</a:t>
            </a:r>
            <a:r>
              <a:rPr dirty="0"/>
              <a:t>.</a:t>
            </a:r>
          </a:p>
          <a:p>
            <a:r>
              <a:rPr dirty="0" err="1"/>
              <a:t>Örneğin</a:t>
            </a:r>
            <a:r>
              <a:rPr dirty="0"/>
              <a:t>, </a:t>
            </a:r>
            <a:endParaRPr lang="en-US" dirty="0" smtClean="0"/>
          </a:p>
          <a:p>
            <a:r>
              <a:rPr dirty="0" err="1" smtClean="0"/>
              <a:t>bir</a:t>
            </a:r>
            <a:r>
              <a:rPr dirty="0" smtClean="0"/>
              <a:t> </a:t>
            </a:r>
            <a:r>
              <a:rPr dirty="0" err="1"/>
              <a:t>hikaye</a:t>
            </a:r>
            <a:r>
              <a:rPr dirty="0"/>
              <a:t>:</a:t>
            </a:r>
          </a:p>
          <a:p>
            <a:r>
              <a:rPr dirty="0"/>
              <a:t>"</a:t>
            </a:r>
            <a:r>
              <a:rPr dirty="0" err="1"/>
              <a:t>Eğer</a:t>
            </a:r>
            <a:r>
              <a:rPr dirty="0"/>
              <a:t> </a:t>
            </a:r>
            <a:r>
              <a:rPr dirty="0" err="1"/>
              <a:t>oyuncak</a:t>
            </a:r>
            <a:r>
              <a:rPr dirty="0"/>
              <a:t> </a:t>
            </a:r>
            <a:r>
              <a:rPr dirty="0" err="1"/>
              <a:t>kutusunu</a:t>
            </a:r>
            <a:r>
              <a:rPr dirty="0"/>
              <a:t> </a:t>
            </a:r>
            <a:r>
              <a:rPr dirty="0" err="1"/>
              <a:t>açarsam</a:t>
            </a:r>
            <a:r>
              <a:rPr dirty="0"/>
              <a:t>, </a:t>
            </a:r>
            <a:r>
              <a:rPr dirty="0" err="1"/>
              <a:t>içindeki</a:t>
            </a:r>
            <a:r>
              <a:rPr dirty="0"/>
              <a:t> </a:t>
            </a:r>
            <a:r>
              <a:rPr dirty="0" err="1"/>
              <a:t>tüm</a:t>
            </a:r>
            <a:r>
              <a:rPr dirty="0"/>
              <a:t> </a:t>
            </a:r>
            <a:r>
              <a:rPr dirty="0" err="1"/>
              <a:t>oyuncakları</a:t>
            </a:r>
            <a:r>
              <a:rPr dirty="0"/>
              <a:t> </a:t>
            </a:r>
            <a:r>
              <a:rPr dirty="0" err="1"/>
              <a:t>görmeliyim</a:t>
            </a:r>
            <a:r>
              <a:rPr dirty="0"/>
              <a:t>."</a:t>
            </a:r>
          </a:p>
          <a:p>
            <a:r>
              <a:rPr dirty="0"/>
              <a:t>Test: </a:t>
            </a:r>
            <a:r>
              <a:rPr dirty="0" err="1"/>
              <a:t>Kutuyu</a:t>
            </a:r>
            <a:r>
              <a:rPr dirty="0"/>
              <a:t> </a:t>
            </a:r>
            <a:r>
              <a:rPr dirty="0" err="1"/>
              <a:t>açıp</a:t>
            </a:r>
            <a:r>
              <a:rPr dirty="0"/>
              <a:t> </a:t>
            </a:r>
            <a:r>
              <a:rPr dirty="0" err="1"/>
              <a:t>oyuncakların</a:t>
            </a:r>
            <a:r>
              <a:rPr dirty="0"/>
              <a:t> </a:t>
            </a:r>
            <a:r>
              <a:rPr dirty="0" err="1"/>
              <a:t>gerçekten</a:t>
            </a:r>
            <a:r>
              <a:rPr dirty="0"/>
              <a:t> </a:t>
            </a:r>
            <a:r>
              <a:rPr dirty="0" err="1"/>
              <a:t>içeride</a:t>
            </a:r>
            <a:r>
              <a:rPr dirty="0"/>
              <a:t> </a:t>
            </a:r>
            <a:r>
              <a:rPr dirty="0" err="1"/>
              <a:t>olup</a:t>
            </a:r>
            <a:r>
              <a:rPr dirty="0"/>
              <a:t> </a:t>
            </a:r>
            <a:r>
              <a:rPr dirty="0" err="1"/>
              <a:t>olmadığını</a:t>
            </a:r>
            <a:r>
              <a:rPr dirty="0"/>
              <a:t> </a:t>
            </a:r>
            <a:r>
              <a:rPr dirty="0" err="1"/>
              <a:t>kontrol</a:t>
            </a:r>
            <a:r>
              <a:rPr dirty="0"/>
              <a:t> </a:t>
            </a:r>
            <a:r>
              <a:rPr dirty="0" err="1"/>
              <a:t>ederiz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27029"/>
          </a:xfrm>
        </p:spPr>
        <p:txBody>
          <a:bodyPr>
            <a:normAutofit fontScale="90000"/>
          </a:bodyPr>
          <a:lstStyle/>
          <a:p>
            <a:r>
              <a:rPr lang="tr-TR" sz="3600" b="1" dirty="0"/>
              <a:t>Yeni Özellik: Çarpma Fonksiyonu Ekleme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01666"/>
            <a:ext cx="8229600" cy="5824602"/>
          </a:xfrm>
        </p:spPr>
        <p:txBody>
          <a:bodyPr>
            <a:normAutofit fontScale="55000" lnSpcReduction="20000"/>
          </a:bodyPr>
          <a:lstStyle/>
          <a:p>
            <a:r>
              <a:rPr lang="tr-TR" b="1" dirty="0"/>
              <a:t>Yeni Özellik: Çarpma Fonksiyonu Ekleme</a:t>
            </a:r>
            <a:endParaRPr lang="tr-TR" dirty="0"/>
          </a:p>
          <a:p>
            <a:r>
              <a:rPr lang="tr-TR" b="1" dirty="0"/>
              <a:t>Adım 1: </a:t>
            </a:r>
            <a:r>
              <a:rPr lang="tr-TR" b="1" dirty="0" err="1"/>
              <a:t>Red</a:t>
            </a:r>
            <a:endParaRPr lang="tr-TR" dirty="0"/>
          </a:p>
          <a:p>
            <a:r>
              <a:rPr lang="tr-TR" dirty="0"/>
              <a:t>Yeni bir test yazıyoruz ama henüz </a:t>
            </a:r>
            <a:r>
              <a:rPr lang="tr-TR" dirty="0" err="1"/>
              <a:t>multiply</a:t>
            </a:r>
            <a:r>
              <a:rPr lang="tr-TR" dirty="0"/>
              <a:t> metodu yok.</a:t>
            </a:r>
          </a:p>
          <a:p>
            <a:r>
              <a:rPr lang="tr-TR" b="1" dirty="0"/>
              <a:t>Test Dosyası (CalculatorTest.java):</a:t>
            </a:r>
            <a:endParaRPr lang="tr-TR" dirty="0"/>
          </a:p>
          <a:p>
            <a:r>
              <a:rPr lang="tr-TR" dirty="0" err="1"/>
              <a:t>java</a:t>
            </a:r>
            <a:endParaRPr lang="tr-TR" dirty="0"/>
          </a:p>
          <a:p>
            <a:r>
              <a:rPr lang="tr-TR" dirty="0"/>
              <a:t>Kodu kopyala</a:t>
            </a:r>
          </a:p>
          <a:p>
            <a:r>
              <a:rPr lang="tr-TR" dirty="0"/>
              <a:t>@Test</a:t>
            </a:r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testMultiplication</a:t>
            </a:r>
            <a:r>
              <a:rPr lang="tr-TR" dirty="0"/>
              <a:t>() {</a:t>
            </a:r>
          </a:p>
          <a:p>
            <a:r>
              <a:rPr lang="tr-TR" dirty="0"/>
              <a:t>    </a:t>
            </a:r>
            <a:r>
              <a:rPr lang="tr-TR" dirty="0" err="1"/>
              <a:t>Calculator</a:t>
            </a:r>
            <a:r>
              <a:rPr lang="tr-TR" dirty="0"/>
              <a:t> </a:t>
            </a:r>
            <a:r>
              <a:rPr lang="tr-TR" dirty="0" err="1"/>
              <a:t>calculator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Calculator</a:t>
            </a:r>
            <a:r>
              <a:rPr lang="tr-TR" dirty="0"/>
              <a:t>();</a:t>
            </a:r>
          </a:p>
          <a:p>
            <a:r>
              <a:rPr lang="tr-TR" dirty="0"/>
              <a:t>   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= </a:t>
            </a:r>
            <a:r>
              <a:rPr lang="tr-TR" dirty="0" err="1"/>
              <a:t>calculator.multiply</a:t>
            </a:r>
            <a:r>
              <a:rPr lang="tr-TR" dirty="0"/>
              <a:t>(2, 3);</a:t>
            </a:r>
          </a:p>
          <a:p>
            <a:r>
              <a:rPr lang="tr-TR" dirty="0"/>
              <a:t>    </a:t>
            </a:r>
            <a:r>
              <a:rPr lang="tr-TR" dirty="0" err="1"/>
              <a:t>assertEquals</a:t>
            </a:r>
            <a:r>
              <a:rPr lang="tr-TR" dirty="0"/>
              <a:t>(6, </a:t>
            </a:r>
            <a:r>
              <a:rPr lang="tr-TR" dirty="0" err="1"/>
              <a:t>result</a:t>
            </a:r>
            <a:r>
              <a:rPr lang="tr-TR" dirty="0"/>
              <a:t>); // Beklenen sonuç: 6</a:t>
            </a:r>
          </a:p>
          <a:p>
            <a:r>
              <a:rPr lang="tr-TR" dirty="0"/>
              <a:t>}</a:t>
            </a:r>
          </a:p>
          <a:p>
            <a:r>
              <a:rPr lang="tr-TR" b="1" dirty="0"/>
              <a:t>Sonuç:</a:t>
            </a:r>
            <a:endParaRPr lang="tr-TR" dirty="0"/>
          </a:p>
          <a:p>
            <a:pPr lvl="0"/>
            <a:r>
              <a:rPr lang="tr-TR" dirty="0"/>
              <a:t>Test başarısız olur (kırmızı), çünkü </a:t>
            </a:r>
            <a:r>
              <a:rPr lang="tr-TR" dirty="0" err="1"/>
              <a:t>multiply</a:t>
            </a:r>
            <a:r>
              <a:rPr lang="tr-TR" dirty="0"/>
              <a:t> metodu henüz tanımlı değil.</a:t>
            </a:r>
          </a:p>
          <a:p>
            <a:r>
              <a:rPr lang="tr-TR" b="1" dirty="0"/>
              <a:t>Adım 2: </a:t>
            </a:r>
            <a:r>
              <a:rPr lang="tr-TR" b="1" dirty="0" err="1"/>
              <a:t>Green</a:t>
            </a:r>
            <a:endParaRPr lang="tr-TR" dirty="0"/>
          </a:p>
          <a:p>
            <a:r>
              <a:rPr lang="tr-TR" dirty="0" err="1"/>
              <a:t>multiply</a:t>
            </a:r>
            <a:r>
              <a:rPr lang="tr-TR" dirty="0"/>
              <a:t> metodunu ekliyoruz.</a:t>
            </a:r>
          </a:p>
          <a:p>
            <a:r>
              <a:rPr lang="tr-TR" b="1" dirty="0"/>
              <a:t>Kod Dosyası (Calculator.java):</a:t>
            </a:r>
            <a:endParaRPr lang="tr-TR" dirty="0"/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multiply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 a, </a:t>
            </a:r>
            <a:r>
              <a:rPr lang="tr-TR" dirty="0" err="1"/>
              <a:t>int</a:t>
            </a:r>
            <a:r>
              <a:rPr lang="tr-TR" dirty="0"/>
              <a:t> b) {</a:t>
            </a:r>
          </a:p>
          <a:p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a * b;</a:t>
            </a:r>
          </a:p>
          <a:p>
            <a:r>
              <a:rPr lang="tr-TR" dirty="0"/>
              <a:t>}</a:t>
            </a:r>
          </a:p>
          <a:p>
            <a:r>
              <a:rPr lang="tr-TR" b="1" dirty="0"/>
              <a:t>Sonuç:</a:t>
            </a:r>
            <a:endParaRPr lang="tr-TR" dirty="0"/>
          </a:p>
          <a:p>
            <a:pPr lvl="0"/>
            <a:r>
              <a:rPr lang="tr-TR" dirty="0"/>
              <a:t>Testi çalıştırırız ve başarılı (yeşil) olur.</a:t>
            </a:r>
          </a:p>
          <a:p>
            <a:r>
              <a:rPr lang="tr-TR" b="1" dirty="0"/>
              <a:t>Adım 3: </a:t>
            </a:r>
            <a:r>
              <a:rPr lang="tr-TR" b="1" dirty="0" err="1"/>
              <a:t>Refactor</a:t>
            </a:r>
            <a:endParaRPr lang="tr-TR" dirty="0"/>
          </a:p>
          <a:p>
            <a:r>
              <a:rPr lang="tr-TR" dirty="0"/>
              <a:t>Kod basit olduğu için burada da bir </a:t>
            </a:r>
            <a:r>
              <a:rPr lang="tr-TR" dirty="0" err="1"/>
              <a:t>refactor</a:t>
            </a:r>
            <a:r>
              <a:rPr lang="tr-TR" dirty="0"/>
              <a:t> gerekmez. Ancak, daha karmaşık bir durumda performansı veya okunabilirliği artıracak değişiklikler yapabiliriz.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2875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872"/>
          </a:xfrm>
        </p:spPr>
        <p:txBody>
          <a:bodyPr>
            <a:normAutofit fontScale="90000"/>
          </a:bodyPr>
          <a:lstStyle/>
          <a:p>
            <a:r>
              <a:rPr sz="3600" dirty="0" err="1"/>
              <a:t>Daha</a:t>
            </a:r>
            <a:r>
              <a:rPr sz="3600" dirty="0"/>
              <a:t> </a:t>
            </a:r>
            <a:r>
              <a:rPr sz="3600" dirty="0" err="1"/>
              <a:t>Karmaşık</a:t>
            </a:r>
            <a:r>
              <a:rPr sz="3600" dirty="0"/>
              <a:t> </a:t>
            </a:r>
            <a:r>
              <a:rPr sz="3600" dirty="0" err="1"/>
              <a:t>Bir</a:t>
            </a:r>
            <a:r>
              <a:rPr sz="3600" dirty="0"/>
              <a:t> </a:t>
            </a:r>
            <a:r>
              <a:rPr sz="3600" dirty="0" err="1"/>
              <a:t>Örnek</a:t>
            </a:r>
            <a:r>
              <a:rPr sz="3600" dirty="0"/>
              <a:t>: </a:t>
            </a:r>
            <a:r>
              <a:rPr sz="3600" dirty="0" err="1"/>
              <a:t>Şifre</a:t>
            </a:r>
            <a:r>
              <a:rPr sz="3600" dirty="0"/>
              <a:t> </a:t>
            </a:r>
            <a:r>
              <a:rPr sz="3600" dirty="0" err="1"/>
              <a:t>Doğrulama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4192"/>
            <a:ext cx="8229600" cy="5311971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Test </a:t>
            </a:r>
            <a:r>
              <a:rPr dirty="0" err="1"/>
              <a:t>Yaz</a:t>
            </a:r>
            <a:r>
              <a:rPr dirty="0"/>
              <a:t> (Red</a:t>
            </a:r>
            <a:r>
              <a:rPr dirty="0" smtClean="0"/>
              <a:t>):</a:t>
            </a:r>
            <a:endParaRPr lang="en-US" dirty="0" smtClean="0"/>
          </a:p>
          <a:p>
            <a:r>
              <a:rPr lang="tr-TR" sz="2300" dirty="0"/>
              <a:t>@Test</a:t>
            </a:r>
          </a:p>
          <a:p>
            <a:r>
              <a:rPr lang="tr-TR" sz="2300" dirty="0" err="1"/>
              <a:t>void</a:t>
            </a:r>
            <a:r>
              <a:rPr lang="tr-TR" sz="2300" dirty="0"/>
              <a:t> </a:t>
            </a:r>
            <a:r>
              <a:rPr lang="tr-TR" sz="2300" dirty="0" err="1"/>
              <a:t>shouldValidatePassword</a:t>
            </a:r>
            <a:r>
              <a:rPr lang="tr-TR" sz="2300" dirty="0"/>
              <a:t>() {</a:t>
            </a:r>
          </a:p>
          <a:p>
            <a:r>
              <a:rPr lang="tr-TR" sz="2300" dirty="0"/>
              <a:t>    </a:t>
            </a:r>
            <a:r>
              <a:rPr lang="tr-TR" sz="2300" dirty="0" err="1"/>
              <a:t>assertTrue</a:t>
            </a:r>
            <a:r>
              <a:rPr lang="tr-TR" sz="2300" dirty="0"/>
              <a:t>(</a:t>
            </a:r>
            <a:r>
              <a:rPr lang="tr-TR" sz="2300" dirty="0" err="1"/>
              <a:t>PasswordValidator.validatePassword</a:t>
            </a:r>
            <a:r>
              <a:rPr lang="tr-TR" sz="2300" dirty="0"/>
              <a:t>("StrongPass1!")); // Geçerli şifre</a:t>
            </a:r>
          </a:p>
          <a:p>
            <a:r>
              <a:rPr lang="tr-TR" sz="2300" dirty="0"/>
              <a:t>    </a:t>
            </a:r>
            <a:r>
              <a:rPr lang="tr-TR" sz="2300" dirty="0" err="1"/>
              <a:t>assertFalse</a:t>
            </a:r>
            <a:r>
              <a:rPr lang="tr-TR" sz="2300" dirty="0"/>
              <a:t>(</a:t>
            </a:r>
            <a:r>
              <a:rPr lang="tr-TR" sz="2300" dirty="0" err="1"/>
              <a:t>PasswordValidator.validatePassword</a:t>
            </a:r>
            <a:r>
              <a:rPr lang="tr-TR" sz="2300" dirty="0"/>
              <a:t>("</a:t>
            </a:r>
            <a:r>
              <a:rPr lang="tr-TR" sz="2300" dirty="0" err="1"/>
              <a:t>weak</a:t>
            </a:r>
            <a:r>
              <a:rPr lang="tr-TR" sz="2300" dirty="0"/>
              <a:t>"));         // Geçersiz şifre</a:t>
            </a:r>
          </a:p>
          <a:p>
            <a:r>
              <a:rPr lang="tr-TR" sz="2300" dirty="0"/>
              <a:t>}</a:t>
            </a:r>
          </a:p>
          <a:p>
            <a:endParaRPr lang="en-US" dirty="0" smtClean="0"/>
          </a:p>
          <a:p>
            <a:r>
              <a:rPr dirty="0" err="1" smtClean="0"/>
              <a:t>Kod</a:t>
            </a:r>
            <a:r>
              <a:rPr dirty="0" smtClean="0"/>
              <a:t> </a:t>
            </a:r>
            <a:r>
              <a:rPr dirty="0" err="1"/>
              <a:t>Yaz</a:t>
            </a:r>
            <a:r>
              <a:rPr dirty="0"/>
              <a:t> (Green):</a:t>
            </a:r>
          </a:p>
          <a:p>
            <a:r>
              <a:rPr lang="tr-TR" sz="2300" dirty="0" err="1"/>
              <a:t>class</a:t>
            </a:r>
            <a:r>
              <a:rPr lang="tr-TR" sz="2300" dirty="0"/>
              <a:t> </a:t>
            </a:r>
            <a:r>
              <a:rPr lang="tr-TR" sz="2300" dirty="0" err="1"/>
              <a:t>PasswordValidator</a:t>
            </a:r>
            <a:r>
              <a:rPr lang="tr-TR" sz="2300" dirty="0"/>
              <a:t> {</a:t>
            </a:r>
          </a:p>
          <a:p>
            <a:r>
              <a:rPr lang="tr-TR" sz="2300" dirty="0"/>
              <a:t>    </a:t>
            </a:r>
            <a:r>
              <a:rPr lang="tr-TR" sz="2300" dirty="0" err="1"/>
              <a:t>public</a:t>
            </a:r>
            <a:r>
              <a:rPr lang="tr-TR" sz="2300" dirty="0"/>
              <a:t> </a:t>
            </a:r>
            <a:r>
              <a:rPr lang="tr-TR" sz="2300" dirty="0" err="1"/>
              <a:t>static</a:t>
            </a:r>
            <a:r>
              <a:rPr lang="tr-TR" sz="2300" dirty="0"/>
              <a:t> </a:t>
            </a:r>
            <a:r>
              <a:rPr lang="tr-TR" sz="2300" dirty="0" err="1"/>
              <a:t>boolean</a:t>
            </a:r>
            <a:r>
              <a:rPr lang="tr-TR" sz="2300" dirty="0"/>
              <a:t> </a:t>
            </a:r>
            <a:r>
              <a:rPr lang="tr-TR" sz="2300" dirty="0" err="1"/>
              <a:t>validatePassword</a:t>
            </a:r>
            <a:r>
              <a:rPr lang="tr-TR" sz="2300" dirty="0"/>
              <a:t>(</a:t>
            </a:r>
            <a:r>
              <a:rPr lang="tr-TR" sz="2300" dirty="0" err="1"/>
              <a:t>String</a:t>
            </a:r>
            <a:r>
              <a:rPr lang="tr-TR" sz="2300" dirty="0"/>
              <a:t> </a:t>
            </a:r>
            <a:r>
              <a:rPr lang="tr-TR" sz="2300" dirty="0" err="1"/>
              <a:t>password</a:t>
            </a:r>
            <a:r>
              <a:rPr lang="tr-TR" sz="2300" dirty="0"/>
              <a:t>) {</a:t>
            </a:r>
          </a:p>
          <a:p>
            <a:r>
              <a:rPr lang="tr-TR" sz="2300" dirty="0"/>
              <a:t>        </a:t>
            </a:r>
            <a:r>
              <a:rPr lang="tr-TR" sz="2300" dirty="0" err="1"/>
              <a:t>return</a:t>
            </a:r>
            <a:r>
              <a:rPr lang="tr-TR" sz="2300" dirty="0"/>
              <a:t> </a:t>
            </a:r>
            <a:r>
              <a:rPr lang="tr-TR" sz="2300" dirty="0" err="1"/>
              <a:t>password.length</a:t>
            </a:r>
            <a:r>
              <a:rPr lang="tr-TR" sz="2300" dirty="0"/>
              <a:t>() &gt;= 8 &amp;&amp; </a:t>
            </a:r>
          </a:p>
          <a:p>
            <a:r>
              <a:rPr lang="tr-TR" sz="2300" dirty="0"/>
              <a:t>               </a:t>
            </a:r>
            <a:r>
              <a:rPr lang="tr-TR" sz="2300" dirty="0" err="1"/>
              <a:t>password.matches</a:t>
            </a:r>
            <a:r>
              <a:rPr lang="tr-TR" sz="2300" dirty="0"/>
              <a:t>(".*\\d.*") &amp;&amp; </a:t>
            </a:r>
          </a:p>
          <a:p>
            <a:r>
              <a:rPr lang="tr-TR" sz="2300" dirty="0"/>
              <a:t>               </a:t>
            </a:r>
            <a:r>
              <a:rPr lang="tr-TR" sz="2300" dirty="0" err="1"/>
              <a:t>password.matches</a:t>
            </a:r>
            <a:r>
              <a:rPr lang="tr-TR" sz="2300" dirty="0"/>
              <a:t>(".*[A-Z].*") &amp;&amp; </a:t>
            </a:r>
          </a:p>
          <a:p>
            <a:r>
              <a:rPr lang="tr-TR" sz="2300" dirty="0"/>
              <a:t>               </a:t>
            </a:r>
            <a:r>
              <a:rPr lang="tr-TR" sz="2300" dirty="0" err="1"/>
              <a:t>password.matches</a:t>
            </a:r>
            <a:r>
              <a:rPr lang="tr-TR" sz="2300" dirty="0"/>
              <a:t>(".*[!@#$%^&amp;*].*");</a:t>
            </a:r>
          </a:p>
          <a:p>
            <a:r>
              <a:rPr lang="tr-TR" sz="2300" dirty="0"/>
              <a:t>    }</a:t>
            </a:r>
          </a:p>
          <a:p>
            <a:r>
              <a:rPr lang="tr-TR" sz="2300" dirty="0" smtClean="0"/>
              <a:t>}</a:t>
            </a:r>
            <a:endParaRPr lang="en-US" sz="2300" dirty="0" smtClean="0"/>
          </a:p>
          <a:p>
            <a:r>
              <a:rPr dirty="0" err="1" smtClean="0"/>
              <a:t>Düzenle</a:t>
            </a:r>
            <a:r>
              <a:rPr dirty="0" smtClean="0"/>
              <a:t> </a:t>
            </a:r>
            <a:r>
              <a:rPr dirty="0"/>
              <a:t>(Refactor):</a:t>
            </a:r>
          </a:p>
          <a:p>
            <a:r>
              <a:rPr dirty="0" err="1"/>
              <a:t>Kod</a:t>
            </a:r>
            <a:r>
              <a:rPr dirty="0"/>
              <a:t> </a:t>
            </a:r>
            <a:r>
              <a:rPr dirty="0" err="1"/>
              <a:t>tekrarını</a:t>
            </a:r>
            <a:r>
              <a:rPr dirty="0"/>
              <a:t> </a:t>
            </a:r>
            <a:r>
              <a:rPr dirty="0" err="1"/>
              <a:t>azalt</a:t>
            </a:r>
            <a:r>
              <a:rPr dirty="0"/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714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TDD'nin Avantajları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Daha az hata: Kod sürekli kontrol edilir.</a:t>
            </a:r>
          </a:p>
          <a:p>
            <a:r>
              <a:t>2. Güvenli refaktör: Testler değişikliklerin kodu bozmadığını garanti eder.</a:t>
            </a:r>
          </a:p>
          <a:p>
            <a:r>
              <a:t>3. Net gereksinimler: Testler, gereksinimleri açıkça tanımlar.</a:t>
            </a:r>
          </a:p>
          <a:p>
            <a:r>
              <a:t>4. Daha iyi tasarım: Kod, daha yönetilebilir birimlere bölünür.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58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7444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TDD ile Test Sürecinin </a:t>
            </a:r>
            <a:r>
              <a:rPr lang="tr-TR" b="1" dirty="0" smtClean="0"/>
              <a:t>Yeri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02082"/>
            <a:ext cx="8229600" cy="5124081"/>
          </a:xfrm>
        </p:spPr>
        <p:txBody>
          <a:bodyPr>
            <a:normAutofit/>
          </a:bodyPr>
          <a:lstStyle/>
          <a:p>
            <a:r>
              <a:rPr lang="tr-TR" dirty="0"/>
              <a:t>Bir test uzmanı olarak, TDD sürecinde şunlara dikkat edilir:</a:t>
            </a:r>
          </a:p>
          <a:p>
            <a:pPr lvl="0"/>
            <a:r>
              <a:rPr lang="tr-TR" b="1" dirty="0" err="1"/>
              <a:t>Unit</a:t>
            </a:r>
            <a:r>
              <a:rPr lang="tr-TR" b="1" dirty="0"/>
              <a:t> </a:t>
            </a:r>
            <a:r>
              <a:rPr lang="tr-TR" b="1" dirty="0" err="1"/>
              <a:t>Test’ler</a:t>
            </a:r>
            <a:r>
              <a:rPr lang="tr-TR" b="1" dirty="0"/>
              <a:t> (Birim Testleri):</a:t>
            </a:r>
            <a:r>
              <a:rPr lang="tr-TR" dirty="0"/>
              <a:t> </a:t>
            </a:r>
            <a:r>
              <a:rPr lang="tr-TR" dirty="0" err="1"/>
              <a:t>TDD'nin</a:t>
            </a:r>
            <a:r>
              <a:rPr lang="tr-TR" dirty="0"/>
              <a:t> temelini oluşturur. Her bir test, küçük birimlerin (örneğin bir fonksiyonun) doğru çalışıp çalışmadığını kontrol eder.</a:t>
            </a:r>
          </a:p>
          <a:p>
            <a:pPr lvl="0"/>
            <a:r>
              <a:rPr lang="tr-TR" b="1" dirty="0"/>
              <a:t>Test Senaryoları:</a:t>
            </a:r>
            <a:r>
              <a:rPr lang="tr-TR" dirty="0"/>
              <a:t> Her işlev için yeterince kapsamlı ve olası tüm durumları kapsayan testler yazılmalıdır.</a:t>
            </a:r>
          </a:p>
          <a:p>
            <a:r>
              <a:rPr lang="tr-TR" b="1" dirty="0" err="1"/>
              <a:t>Mocking</a:t>
            </a:r>
            <a:r>
              <a:rPr lang="tr-TR" b="1" dirty="0"/>
              <a:t>/</a:t>
            </a:r>
            <a:r>
              <a:rPr lang="tr-TR" b="1" dirty="0" err="1"/>
              <a:t>Stubbing</a:t>
            </a:r>
            <a:r>
              <a:rPr lang="tr-TR" b="1" dirty="0"/>
              <a:t>:</a:t>
            </a:r>
            <a:r>
              <a:rPr lang="tr-TR" dirty="0"/>
              <a:t> Bağımlılıklar izole edilir. Örneğin, bir dış servis çağrısını </a:t>
            </a:r>
            <a:r>
              <a:rPr lang="tr-TR" dirty="0" err="1"/>
              <a:t>simüle</a:t>
            </a:r>
            <a:r>
              <a:rPr lang="tr-TR" dirty="0"/>
              <a:t> etmek için </a:t>
            </a:r>
            <a:r>
              <a:rPr lang="tr-TR" dirty="0" err="1"/>
              <a:t>mock</a:t>
            </a:r>
            <a:r>
              <a:rPr lang="tr-TR" dirty="0"/>
              <a:t> nesneleri kullanılır</a:t>
            </a:r>
          </a:p>
        </p:txBody>
      </p:sp>
    </p:spTree>
    <p:extLst>
      <p:ext uri="{BB962C8B-B14F-4D97-AF65-F5344CB8AC3E}">
        <p14:creationId xmlns:p14="http://schemas.microsoft.com/office/powerpoint/2010/main" val="2980503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TDD ve BDD Farkı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TDD:</a:t>
            </a:r>
          </a:p>
          <a:p>
            <a:r>
              <a:t>• Geliştirici odaklıdır.</a:t>
            </a:r>
          </a:p>
          <a:p>
            <a:r>
              <a:t>• Teknik gereksinimleri test eder.</a:t>
            </a:r>
          </a:p>
          <a:p>
            <a:endParaRPr/>
          </a:p>
          <a:p>
            <a:r>
              <a:t>BDD:</a:t>
            </a:r>
          </a:p>
          <a:p>
            <a:r>
              <a:t>• İş birliği odaklıdır.</a:t>
            </a:r>
          </a:p>
          <a:p>
            <a:r>
              <a:t>• Kullanıcı davranışlarını test eder.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39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ATDD (Acceptance Test-Driven Development)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Kabul </a:t>
            </a:r>
            <a:r>
              <a:rPr dirty="0" err="1"/>
              <a:t>Kriterleri</a:t>
            </a:r>
            <a:r>
              <a:rPr dirty="0"/>
              <a:t> </a:t>
            </a:r>
            <a:r>
              <a:rPr dirty="0" err="1"/>
              <a:t>Odaklı</a:t>
            </a:r>
            <a:r>
              <a:rPr dirty="0"/>
              <a:t> Test </a:t>
            </a:r>
            <a:r>
              <a:rPr dirty="0" err="1"/>
              <a:t>ile</a:t>
            </a:r>
            <a:r>
              <a:rPr dirty="0"/>
              <a:t> </a:t>
            </a:r>
            <a:r>
              <a:rPr dirty="0" err="1"/>
              <a:t>Yazılım</a:t>
            </a:r>
            <a:r>
              <a:rPr dirty="0"/>
              <a:t> </a:t>
            </a:r>
            <a:r>
              <a:rPr dirty="0" err="1"/>
              <a:t>Geliştirme</a:t>
            </a:r>
            <a:r>
              <a:rPr dirty="0"/>
              <a:t> </a:t>
            </a:r>
            <a:r>
              <a:rPr dirty="0" err="1"/>
              <a:t>Süreci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20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ATDD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026"/>
            <a:ext cx="8229600" cy="4911138"/>
          </a:xfrm>
        </p:spPr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dirty="0"/>
              <a:t>ATDD (Acceptance Test-Driven Development), </a:t>
            </a:r>
            <a:r>
              <a:rPr dirty="0" err="1"/>
              <a:t>yazılım</a:t>
            </a:r>
            <a:r>
              <a:rPr dirty="0"/>
              <a:t> </a:t>
            </a:r>
            <a:r>
              <a:rPr dirty="0" err="1"/>
              <a:t>geliştirme</a:t>
            </a:r>
            <a:r>
              <a:rPr dirty="0"/>
              <a:t> </a:t>
            </a:r>
            <a:r>
              <a:rPr dirty="0" err="1"/>
              <a:t>sürecinde</a:t>
            </a:r>
            <a:r>
              <a:rPr dirty="0"/>
              <a:t> </a:t>
            </a:r>
            <a:r>
              <a:rPr dirty="0" err="1"/>
              <a:t>iş</a:t>
            </a:r>
            <a:r>
              <a:rPr dirty="0"/>
              <a:t> </a:t>
            </a:r>
            <a:r>
              <a:rPr dirty="0" err="1"/>
              <a:t>birliğini</a:t>
            </a:r>
            <a:r>
              <a:rPr dirty="0"/>
              <a:t> </a:t>
            </a:r>
            <a:r>
              <a:rPr dirty="0" err="1"/>
              <a:t>güçlendiren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yaklaşımdır</a:t>
            </a:r>
            <a:r>
              <a:rPr dirty="0"/>
              <a:t>.</a:t>
            </a:r>
          </a:p>
          <a:p>
            <a:r>
              <a:rPr dirty="0" smtClean="0"/>
              <a:t> </a:t>
            </a:r>
            <a:r>
              <a:rPr dirty="0" err="1"/>
              <a:t>Yazılımdan</a:t>
            </a:r>
            <a:r>
              <a:rPr dirty="0"/>
              <a:t> </a:t>
            </a:r>
            <a:r>
              <a:rPr dirty="0" err="1"/>
              <a:t>beklenenler</a:t>
            </a:r>
            <a:r>
              <a:rPr dirty="0"/>
              <a:t> </a:t>
            </a:r>
            <a:r>
              <a:rPr dirty="0" err="1"/>
              <a:t>önce</a:t>
            </a:r>
            <a:r>
              <a:rPr dirty="0"/>
              <a:t> </a:t>
            </a:r>
            <a:r>
              <a:rPr dirty="0" err="1" smtClean="0"/>
              <a:t>birlikte</a:t>
            </a:r>
            <a:r>
              <a:rPr lang="en-US" dirty="0" smtClean="0"/>
              <a:t> (</a:t>
            </a:r>
            <a:r>
              <a:rPr lang="tr-TR" dirty="0" smtClean="0"/>
              <a:t>Kullanıcılar</a:t>
            </a:r>
            <a:r>
              <a:rPr lang="tr-TR" dirty="0"/>
              <a:t>, is analistleri ,yazılımcılar ve </a:t>
            </a:r>
            <a:r>
              <a:rPr lang="tr-TR" dirty="0" smtClean="0"/>
              <a:t>testçiler</a:t>
            </a:r>
            <a:r>
              <a:rPr lang="en-US" dirty="0" smtClean="0"/>
              <a:t> </a:t>
            </a:r>
            <a:r>
              <a:rPr lang="en-US" dirty="0" err="1" smtClean="0"/>
              <a:t>tarafindan</a:t>
            </a:r>
            <a:r>
              <a:rPr lang="tr-TR" dirty="0" smtClean="0"/>
              <a:t> </a:t>
            </a:r>
            <a:r>
              <a:rPr lang="en-US" dirty="0" smtClean="0"/>
              <a:t>)</a:t>
            </a:r>
            <a:r>
              <a:rPr dirty="0" smtClean="0"/>
              <a:t> </a:t>
            </a:r>
            <a:r>
              <a:rPr dirty="0" err="1"/>
              <a:t>konuşularak</a:t>
            </a:r>
            <a:r>
              <a:rPr dirty="0"/>
              <a:t> </a:t>
            </a:r>
            <a:r>
              <a:rPr dirty="0" err="1"/>
              <a:t>belirlenir</a:t>
            </a:r>
            <a:r>
              <a:rPr dirty="0"/>
              <a:t>.</a:t>
            </a:r>
          </a:p>
          <a:p>
            <a:r>
              <a:rPr dirty="0" smtClean="0"/>
              <a:t> </a:t>
            </a:r>
            <a:r>
              <a:rPr dirty="0"/>
              <a:t>Kabul </a:t>
            </a:r>
            <a:r>
              <a:rPr dirty="0" err="1"/>
              <a:t>kriterlerine</a:t>
            </a:r>
            <a:r>
              <a:rPr dirty="0"/>
              <a:t> </a:t>
            </a:r>
            <a:r>
              <a:rPr dirty="0" err="1"/>
              <a:t>dayalı</a:t>
            </a:r>
            <a:r>
              <a:rPr dirty="0"/>
              <a:t> test </a:t>
            </a:r>
            <a:r>
              <a:rPr dirty="0" err="1"/>
              <a:t>senaryoları</a:t>
            </a:r>
            <a:r>
              <a:rPr dirty="0"/>
              <a:t> </a:t>
            </a:r>
            <a:r>
              <a:rPr dirty="0" err="1"/>
              <a:t>geliştirilir</a:t>
            </a:r>
            <a:r>
              <a:rPr dirty="0"/>
              <a:t>.</a:t>
            </a:r>
          </a:p>
          <a:p>
            <a:r>
              <a:rPr dirty="0" smtClean="0"/>
              <a:t> </a:t>
            </a:r>
            <a:r>
              <a:rPr dirty="0" err="1"/>
              <a:t>Amaç</a:t>
            </a:r>
            <a:r>
              <a:rPr dirty="0"/>
              <a:t>: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ö</a:t>
            </a:r>
            <a:r>
              <a:rPr dirty="0" err="1" smtClean="0"/>
              <a:t>zelliğin</a:t>
            </a:r>
            <a:r>
              <a:rPr dirty="0" smtClean="0"/>
              <a:t> </a:t>
            </a:r>
            <a:r>
              <a:rPr dirty="0" err="1"/>
              <a:t>geliştirilmeden</a:t>
            </a:r>
            <a:r>
              <a:rPr dirty="0"/>
              <a:t> </a:t>
            </a:r>
            <a:r>
              <a:rPr dirty="0" err="1"/>
              <a:t>önce</a:t>
            </a:r>
            <a:r>
              <a:rPr dirty="0"/>
              <a:t> </a:t>
            </a:r>
            <a:r>
              <a:rPr dirty="0" err="1"/>
              <a:t>kabul</a:t>
            </a:r>
            <a:r>
              <a:rPr dirty="0"/>
              <a:t> </a:t>
            </a:r>
            <a:r>
              <a:rPr dirty="0" err="1"/>
              <a:t>testlerini</a:t>
            </a:r>
            <a:r>
              <a:rPr dirty="0"/>
              <a:t> </a:t>
            </a:r>
            <a:r>
              <a:rPr dirty="0" err="1"/>
              <a:t>oluşturmak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420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ATDD'nin Temel Unsurları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47"/>
            <a:ext cx="8229600" cy="5311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İş</a:t>
            </a:r>
            <a:r>
              <a:rPr dirty="0"/>
              <a:t> </a:t>
            </a:r>
            <a:r>
              <a:rPr dirty="0" err="1"/>
              <a:t>birliği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 smtClean="0"/>
              <a:t>iletişim</a:t>
            </a:r>
            <a:r>
              <a:rPr lang="tr-TR" dirty="0" smtClean="0"/>
              <a:t>  </a:t>
            </a:r>
            <a:r>
              <a:rPr lang="tr-TR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tr-TR" sz="2000" dirty="0" smtClean="0">
                <a:solidFill>
                  <a:srgbClr val="FF0000"/>
                </a:solidFill>
              </a:rPr>
              <a:t>İş </a:t>
            </a:r>
            <a:r>
              <a:rPr lang="tr-TR" sz="2000" dirty="0">
                <a:solidFill>
                  <a:srgbClr val="FF0000"/>
                </a:solidFill>
              </a:rPr>
              <a:t>analistleri, yazılım geliştiriciler ve test uzmanları birlikte çalışarak bir özelliğin ne yapması gerektiğini netleştirirler</a:t>
            </a:r>
            <a:r>
              <a:rPr lang="tr-TR" sz="2000" dirty="0" smtClean="0">
                <a:solidFill>
                  <a:srgbClr val="FF0000"/>
                </a:solidFill>
              </a:rPr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sz="20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dirty="0"/>
              <a:t>2. Kabul </a:t>
            </a:r>
            <a:r>
              <a:rPr dirty="0" err="1"/>
              <a:t>kriterlerinin</a:t>
            </a:r>
            <a:r>
              <a:rPr dirty="0"/>
              <a:t> </a:t>
            </a:r>
            <a:r>
              <a:rPr dirty="0" err="1" smtClean="0"/>
              <a:t>belirlenmesi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tr-TR" sz="2000" dirty="0">
                <a:solidFill>
                  <a:srgbClr val="FF0000"/>
                </a:solidFill>
              </a:rPr>
              <a:t>Kullanıcı hikayeleri veya gereksinimler, net ve ölçülebilir kabul kriterleriyle birlikte tanımlanır</a:t>
            </a:r>
            <a:r>
              <a:rPr lang="tr-TR" sz="2000" dirty="0" smtClean="0">
                <a:solidFill>
                  <a:srgbClr val="FF0000"/>
                </a:solidFill>
              </a:rPr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dirty="0"/>
              <a:t>3. Test </a:t>
            </a:r>
            <a:r>
              <a:rPr dirty="0" err="1"/>
              <a:t>odaklı</a:t>
            </a:r>
            <a:r>
              <a:rPr dirty="0"/>
              <a:t> </a:t>
            </a:r>
            <a:r>
              <a:rPr dirty="0" err="1" smtClean="0"/>
              <a:t>geliştirme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tr-TR" sz="2000" dirty="0">
                <a:solidFill>
                  <a:srgbClr val="FF0000"/>
                </a:solidFill>
              </a:rPr>
              <a:t>Kabul kriterleri, test otomasyonu için kullanılabilir senaryolara </a:t>
            </a:r>
            <a:r>
              <a:rPr lang="tr-TR" sz="2000" dirty="0" smtClean="0">
                <a:solidFill>
                  <a:srgbClr val="FF0000"/>
                </a:solidFill>
              </a:rPr>
              <a:t>dönüştürülür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Sürekli</a:t>
            </a:r>
            <a:r>
              <a:rPr dirty="0"/>
              <a:t> </a:t>
            </a:r>
            <a:r>
              <a:rPr dirty="0" err="1"/>
              <a:t>geri</a:t>
            </a:r>
            <a:r>
              <a:rPr dirty="0"/>
              <a:t> </a:t>
            </a:r>
            <a:r>
              <a:rPr dirty="0" err="1" smtClean="0"/>
              <a:t>bildirim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tr-TR" sz="2000" dirty="0">
                <a:solidFill>
                  <a:srgbClr val="FF0000"/>
                </a:solidFill>
              </a:rPr>
              <a:t>Testler yazılımın geliştirme aşamasında sürekli çalıştırılarak, yazılımın istenilen kaliteye ulaşıp ulaşmadığını değerlendirir</a:t>
            </a:r>
            <a:r>
              <a:rPr lang="tr-TR" sz="2000" dirty="0" smtClean="0">
                <a:solidFill>
                  <a:srgbClr val="FF0000"/>
                </a:solidFill>
              </a:rPr>
              <a:t>.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38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ATDD Süreci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Gereksinimlerin Tanımlanması</a:t>
            </a:r>
          </a:p>
          <a:p>
            <a:r>
              <a:t>2. Kabul Kriterlerinin Belirlenmesi</a:t>
            </a:r>
          </a:p>
          <a:p>
            <a:r>
              <a:t>3. Kabul Testlerinin Yazılması</a:t>
            </a:r>
          </a:p>
          <a:p>
            <a:r>
              <a:t>4. Kod Geliştirme</a:t>
            </a:r>
          </a:p>
          <a:p>
            <a:r>
              <a:t>5. Testlerin Çalıştırılması</a:t>
            </a:r>
          </a:p>
          <a:p>
            <a:r>
              <a:t>6. Refactoring ve İyileştirme</a:t>
            </a:r>
          </a:p>
        </p:txBody>
      </p:sp>
    </p:spTree>
    <p:extLst>
      <p:ext uri="{BB962C8B-B14F-4D97-AF65-F5344CB8AC3E}">
        <p14:creationId xmlns:p14="http://schemas.microsoft.com/office/powerpoint/2010/main" val="671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ile ATDD Örneği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Kullanıcı hikayesi: Bir banka uygulamasında kullanıcılar hesaplarına para yatırabilmelidir.</a:t>
            </a:r>
          </a:p>
          <a:p>
            <a:r>
              <a:t>• Kabul kriterleri:</a:t>
            </a:r>
          </a:p>
          <a:p>
            <a:r>
              <a:t>  - Geçerli tutar yatırılırsa hesap bakiyesi güncellenmelidir.</a:t>
            </a:r>
          </a:p>
          <a:p>
            <a:r>
              <a:t>  - Negatif tutar yatırılırsa hata mesajı gösterilmelidir.</a:t>
            </a:r>
          </a:p>
        </p:txBody>
      </p:sp>
    </p:spTree>
    <p:extLst>
      <p:ext uri="{BB962C8B-B14F-4D97-AF65-F5344CB8AC3E}">
        <p14:creationId xmlns:p14="http://schemas.microsoft.com/office/powerpoint/2010/main" val="145300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65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Örneğin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89764"/>
            <a:ext cx="8229600" cy="5036399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/>
              <a:t>Hani çocuklar oyun oynarken oyuna başlamadan </a:t>
            </a:r>
            <a:r>
              <a:rPr lang="tr-TR" b="1" dirty="0" err="1"/>
              <a:t>once</a:t>
            </a:r>
            <a:r>
              <a:rPr lang="tr-TR" b="1" dirty="0"/>
              <a:t> </a:t>
            </a:r>
            <a:r>
              <a:rPr lang="tr-TR" dirty="0"/>
              <a:t>"Şöyle yaparsam böyle olacak" . diye herkes oyunu doğru </a:t>
            </a:r>
            <a:r>
              <a:rPr lang="tr-TR" dirty="0" err="1"/>
              <a:t>oynamasi</a:t>
            </a:r>
            <a:r>
              <a:rPr lang="tr-TR" dirty="0"/>
              <a:t> amacıyla herkesin anlayacağı şekilde Oyunun kurallarını belirler. İşte BDD de yazılım için bu kuralları koymamıza yarar.</a:t>
            </a:r>
          </a:p>
          <a:p>
            <a:r>
              <a:rPr lang="tr-TR" dirty="0" smtClean="0"/>
              <a:t> </a:t>
            </a:r>
            <a:r>
              <a:rPr lang="tr-TR" dirty="0"/>
              <a:t>Mesela:</a:t>
            </a:r>
          </a:p>
          <a:p>
            <a:pPr lvl="0"/>
            <a:r>
              <a:rPr lang="tr-TR" b="1" dirty="0"/>
              <a:t>Hikaye:</a:t>
            </a:r>
            <a:r>
              <a:rPr lang="tr-TR" dirty="0"/>
              <a:t> "Eğer oyuncak kutusunu açarsam, içindeki tüm oyuncakları görmeliyim."</a:t>
            </a:r>
          </a:p>
          <a:p>
            <a:pPr lvl="0"/>
            <a:r>
              <a:rPr lang="tr-TR" b="1" dirty="0"/>
              <a:t>Test:</a:t>
            </a:r>
            <a:r>
              <a:rPr lang="tr-TR" dirty="0"/>
              <a:t> Oyuncak kutusunu açarız ve bakarız, gerçekten içinde oyuncaklar var mı? Eğer doğruysa, her şey yolunda!</a:t>
            </a:r>
          </a:p>
          <a:p>
            <a:r>
              <a:rPr lang="tr-TR" dirty="0"/>
              <a:t>Mesela, bir bilgisayar oyunu yapıyoruz diyelim:</a:t>
            </a:r>
          </a:p>
          <a:p>
            <a:pPr lvl="0"/>
            <a:r>
              <a:rPr lang="tr-TR" b="1" dirty="0"/>
              <a:t>Kural</a:t>
            </a:r>
            <a:r>
              <a:rPr lang="tr-TR" dirty="0"/>
              <a:t>: Oyuncu altın toplarsa puanı artar.</a:t>
            </a:r>
          </a:p>
          <a:p>
            <a:pPr lvl="0"/>
            <a:r>
              <a:rPr lang="tr-TR" b="1" dirty="0"/>
              <a:t>Hikaye</a:t>
            </a:r>
            <a:r>
              <a:rPr lang="tr-TR" dirty="0"/>
              <a:t>: "Eğer oyuncu altını alırsa, puanı 10 artmalı."</a:t>
            </a:r>
          </a:p>
          <a:p>
            <a:r>
              <a:rPr lang="tr-TR" dirty="0"/>
              <a:t>Bu hikayeyi yazılım diliyle anlatarak bilgisayara söyleriz, o da bu kuralı takip eder</a:t>
            </a:r>
          </a:p>
        </p:txBody>
      </p:sp>
    </p:spTree>
    <p:extLst>
      <p:ext uri="{BB962C8B-B14F-4D97-AF65-F5344CB8AC3E}">
        <p14:creationId xmlns:p14="http://schemas.microsoft.com/office/powerpoint/2010/main" val="467851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Gherkin İle Senaryo Tanımlama (Cucumber)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Feature: Para Yatırma İşlemi</a:t>
            </a:r>
          </a:p>
          <a:p>
            <a:endParaRPr/>
          </a:p>
          <a:p>
            <a:r>
              <a:t>Scenario: Geçerli bir tutar yatırılır</a:t>
            </a:r>
          </a:p>
          <a:p>
            <a:r>
              <a:t>  Given Kullanıcının hesap bakiyesi 100 TL</a:t>
            </a:r>
          </a:p>
          <a:p>
            <a:r>
              <a:t>  When Kullanıcı hesaba 50 TL yatırır</a:t>
            </a:r>
          </a:p>
          <a:p>
            <a:r>
              <a:t>  Then Kullanıcının hesap bakiyesi 150 TL olmalıdır</a:t>
            </a:r>
          </a:p>
          <a:p>
            <a:endParaRPr/>
          </a:p>
          <a:p>
            <a:r>
              <a:t>Scenario: Negatif bir tutar yatırılır</a:t>
            </a:r>
          </a:p>
          <a:p>
            <a:r>
              <a:t>  Given Kullanıcının hesap bakiyesi 100 TL</a:t>
            </a:r>
          </a:p>
          <a:p>
            <a:r>
              <a:t>  When Kullanıcı hesaba -50 TL yatırır</a:t>
            </a:r>
          </a:p>
          <a:p>
            <a:r>
              <a:t>  Then Kullanıcı 'Geçersiz tutar' hatası almalıdır</a:t>
            </a:r>
          </a:p>
        </p:txBody>
      </p:sp>
    </p:spTree>
    <p:extLst>
      <p:ext uri="{BB962C8B-B14F-4D97-AF65-F5344CB8AC3E}">
        <p14:creationId xmlns:p14="http://schemas.microsoft.com/office/powerpoint/2010/main" val="2920637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78922"/>
            <a:ext cx="4340268" cy="6447555"/>
          </a:xfrm>
        </p:spPr>
        <p:txBody>
          <a:bodyPr>
            <a:noAutofit/>
          </a:bodyPr>
          <a:lstStyle/>
          <a:p>
            <a:r>
              <a:rPr lang="tr-TR" sz="1600" b="1" dirty="0"/>
              <a:t>3. Step </a:t>
            </a:r>
            <a:r>
              <a:rPr lang="tr-TR" sz="1600" b="1" dirty="0" err="1"/>
              <a:t>Definitions</a:t>
            </a:r>
            <a:r>
              <a:rPr lang="tr-TR" sz="1600" b="1" dirty="0"/>
              <a:t> (Java)</a:t>
            </a:r>
            <a:endParaRPr lang="tr-TR" sz="1600" dirty="0"/>
          </a:p>
          <a:p>
            <a:r>
              <a:rPr lang="tr-TR" sz="1600" dirty="0" err="1" smtClean="0"/>
              <a:t>import</a:t>
            </a:r>
            <a:r>
              <a:rPr lang="tr-TR" sz="1600" dirty="0" smtClean="0"/>
              <a:t> </a:t>
            </a:r>
            <a:r>
              <a:rPr lang="tr-TR" sz="1600" dirty="0" err="1"/>
              <a:t>static</a:t>
            </a:r>
            <a:r>
              <a:rPr lang="tr-TR" sz="1600" dirty="0"/>
              <a:t> </a:t>
            </a:r>
            <a:r>
              <a:rPr lang="tr-TR" sz="1600" dirty="0" err="1"/>
              <a:t>org.junit.Assert</a:t>
            </a:r>
            <a:r>
              <a:rPr lang="tr-TR" sz="1600" dirty="0"/>
              <a:t>.*;</a:t>
            </a:r>
          </a:p>
          <a:p>
            <a:r>
              <a:rPr lang="tr-TR" sz="1600" dirty="0" err="1"/>
              <a:t>import</a:t>
            </a:r>
            <a:r>
              <a:rPr lang="tr-TR" sz="1600" dirty="0"/>
              <a:t> </a:t>
            </a:r>
            <a:r>
              <a:rPr lang="tr-TR" sz="1600" dirty="0" err="1"/>
              <a:t>io.cucumber.java.en</a:t>
            </a:r>
            <a:r>
              <a:rPr lang="tr-TR" sz="1600" dirty="0" smtClean="0"/>
              <a:t>.*;</a:t>
            </a:r>
            <a:r>
              <a:rPr lang="tr-TR" sz="1600" dirty="0"/>
              <a:t> </a:t>
            </a:r>
          </a:p>
          <a:p>
            <a:r>
              <a:rPr lang="tr-TR" sz="1600" dirty="0" err="1"/>
              <a:t>public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 </a:t>
            </a:r>
            <a:r>
              <a:rPr lang="tr-TR" sz="1600" dirty="0" err="1"/>
              <a:t>ParaYatirmaSteps</a:t>
            </a:r>
            <a:r>
              <a:rPr lang="tr-TR" sz="1600" dirty="0"/>
              <a:t> {</a:t>
            </a:r>
          </a:p>
          <a:p>
            <a:r>
              <a:rPr lang="tr-TR" sz="1600" dirty="0"/>
              <a:t> </a:t>
            </a:r>
          </a:p>
          <a:p>
            <a:r>
              <a:rPr lang="tr-TR" sz="1600" dirty="0"/>
              <a:t>    </a:t>
            </a:r>
            <a:r>
              <a:rPr lang="tr-TR" sz="1600" dirty="0" err="1"/>
              <a:t>private</a:t>
            </a:r>
            <a:r>
              <a:rPr lang="tr-TR" sz="1600" dirty="0"/>
              <a:t> </a:t>
            </a:r>
            <a:r>
              <a:rPr lang="tr-TR" sz="1600" dirty="0" err="1"/>
              <a:t>int</a:t>
            </a:r>
            <a:r>
              <a:rPr lang="tr-TR" sz="1600" dirty="0"/>
              <a:t> bakiye;</a:t>
            </a:r>
          </a:p>
          <a:p>
            <a:r>
              <a:rPr lang="tr-TR" sz="1600" dirty="0"/>
              <a:t>    </a:t>
            </a:r>
            <a:r>
              <a:rPr lang="tr-TR" sz="1600" dirty="0" err="1"/>
              <a:t>private</a:t>
            </a:r>
            <a:r>
              <a:rPr lang="tr-TR" sz="1600" dirty="0"/>
              <a:t> </a:t>
            </a:r>
            <a:r>
              <a:rPr lang="tr-TR" sz="1600" dirty="0" err="1"/>
              <a:t>String</a:t>
            </a:r>
            <a:r>
              <a:rPr lang="tr-TR" sz="1600" dirty="0"/>
              <a:t> </a:t>
            </a:r>
            <a:r>
              <a:rPr lang="tr-TR" sz="1600" dirty="0" err="1"/>
              <a:t>hataMesaji</a:t>
            </a:r>
            <a:r>
              <a:rPr lang="tr-TR" sz="1600" dirty="0" smtClean="0"/>
              <a:t>;</a:t>
            </a:r>
            <a:r>
              <a:rPr lang="tr-TR" sz="1600" dirty="0"/>
              <a:t> </a:t>
            </a:r>
          </a:p>
          <a:p>
            <a:pPr marL="0" indent="0">
              <a:buNone/>
            </a:pPr>
            <a:r>
              <a:rPr lang="tr-TR" sz="1600" dirty="0" smtClean="0"/>
              <a:t>@</a:t>
            </a:r>
            <a:r>
              <a:rPr lang="tr-TR" sz="1600" dirty="0" err="1"/>
              <a:t>Given</a:t>
            </a:r>
            <a:r>
              <a:rPr lang="tr-TR" sz="1600" dirty="0"/>
              <a:t>("Kullanıcının hesap bakiyesi {</a:t>
            </a:r>
            <a:r>
              <a:rPr lang="tr-TR" sz="1600" dirty="0" err="1"/>
              <a:t>int</a:t>
            </a:r>
            <a:r>
              <a:rPr lang="tr-TR" sz="1600" dirty="0"/>
              <a:t>} TL")</a:t>
            </a:r>
          </a:p>
          <a:p>
            <a:r>
              <a:rPr lang="tr-TR" sz="1600" dirty="0"/>
              <a:t>    </a:t>
            </a:r>
            <a:r>
              <a:rPr lang="tr-TR" sz="1600" dirty="0" err="1"/>
              <a:t>public</a:t>
            </a:r>
            <a:r>
              <a:rPr lang="tr-TR" sz="1600" dirty="0"/>
              <a:t> </a:t>
            </a:r>
            <a:r>
              <a:rPr lang="tr-TR" sz="1600" dirty="0" err="1"/>
              <a:t>void</a:t>
            </a:r>
            <a:r>
              <a:rPr lang="tr-TR" sz="1600" dirty="0"/>
              <a:t> </a:t>
            </a:r>
            <a:r>
              <a:rPr lang="tr-TR" sz="1600" dirty="0" err="1"/>
              <a:t>kullanicininHesapBakiyesi</a:t>
            </a:r>
            <a:r>
              <a:rPr lang="tr-TR" sz="1600" dirty="0"/>
              <a:t>(</a:t>
            </a:r>
            <a:r>
              <a:rPr lang="tr-TR" sz="1600" dirty="0" err="1"/>
              <a:t>int</a:t>
            </a:r>
            <a:r>
              <a:rPr lang="tr-TR" sz="1600" dirty="0"/>
              <a:t> bakiye) {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this.bakiye</a:t>
            </a:r>
            <a:r>
              <a:rPr lang="tr-TR" sz="1600" dirty="0"/>
              <a:t> = bakiye;</a:t>
            </a:r>
          </a:p>
          <a:p>
            <a:r>
              <a:rPr lang="tr-TR" sz="1600" dirty="0"/>
              <a:t>    </a:t>
            </a:r>
            <a:r>
              <a:rPr lang="tr-TR" sz="1600" dirty="0" smtClean="0"/>
              <a:t>}</a:t>
            </a:r>
            <a:endParaRPr lang="tr-TR" sz="1600" dirty="0"/>
          </a:p>
          <a:p>
            <a:r>
              <a:rPr lang="tr-TR" sz="1600" dirty="0"/>
              <a:t>    @</a:t>
            </a:r>
            <a:r>
              <a:rPr lang="tr-TR" sz="1600" dirty="0" err="1"/>
              <a:t>When</a:t>
            </a:r>
            <a:r>
              <a:rPr lang="tr-TR" sz="1600" dirty="0"/>
              <a:t>("Kullanıcı hesaba {</a:t>
            </a:r>
            <a:r>
              <a:rPr lang="tr-TR" sz="1600" dirty="0" err="1"/>
              <a:t>int</a:t>
            </a:r>
            <a:r>
              <a:rPr lang="tr-TR" sz="1600" dirty="0"/>
              <a:t>} TL yatırır")</a:t>
            </a:r>
          </a:p>
          <a:p>
            <a:r>
              <a:rPr lang="tr-TR" sz="1600" dirty="0"/>
              <a:t>    </a:t>
            </a:r>
            <a:r>
              <a:rPr lang="tr-TR" sz="1600" dirty="0" err="1"/>
              <a:t>public</a:t>
            </a:r>
            <a:r>
              <a:rPr lang="tr-TR" sz="1600" dirty="0"/>
              <a:t> </a:t>
            </a:r>
            <a:r>
              <a:rPr lang="tr-TR" sz="1600" dirty="0" err="1"/>
              <a:t>void</a:t>
            </a:r>
            <a:r>
              <a:rPr lang="tr-TR" sz="1600" dirty="0"/>
              <a:t> </a:t>
            </a:r>
            <a:r>
              <a:rPr lang="tr-TR" sz="1600" dirty="0" err="1"/>
              <a:t>kullaniciHesabaYatirir</a:t>
            </a:r>
            <a:r>
              <a:rPr lang="tr-TR" sz="1600" dirty="0"/>
              <a:t>(</a:t>
            </a:r>
            <a:r>
              <a:rPr lang="tr-TR" sz="1600" dirty="0" err="1"/>
              <a:t>int</a:t>
            </a:r>
            <a:r>
              <a:rPr lang="tr-TR" sz="1600" dirty="0"/>
              <a:t> </a:t>
            </a:r>
            <a:r>
              <a:rPr lang="tr-TR" sz="1600" dirty="0" err="1"/>
              <a:t>yatirilanTutar</a:t>
            </a:r>
            <a:r>
              <a:rPr lang="tr-TR" sz="1600" dirty="0"/>
              <a:t>) {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if</a:t>
            </a:r>
            <a:r>
              <a:rPr lang="tr-TR" sz="1600" dirty="0"/>
              <a:t> (</a:t>
            </a:r>
            <a:r>
              <a:rPr lang="tr-TR" sz="1600" dirty="0" err="1"/>
              <a:t>yatirilanTutar</a:t>
            </a:r>
            <a:r>
              <a:rPr lang="tr-TR" sz="1600" dirty="0"/>
              <a:t> &lt; 0) {</a:t>
            </a:r>
          </a:p>
          <a:p>
            <a:r>
              <a:rPr lang="tr-TR" sz="1600" dirty="0"/>
              <a:t>            </a:t>
            </a:r>
            <a:r>
              <a:rPr lang="tr-TR" sz="1600" dirty="0" err="1"/>
              <a:t>hataMesaji</a:t>
            </a:r>
            <a:r>
              <a:rPr lang="tr-TR" sz="1600" dirty="0"/>
              <a:t> = "Geçersiz tutar";</a:t>
            </a:r>
          </a:p>
          <a:p>
            <a:r>
              <a:rPr lang="tr-TR" sz="1600" dirty="0"/>
              <a:t>        } else {</a:t>
            </a:r>
          </a:p>
          <a:p>
            <a:r>
              <a:rPr lang="tr-TR" sz="1600" dirty="0"/>
              <a:t>            bakiye += </a:t>
            </a:r>
            <a:r>
              <a:rPr lang="tr-TR" sz="1600" dirty="0" err="1"/>
              <a:t>yatirilanTutar</a:t>
            </a:r>
            <a:r>
              <a:rPr lang="tr-TR" sz="1600" dirty="0"/>
              <a:t>;</a:t>
            </a:r>
          </a:p>
          <a:p>
            <a:r>
              <a:rPr lang="tr-TR" sz="1600" dirty="0"/>
              <a:t>        }</a:t>
            </a:r>
          </a:p>
          <a:p>
            <a:r>
              <a:rPr lang="tr-TR" sz="1600" dirty="0"/>
              <a:t>    </a:t>
            </a:r>
            <a:r>
              <a:rPr lang="tr-TR" sz="1600" dirty="0" smtClean="0"/>
              <a:t>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5173249" y="475989"/>
            <a:ext cx="35699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@</a:t>
            </a:r>
            <a:r>
              <a:rPr lang="tr-TR" dirty="0" err="1"/>
              <a:t>Then</a:t>
            </a:r>
            <a:r>
              <a:rPr lang="tr-TR" dirty="0"/>
              <a:t>("Kullanıcının hesap bakiyesi {</a:t>
            </a:r>
            <a:r>
              <a:rPr lang="tr-TR" dirty="0" err="1"/>
              <a:t>int</a:t>
            </a:r>
            <a:r>
              <a:rPr lang="tr-TR" dirty="0"/>
              <a:t>} TL olmalıdır")</a:t>
            </a:r>
            <a:endParaRPr lang="en-US" dirty="0"/>
          </a:p>
          <a:p>
            <a:r>
              <a:rPr lang="tr-TR" dirty="0"/>
              <a:t>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kullanicininHesapBakiyesiOlmalidir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beklenenBakiye</a:t>
            </a:r>
            <a:r>
              <a:rPr lang="tr-TR" dirty="0"/>
              <a:t>) {</a:t>
            </a:r>
          </a:p>
          <a:p>
            <a:r>
              <a:rPr lang="tr-TR" dirty="0"/>
              <a:t>        </a:t>
            </a:r>
            <a:r>
              <a:rPr lang="tr-TR" dirty="0" err="1"/>
              <a:t>assertEquals</a:t>
            </a:r>
            <a:r>
              <a:rPr lang="tr-TR" dirty="0"/>
              <a:t>(</a:t>
            </a:r>
            <a:r>
              <a:rPr lang="tr-TR" dirty="0" err="1"/>
              <a:t>beklenenBakiye</a:t>
            </a:r>
            <a:r>
              <a:rPr lang="tr-TR" dirty="0"/>
              <a:t>, bakiye);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   @</a:t>
            </a:r>
            <a:r>
              <a:rPr lang="tr-TR" dirty="0" err="1"/>
              <a:t>Then</a:t>
            </a:r>
            <a:r>
              <a:rPr lang="tr-TR" dirty="0"/>
              <a:t>("Kullanıcı {</a:t>
            </a:r>
            <a:r>
              <a:rPr lang="tr-TR" dirty="0" err="1"/>
              <a:t>string</a:t>
            </a:r>
            <a:r>
              <a:rPr lang="tr-TR" dirty="0"/>
              <a:t>} hatası almalıdır")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kullaniciHatasiAlmalidir</a:t>
            </a:r>
            <a:r>
              <a:rPr lang="tr-TR" dirty="0"/>
              <a:t>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beklenenHataMesaji</a:t>
            </a:r>
            <a:r>
              <a:rPr lang="tr-TR" dirty="0"/>
              <a:t>) {</a:t>
            </a:r>
          </a:p>
          <a:p>
            <a:r>
              <a:rPr lang="tr-TR" dirty="0"/>
              <a:t>        </a:t>
            </a:r>
            <a:r>
              <a:rPr lang="tr-TR" dirty="0" err="1"/>
              <a:t>assertEquals</a:t>
            </a:r>
            <a:r>
              <a:rPr lang="tr-TR" dirty="0"/>
              <a:t>(</a:t>
            </a:r>
            <a:r>
              <a:rPr lang="tr-TR" dirty="0" err="1"/>
              <a:t>beklenenHataMesaji</a:t>
            </a:r>
            <a:r>
              <a:rPr lang="tr-TR" dirty="0"/>
              <a:t>, </a:t>
            </a:r>
            <a:r>
              <a:rPr lang="tr-TR" dirty="0" err="1"/>
              <a:t>hataMesaji</a:t>
            </a:r>
            <a:r>
              <a:rPr lang="tr-TR" dirty="0"/>
              <a:t>);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291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ATDD'nin Avantajları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Gereksinimlerin netleştirilmesi: Yanlış anlaşılmaları önler.</a:t>
            </a:r>
          </a:p>
          <a:p>
            <a:r>
              <a:t>• Erken hata tespiti: Sürekli test ile hatalar hızlı bulunur.</a:t>
            </a:r>
          </a:p>
          <a:p>
            <a:r>
              <a:t>• Ekip uyumu: İş birliğini artırır.</a:t>
            </a:r>
          </a:p>
          <a:p>
            <a:r>
              <a:t>• Yüksek kaliteli ürün: Kullanıcı odaklı yazılım geliştirilir.</a:t>
            </a:r>
          </a:p>
        </p:txBody>
      </p:sp>
    </p:spTree>
    <p:extLst>
      <p:ext uri="{BB962C8B-B14F-4D97-AF65-F5344CB8AC3E}">
        <p14:creationId xmlns:p14="http://schemas.microsoft.com/office/powerpoint/2010/main" val="4124009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Sonuç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97893"/>
          </a:xfrm>
        </p:spPr>
        <p:txBody>
          <a:bodyPr/>
          <a:lstStyle/>
          <a:p>
            <a:r>
              <a:rPr dirty="0" smtClean="0"/>
              <a:t> </a:t>
            </a:r>
            <a:r>
              <a:rPr dirty="0"/>
              <a:t>ATDD, </a:t>
            </a:r>
            <a:r>
              <a:rPr dirty="0" err="1"/>
              <a:t>yüksek</a:t>
            </a:r>
            <a:r>
              <a:rPr dirty="0"/>
              <a:t> </a:t>
            </a:r>
            <a:r>
              <a:rPr dirty="0" err="1"/>
              <a:t>kaliteli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kullanıcı</a:t>
            </a:r>
            <a:r>
              <a:rPr dirty="0"/>
              <a:t> </a:t>
            </a:r>
            <a:r>
              <a:rPr dirty="0" err="1"/>
              <a:t>odaklı</a:t>
            </a:r>
            <a:r>
              <a:rPr dirty="0"/>
              <a:t> </a:t>
            </a:r>
            <a:r>
              <a:rPr dirty="0" err="1"/>
              <a:t>yazılımlar</a:t>
            </a:r>
            <a:r>
              <a:rPr dirty="0"/>
              <a:t> </a:t>
            </a:r>
            <a:r>
              <a:rPr dirty="0" err="1"/>
              <a:t>geliştirmek</a:t>
            </a:r>
            <a:r>
              <a:rPr dirty="0"/>
              <a:t> </a:t>
            </a:r>
            <a:r>
              <a:rPr dirty="0" err="1"/>
              <a:t>için</a:t>
            </a:r>
            <a:r>
              <a:rPr dirty="0"/>
              <a:t> </a:t>
            </a:r>
            <a:r>
              <a:rPr dirty="0" err="1"/>
              <a:t>etkili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yöntemdir</a:t>
            </a:r>
            <a:r>
              <a:rPr dirty="0"/>
              <a:t>.</a:t>
            </a:r>
          </a:p>
          <a:p>
            <a:r>
              <a:rPr dirty="0" smtClean="0"/>
              <a:t> </a:t>
            </a:r>
            <a:r>
              <a:rPr dirty="0" err="1"/>
              <a:t>İş</a:t>
            </a:r>
            <a:r>
              <a:rPr dirty="0"/>
              <a:t> </a:t>
            </a:r>
            <a:r>
              <a:rPr dirty="0" err="1"/>
              <a:t>birliği</a:t>
            </a:r>
            <a:r>
              <a:rPr dirty="0"/>
              <a:t>, net </a:t>
            </a:r>
            <a:r>
              <a:rPr dirty="0" err="1"/>
              <a:t>gereksinimler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otomasyon</a:t>
            </a:r>
            <a:r>
              <a:rPr dirty="0"/>
              <a:t> </a:t>
            </a:r>
            <a:r>
              <a:rPr dirty="0" err="1"/>
              <a:t>ile</a:t>
            </a:r>
            <a:r>
              <a:rPr dirty="0"/>
              <a:t> </a:t>
            </a:r>
            <a:r>
              <a:rPr dirty="0" err="1"/>
              <a:t>yazılım</a:t>
            </a:r>
            <a:r>
              <a:rPr dirty="0"/>
              <a:t> </a:t>
            </a:r>
            <a:r>
              <a:rPr dirty="0" err="1"/>
              <a:t>süreçlerini</a:t>
            </a:r>
            <a:r>
              <a:rPr dirty="0"/>
              <a:t> </a:t>
            </a:r>
            <a:r>
              <a:rPr dirty="0" err="1"/>
              <a:t>iyileştirir</a:t>
            </a:r>
            <a:r>
              <a:rPr dirty="0"/>
              <a:t>.</a:t>
            </a:r>
          </a:p>
          <a:p>
            <a:r>
              <a:rPr dirty="0" smtClean="0"/>
              <a:t> </a:t>
            </a:r>
            <a:r>
              <a:rPr dirty="0" err="1"/>
              <a:t>Erken</a:t>
            </a:r>
            <a:r>
              <a:rPr dirty="0"/>
              <a:t> </a:t>
            </a:r>
            <a:r>
              <a:rPr dirty="0" err="1"/>
              <a:t>hata</a:t>
            </a:r>
            <a:r>
              <a:rPr dirty="0"/>
              <a:t> </a:t>
            </a:r>
            <a:r>
              <a:rPr dirty="0" err="1"/>
              <a:t>tespiti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hızlı</a:t>
            </a:r>
            <a:r>
              <a:rPr dirty="0"/>
              <a:t> </a:t>
            </a:r>
            <a:r>
              <a:rPr dirty="0" err="1"/>
              <a:t>geri</a:t>
            </a:r>
            <a:r>
              <a:rPr dirty="0"/>
              <a:t> </a:t>
            </a:r>
            <a:r>
              <a:rPr dirty="0" err="1"/>
              <a:t>bildirim</a:t>
            </a:r>
            <a:r>
              <a:rPr dirty="0"/>
              <a:t> </a:t>
            </a:r>
            <a:r>
              <a:rPr dirty="0" err="1"/>
              <a:t>sayesinde</a:t>
            </a:r>
            <a:r>
              <a:rPr dirty="0"/>
              <a:t> </a:t>
            </a:r>
            <a:r>
              <a:rPr dirty="0" err="1"/>
              <a:t>başarı</a:t>
            </a:r>
            <a:r>
              <a:rPr dirty="0"/>
              <a:t> </a:t>
            </a:r>
            <a:r>
              <a:rPr dirty="0" err="1"/>
              <a:t>sağlar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936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98200"/>
              </p:ext>
            </p:extLst>
          </p:nvPr>
        </p:nvGraphicFramePr>
        <p:xfrm>
          <a:off x="250521" y="100206"/>
          <a:ext cx="8467594" cy="6264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759"/>
                <a:gridCol w="2630223"/>
                <a:gridCol w="2416562"/>
                <a:gridCol w="2574050"/>
              </a:tblGrid>
              <a:tr h="528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Özellik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TDD (Test-</a:t>
                      </a:r>
                      <a:r>
                        <a:rPr lang="tr-TR" sz="1600" dirty="0" err="1">
                          <a:effectLst/>
                        </a:rPr>
                        <a:t>Driven</a:t>
                      </a:r>
                      <a:r>
                        <a:rPr lang="tr-TR" sz="1600" dirty="0">
                          <a:effectLst/>
                        </a:rPr>
                        <a:t> Development)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BDD (</a:t>
                      </a:r>
                      <a:r>
                        <a:rPr lang="tr-TR" sz="1600" dirty="0" err="1">
                          <a:effectLst/>
                        </a:rPr>
                        <a:t>Behavior-Driven</a:t>
                      </a:r>
                      <a:r>
                        <a:rPr lang="tr-TR" sz="1600" dirty="0">
                          <a:effectLst/>
                        </a:rPr>
                        <a:t> Development)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ATDD (</a:t>
                      </a:r>
                      <a:r>
                        <a:rPr lang="tr-TR" sz="1600" dirty="0" err="1">
                          <a:effectLst/>
                        </a:rPr>
                        <a:t>Acceptance</a:t>
                      </a:r>
                      <a:r>
                        <a:rPr lang="tr-TR" sz="1600" dirty="0">
                          <a:effectLst/>
                        </a:rPr>
                        <a:t> Test-</a:t>
                      </a:r>
                      <a:r>
                        <a:rPr lang="tr-TR" sz="1600" dirty="0" err="1">
                          <a:effectLst/>
                        </a:rPr>
                        <a:t>Driven</a:t>
                      </a:r>
                      <a:r>
                        <a:rPr lang="tr-TR" sz="1600" dirty="0">
                          <a:effectLst/>
                        </a:rPr>
                        <a:t> Development)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  <a:tr h="1320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Odak Noktası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Kodun doğru çalıştığından emin olmak için test odaklı geliştirme yapılır.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Kullanıcı davranışlarına ve işlevsellik tanımlarına odaklanır.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Kullanıcı kabul kriterlerinin karşılanmasını hedefler.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  <a:tr h="1056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Yazılan Testler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Birim testleri (</a:t>
                      </a:r>
                      <a:r>
                        <a:rPr lang="tr-TR" sz="1600" dirty="0" err="1">
                          <a:effectLst/>
                        </a:rPr>
                        <a:t>unit</a:t>
                      </a:r>
                      <a:r>
                        <a:rPr lang="tr-TR" sz="1600" dirty="0">
                          <a:effectLst/>
                        </a:rPr>
                        <a:t> </a:t>
                      </a:r>
                      <a:r>
                        <a:rPr lang="tr-TR" sz="1600" dirty="0" err="1">
                          <a:effectLst/>
                        </a:rPr>
                        <a:t>tests</a:t>
                      </a:r>
                      <a:r>
                        <a:rPr lang="tr-TR" sz="1600" dirty="0">
                          <a:effectLst/>
                        </a:rPr>
                        <a:t>) yazılır.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Gherkin</a:t>
                      </a:r>
                      <a:r>
                        <a:rPr lang="tr-TR" sz="1600" dirty="0">
                          <a:effectLst/>
                        </a:rPr>
                        <a:t> formatında kullanıcı davranışlarını açıklayan test senaryoları yazılır.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Kabul testleri (acceptance tests) yazılır.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  <a:tr h="1056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Test Formatı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Kod seviyesinde JUnit veya benzer bir framework ile yazılır.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İnsan tarafından okunabilir, </a:t>
                      </a:r>
                      <a:r>
                        <a:rPr lang="tr-TR" sz="1600" dirty="0" err="1">
                          <a:effectLst/>
                        </a:rPr>
                        <a:t>Gherkin</a:t>
                      </a:r>
                      <a:r>
                        <a:rPr lang="tr-TR" sz="1600" dirty="0">
                          <a:effectLst/>
                        </a:rPr>
                        <a:t> dili kullanılır (</a:t>
                      </a:r>
                      <a:r>
                        <a:rPr lang="tr-TR" sz="1600" dirty="0" err="1">
                          <a:effectLst/>
                        </a:rPr>
                        <a:t>Given</a:t>
                      </a:r>
                      <a:r>
                        <a:rPr lang="tr-TR" sz="1600" dirty="0">
                          <a:effectLst/>
                        </a:rPr>
                        <a:t>, </a:t>
                      </a:r>
                      <a:r>
                        <a:rPr lang="tr-TR" sz="1600" dirty="0" err="1">
                          <a:effectLst/>
                        </a:rPr>
                        <a:t>When</a:t>
                      </a:r>
                      <a:r>
                        <a:rPr lang="tr-TR" sz="1600" dirty="0">
                          <a:effectLst/>
                        </a:rPr>
                        <a:t>, </a:t>
                      </a:r>
                      <a:r>
                        <a:rPr lang="tr-TR" sz="1600" dirty="0" err="1">
                          <a:effectLst/>
                        </a:rPr>
                        <a:t>Then</a:t>
                      </a:r>
                      <a:r>
                        <a:rPr lang="tr-TR" sz="1600" dirty="0">
                          <a:effectLst/>
                        </a:rPr>
                        <a:t>).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Gherkin veya kabul testlerini destekleyen araçlarla yazılır.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  <a:tr h="886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Kimler Katılır?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Geliştiriciler.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Geliştiriciler, iş analistleri ve test uzmanları.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İş analistleri, geliştiriciler, test uzmanları ve müşteri temsilcileri.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/>
                </a:tc>
              </a:tr>
              <a:tr h="13038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Başlama Noktası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Testler, geliştirilecek kodun belirli bir fonksiyonunu test etmek için yazılır.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Kullanıcının uygulama ile nasıl etkileşim kuracağı üzerine tanımlamalar yapılır.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İş gereksinimlerinden türetilen kabul kriterleri üzerine testler yazılır.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20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19856"/>
              </p:ext>
            </p:extLst>
          </p:nvPr>
        </p:nvGraphicFramePr>
        <p:xfrm>
          <a:off x="206680" y="663879"/>
          <a:ext cx="8386175" cy="5611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617"/>
                <a:gridCol w="2604932"/>
                <a:gridCol w="2393326"/>
                <a:gridCol w="2549300"/>
              </a:tblGrid>
              <a:tr h="742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Özellik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TDD (Test-</a:t>
                      </a:r>
                      <a:r>
                        <a:rPr lang="tr-TR" sz="1600" dirty="0" err="1">
                          <a:effectLst/>
                        </a:rPr>
                        <a:t>Driven</a:t>
                      </a:r>
                      <a:r>
                        <a:rPr lang="tr-TR" sz="1600" dirty="0">
                          <a:effectLst/>
                        </a:rPr>
                        <a:t> Development)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BDD (</a:t>
                      </a:r>
                      <a:r>
                        <a:rPr lang="tr-TR" sz="1600" dirty="0" err="1">
                          <a:effectLst/>
                        </a:rPr>
                        <a:t>Behavior-Driven</a:t>
                      </a:r>
                      <a:r>
                        <a:rPr lang="tr-TR" sz="1600" dirty="0">
                          <a:effectLst/>
                        </a:rPr>
                        <a:t> Development)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ATDD (</a:t>
                      </a:r>
                      <a:r>
                        <a:rPr lang="tr-TR" sz="1600" dirty="0" err="1">
                          <a:effectLst/>
                        </a:rPr>
                        <a:t>Acceptance</a:t>
                      </a:r>
                      <a:r>
                        <a:rPr lang="tr-TR" sz="1600" dirty="0">
                          <a:effectLst/>
                        </a:rPr>
                        <a:t> Test-</a:t>
                      </a:r>
                      <a:r>
                        <a:rPr lang="tr-TR" sz="1600" dirty="0" err="1">
                          <a:effectLst/>
                        </a:rPr>
                        <a:t>Driven</a:t>
                      </a:r>
                      <a:r>
                        <a:rPr lang="tr-TR" sz="1600" dirty="0">
                          <a:effectLst/>
                        </a:rPr>
                        <a:t> Development)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  <a:tr h="11246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Amaç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Kodun teknik gereksinimlere uygun çalışmasını sağlamak.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İşlevselliğin kullanıcı beklentilerini karşılayacak şekilde çalışmasını sağlamak.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İş gereksinimlerinin ve kabul kriterlerinin karşılandığını doğrulamak.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  <a:tr h="11246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Testlerin Yazılma Süreci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Testler yazılır, kod geliştirilir, testler çalıştırılır.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Senaryolar yazılır, kod geliştirilir, senaryolar test edilir.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Kabul testleri yazılır, kod geliştirilir, testler çalıştırılır.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  <a:tr h="1507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Araçlar ve </a:t>
                      </a:r>
                      <a:r>
                        <a:rPr lang="tr-TR" sz="1600" dirty="0" err="1">
                          <a:effectLst/>
                        </a:rPr>
                        <a:t>Frameworkler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JUnit</a:t>
                      </a:r>
                      <a:r>
                        <a:rPr lang="tr-TR" sz="1600" dirty="0">
                          <a:effectLst/>
                        </a:rPr>
                        <a:t>, </a:t>
                      </a:r>
                      <a:r>
                        <a:rPr lang="tr-TR" sz="1600" dirty="0" err="1">
                          <a:effectLst/>
                        </a:rPr>
                        <a:t>TestNG</a:t>
                      </a:r>
                      <a:r>
                        <a:rPr lang="tr-TR" sz="1600" dirty="0">
                          <a:effectLst/>
                        </a:rPr>
                        <a:t> gibi birim testi araçları.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Cucumber</a:t>
                      </a:r>
                      <a:r>
                        <a:rPr lang="tr-TR" sz="1600" dirty="0">
                          <a:effectLst/>
                        </a:rPr>
                        <a:t>, </a:t>
                      </a:r>
                      <a:r>
                        <a:rPr lang="tr-TR" sz="1600" dirty="0" err="1">
                          <a:effectLst/>
                        </a:rPr>
                        <a:t>SpecFlow</a:t>
                      </a:r>
                      <a:r>
                        <a:rPr lang="tr-TR" sz="1600" dirty="0">
                          <a:effectLst/>
                        </a:rPr>
                        <a:t> gibi davranış odaklı araçlar.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FitNesse, Cucumber veya kabul testi otomasyonu sağlayan diğer araçlar.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  <a:tr h="11130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İletişim Seviyesi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Daha teknik ve geliştirici odaklıdır.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Teknik olmayan kişilerle geliştiriciler arasında bir iletişim köprüsü kurar.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Tüm ekip arasında (teknik ve teknik olmayan üyeler dahil) iş birliğini artırır.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341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35322"/>
              </p:ext>
            </p:extLst>
          </p:nvPr>
        </p:nvGraphicFramePr>
        <p:xfrm>
          <a:off x="457200" y="648222"/>
          <a:ext cx="8386175" cy="5698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1184"/>
                <a:gridCol w="2379945"/>
                <a:gridCol w="2285746"/>
                <a:gridCol w="2549300"/>
              </a:tblGrid>
              <a:tr h="6920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Özellik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TDD (Test-</a:t>
                      </a:r>
                      <a:r>
                        <a:rPr lang="tr-TR" sz="1600" dirty="0" err="1">
                          <a:effectLst/>
                        </a:rPr>
                        <a:t>Driven</a:t>
                      </a:r>
                      <a:r>
                        <a:rPr lang="tr-TR" sz="1600" dirty="0">
                          <a:effectLst/>
                        </a:rPr>
                        <a:t> Development)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BDD (</a:t>
                      </a:r>
                      <a:r>
                        <a:rPr lang="tr-TR" sz="1600" dirty="0" err="1">
                          <a:effectLst/>
                        </a:rPr>
                        <a:t>Behavior-Driven</a:t>
                      </a:r>
                      <a:r>
                        <a:rPr lang="tr-TR" sz="1600" dirty="0">
                          <a:effectLst/>
                        </a:rPr>
                        <a:t> Development)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ATDD (</a:t>
                      </a:r>
                      <a:r>
                        <a:rPr lang="tr-TR" sz="1600" dirty="0" err="1">
                          <a:effectLst/>
                        </a:rPr>
                        <a:t>Acceptance</a:t>
                      </a:r>
                      <a:r>
                        <a:rPr lang="tr-TR" sz="1600" dirty="0">
                          <a:effectLst/>
                        </a:rPr>
                        <a:t> Test-</a:t>
                      </a:r>
                      <a:r>
                        <a:rPr lang="tr-TR" sz="1600" dirty="0" err="1">
                          <a:effectLst/>
                        </a:rPr>
                        <a:t>Driven</a:t>
                      </a:r>
                      <a:r>
                        <a:rPr lang="tr-TR" sz="1600" dirty="0">
                          <a:effectLst/>
                        </a:rPr>
                        <a:t> Development)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  <a:tr h="8737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Uygulama Alanı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Düşük seviyeli (fonksiyonlar, metotlar) testler.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Daha yüksek seviyeli (kullanıcı senaryoları) testler.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Uygulamanın uçtan uca gereksinimlerini test eder.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  <a:tr h="1259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Doküman Üretimi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Teknik dokümantasyon yerine geçebilir.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Kullanıcı hikayesi gibi davranış temelli dokümantasyon sağlar.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İş gereksinimlerinin test edildiğini doğrulayan dokümantasyon sağlar.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  <a:tr h="1259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Ortak Yönler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- Test yazımı odaklı bir geliştirme yaklaşımıdır.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- Tümünde testler geliştirme sürecinden önce yazılır.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- Sürekli geri bildirim ve hataların erken bulunmasını sağlar.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  <a:tr h="1259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Farklılaşma Noktaları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Daha teknik ve kod odaklıdır, yazılımın iç yapısını test eder.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Kullanıcı davranışları odaklıdır ve insan tarafından okunabilir.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Kullanıcı tarafından kabul edilebilir kriterlerin karşılanmasına odaklanır.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308" marR="2930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1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2392"/>
          </a:xfrm>
        </p:spPr>
        <p:txBody>
          <a:bodyPr>
            <a:normAutofit fontScale="90000"/>
          </a:bodyPr>
          <a:lstStyle/>
          <a:p>
            <a:r>
              <a:rPr dirty="0" err="1"/>
              <a:t>BDD'nin</a:t>
            </a:r>
            <a:r>
              <a:rPr dirty="0"/>
              <a:t> </a:t>
            </a:r>
            <a:r>
              <a:rPr dirty="0" err="1"/>
              <a:t>Temel</a:t>
            </a:r>
            <a:r>
              <a:rPr dirty="0"/>
              <a:t> </a:t>
            </a:r>
            <a:r>
              <a:rPr dirty="0" err="1"/>
              <a:t>Prensipleri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İş</a:t>
            </a:r>
            <a:r>
              <a:rPr dirty="0"/>
              <a:t> </a:t>
            </a:r>
            <a:r>
              <a:rPr dirty="0" err="1"/>
              <a:t>Birliği</a:t>
            </a:r>
            <a:r>
              <a:rPr dirty="0"/>
              <a:t>: </a:t>
            </a:r>
            <a:r>
              <a:rPr dirty="0" err="1"/>
              <a:t>İş</a:t>
            </a:r>
            <a:r>
              <a:rPr dirty="0"/>
              <a:t> </a:t>
            </a:r>
            <a:r>
              <a:rPr dirty="0" err="1"/>
              <a:t>birimleri</a:t>
            </a:r>
            <a:r>
              <a:rPr dirty="0"/>
              <a:t>, </a:t>
            </a:r>
            <a:r>
              <a:rPr dirty="0" err="1"/>
              <a:t>geliştiriciler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test </a:t>
            </a:r>
            <a:r>
              <a:rPr dirty="0" err="1"/>
              <a:t>uzmanları</a:t>
            </a:r>
            <a:r>
              <a:rPr dirty="0"/>
              <a:t> </a:t>
            </a:r>
            <a:r>
              <a:rPr dirty="0" err="1"/>
              <a:t>birlikte</a:t>
            </a:r>
            <a:r>
              <a:rPr dirty="0"/>
              <a:t> </a:t>
            </a:r>
            <a:r>
              <a:rPr dirty="0" err="1"/>
              <a:t>çalışır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Kullanıcı</a:t>
            </a:r>
            <a:r>
              <a:rPr dirty="0"/>
              <a:t> </a:t>
            </a:r>
            <a:r>
              <a:rPr dirty="0" err="1"/>
              <a:t>Hikayeleri</a:t>
            </a:r>
            <a:r>
              <a:rPr dirty="0"/>
              <a:t>: </a:t>
            </a:r>
            <a:r>
              <a:rPr dirty="0" err="1"/>
              <a:t>Kullanıcı</a:t>
            </a:r>
            <a:r>
              <a:rPr dirty="0"/>
              <a:t> </a:t>
            </a:r>
            <a:r>
              <a:rPr dirty="0" err="1"/>
              <a:t>ihtiyaçları</a:t>
            </a:r>
            <a:r>
              <a:rPr dirty="0"/>
              <a:t> </a:t>
            </a:r>
            <a:r>
              <a:rPr dirty="0" err="1"/>
              <a:t>netleştirilir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Anlaşılabilirlik</a:t>
            </a:r>
            <a:r>
              <a:rPr dirty="0"/>
              <a:t>: </a:t>
            </a:r>
            <a:r>
              <a:rPr dirty="0" err="1"/>
              <a:t>Teknik</a:t>
            </a:r>
            <a:r>
              <a:rPr dirty="0"/>
              <a:t> </a:t>
            </a:r>
            <a:r>
              <a:rPr dirty="0" err="1"/>
              <a:t>olmayan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dil</a:t>
            </a:r>
            <a:r>
              <a:rPr dirty="0"/>
              <a:t> (Gherkin) </a:t>
            </a:r>
            <a:r>
              <a:rPr dirty="0" err="1"/>
              <a:t>kullanılır</a:t>
            </a:r>
            <a:r>
              <a:rPr dirty="0" smtClean="0"/>
              <a:t>.</a:t>
            </a:r>
            <a:endParaRPr lang="en-US" dirty="0" smtClean="0"/>
          </a:p>
          <a:p>
            <a:r>
              <a:rPr lang="tr-TR" dirty="0" err="1"/>
              <a:t>BDD’nin</a:t>
            </a:r>
            <a:r>
              <a:rPr lang="tr-TR" dirty="0"/>
              <a:t> omurgasıdır. Basit bir "</a:t>
            </a:r>
            <a:r>
              <a:rPr lang="tr-TR" dirty="0" err="1"/>
              <a:t>Given-When-Then</a:t>
            </a:r>
            <a:r>
              <a:rPr lang="tr-TR" dirty="0"/>
              <a:t>" (Ön Koşul, Eylem, Sonuç) formatını kullanır:</a:t>
            </a:r>
          </a:p>
          <a:p>
            <a:pPr lvl="0"/>
            <a:r>
              <a:rPr lang="tr-TR" b="1" dirty="0" err="1"/>
              <a:t>Given</a:t>
            </a:r>
            <a:r>
              <a:rPr lang="tr-TR" dirty="0"/>
              <a:t>: Senaryo için gereken başlangıç durumu.</a:t>
            </a:r>
          </a:p>
          <a:p>
            <a:pPr lvl="0"/>
            <a:r>
              <a:rPr lang="tr-TR" b="1" dirty="0" err="1"/>
              <a:t>When</a:t>
            </a:r>
            <a:r>
              <a:rPr lang="tr-TR" dirty="0"/>
              <a:t>: Kullanıcı bir eylem yapar.</a:t>
            </a:r>
          </a:p>
          <a:p>
            <a:pPr lvl="0"/>
            <a:r>
              <a:rPr lang="tr-TR" b="1" dirty="0" err="1"/>
              <a:t>Then</a:t>
            </a:r>
            <a:r>
              <a:rPr lang="tr-TR" dirty="0"/>
              <a:t>: Beklenen sonuç.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84968"/>
            <a:ext cx="8229600" cy="4525963"/>
          </a:xfrm>
        </p:spPr>
        <p:txBody>
          <a:bodyPr/>
          <a:lstStyle/>
          <a:p>
            <a:r>
              <a:rPr lang="tr-TR" dirty="0" smtClean="0"/>
              <a:t>4. Test Otomasyonu: Tanımlanan davranışlar test otomasyonu araçları ile doğrulanır.</a:t>
            </a:r>
          </a:p>
          <a:p>
            <a:pPr lvl="1"/>
            <a:r>
              <a:rPr lang="tr-TR" dirty="0" smtClean="0"/>
              <a:t>BDD </a:t>
            </a:r>
            <a:r>
              <a:rPr lang="tr-TR" dirty="0"/>
              <a:t>senaryoları, otomasyon araçlarıyla doğrudan entegre edilebilir.</a:t>
            </a:r>
            <a:endParaRPr lang="tr-TR" sz="2400" dirty="0"/>
          </a:p>
          <a:p>
            <a:pPr lvl="1"/>
            <a:r>
              <a:rPr lang="tr-TR" dirty="0"/>
              <a:t>Popüler otomasyon araçları:</a:t>
            </a:r>
            <a:endParaRPr lang="tr-TR" sz="2400" dirty="0"/>
          </a:p>
          <a:p>
            <a:pPr lvl="2"/>
            <a:r>
              <a:rPr lang="tr-TR" b="1" dirty="0" err="1"/>
              <a:t>Cucumber</a:t>
            </a:r>
            <a:r>
              <a:rPr lang="tr-TR" dirty="0"/>
              <a:t> (Java, </a:t>
            </a:r>
            <a:r>
              <a:rPr lang="tr-TR" dirty="0" err="1"/>
              <a:t>Ruby</a:t>
            </a:r>
            <a:r>
              <a:rPr lang="tr-TR" dirty="0"/>
              <a:t>, </a:t>
            </a:r>
            <a:r>
              <a:rPr lang="tr-TR" dirty="0" err="1"/>
              <a:t>Kotlin</a:t>
            </a:r>
            <a:r>
              <a:rPr lang="tr-TR" dirty="0"/>
              <a:t>)</a:t>
            </a:r>
            <a:endParaRPr lang="tr-TR" sz="2000" dirty="0"/>
          </a:p>
          <a:p>
            <a:pPr lvl="2"/>
            <a:r>
              <a:rPr lang="tr-TR" b="1" dirty="0" err="1"/>
              <a:t>SpecFlow</a:t>
            </a:r>
            <a:r>
              <a:rPr lang="tr-TR" dirty="0"/>
              <a:t> (.NET)</a:t>
            </a:r>
            <a:endParaRPr lang="tr-TR" sz="2000" dirty="0"/>
          </a:p>
          <a:p>
            <a:pPr lvl="2"/>
            <a:r>
              <a:rPr lang="tr-TR" b="1" dirty="0" err="1"/>
              <a:t>Behave</a:t>
            </a:r>
            <a:r>
              <a:rPr lang="tr-TR" dirty="0"/>
              <a:t> (</a:t>
            </a:r>
            <a:r>
              <a:rPr lang="tr-TR" dirty="0" err="1"/>
              <a:t>Python</a:t>
            </a:r>
            <a:r>
              <a:rPr lang="tr-TR" dirty="0"/>
              <a:t>)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334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Given-When-Then Formatı Örneği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Örnek Kullanıcı Hikayesi:</a:t>
            </a:r>
          </a:p>
          <a:p>
            <a:r>
              <a:t>"Eğer oyuncu altını alırsa, puanı 10 artmalı."</a:t>
            </a:r>
          </a:p>
          <a:p>
            <a:endParaRPr/>
          </a:p>
          <a:p>
            <a:r>
              <a:t>Gherkin Formatında:</a:t>
            </a:r>
          </a:p>
          <a:p>
            <a:r>
              <a:t>Scenario: Puanın artması</a:t>
            </a:r>
          </a:p>
          <a:p>
            <a:r>
              <a:t>Given oyuncu oyunda</a:t>
            </a:r>
          </a:p>
          <a:p>
            <a:r>
              <a:t>When oyuncu bir altın toplar</a:t>
            </a:r>
          </a:p>
          <a:p>
            <a:r>
              <a:t>Then oyuncunun puanı 10 artmalı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BDD'nin Test Süreçlerine Etkisi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Gereksinimler netleştirilir: Testler iş gereksinimlerine odaklanır.</a:t>
            </a:r>
          </a:p>
          <a:p>
            <a:r>
              <a:t>2. Given-When-Then formatı testlerin yazımını kolaylaştırır.</a:t>
            </a:r>
          </a:p>
          <a:p>
            <a:r>
              <a:t>3. Popüler araçlarla entegrasyon: Cucumber, SpecFlow, Behave vb.</a:t>
            </a:r>
          </a:p>
          <a:p>
            <a:r>
              <a:t>4. Otomatikleştirilmiş testler sürekli entegrasyon süreçlerinde çalıştırılabilir.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9866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Test Uzmanları İçin </a:t>
            </a:r>
            <a:r>
              <a:rPr lang="tr-TR" b="1" dirty="0" err="1"/>
              <a:t>BDD’nin</a:t>
            </a:r>
            <a:r>
              <a:rPr lang="tr-TR" b="1" dirty="0"/>
              <a:t> </a:t>
            </a:r>
            <a:r>
              <a:rPr lang="tr-TR" b="1" dirty="0" smtClean="0"/>
              <a:t>Önemi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65130"/>
            <a:ext cx="8229600" cy="4861034"/>
          </a:xfrm>
        </p:spPr>
        <p:txBody>
          <a:bodyPr>
            <a:normAutofit/>
          </a:bodyPr>
          <a:lstStyle/>
          <a:p>
            <a:pPr lvl="0"/>
            <a:r>
              <a:rPr lang="tr-TR" b="1" dirty="0"/>
              <a:t>Manuel Test Adımları ile Uyumluluk: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BDD senaryoları, genelde manuel test adımlarına çok benzer. Test uzmanları, manuel test senaryolarını kolayca otomasyona dönüştürebilir.</a:t>
            </a:r>
          </a:p>
          <a:p>
            <a:pPr lvl="0"/>
            <a:r>
              <a:rPr lang="tr-TR" b="1" dirty="0"/>
              <a:t>Hataları Erken Belirleme: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Senaryolar yazılım geliştirme sürecinin başında oluşturulduğundan, gereksinimlerden kaynaklanan hatalar erken tespit edilir.</a:t>
            </a:r>
          </a:p>
          <a:p>
            <a:pPr lvl="0"/>
            <a:r>
              <a:rPr lang="tr-TR" b="1" dirty="0"/>
              <a:t>Sürekli Test Otomasyonu: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CI/CD süreçlerinde otomatik çalıştırılabilir test senaryoları ile hızlı geri bildirim sağlanır.</a:t>
            </a:r>
          </a:p>
        </p:txBody>
      </p:sp>
    </p:spTree>
    <p:extLst>
      <p:ext uri="{BB962C8B-B14F-4D97-AF65-F5344CB8AC3E}">
        <p14:creationId xmlns:p14="http://schemas.microsoft.com/office/powerpoint/2010/main" val="196348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Örnek Kullanıcı Hikayesi ve Gherkin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Hikaye:</a:t>
            </a:r>
          </a:p>
          <a:p>
            <a:r>
              <a:t>"Bir alışveriş sitesi kullanıcısı olarak sepete ürün eklemek istiyorum, böylece ürünleri daha sonra satın alabilirim."</a:t>
            </a:r>
          </a:p>
          <a:p>
            <a:endParaRPr/>
          </a:p>
          <a:p>
            <a:r>
              <a:t>Gherkin:</a:t>
            </a:r>
          </a:p>
          <a:p>
            <a:r>
              <a:t>Feature: Sepete ürün ekleme</a:t>
            </a:r>
          </a:p>
          <a:p>
            <a:r>
              <a:t>  Scenario: Sepete ürün ekleme başarılı</a:t>
            </a:r>
          </a:p>
          <a:p>
            <a:r>
              <a:t>  Given kullanıcı 'Anasayfa'da</a:t>
            </a:r>
          </a:p>
          <a:p>
            <a:r>
              <a:t>  When kullanıcı bir ürünü sepete ekler</a:t>
            </a:r>
          </a:p>
          <a:p>
            <a:r>
              <a:t>  Then ürün sepete eklenmeli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2187</Words>
  <Application>Microsoft Office PowerPoint</Application>
  <PresentationFormat>Ekran Gösterisi (4:3)</PresentationFormat>
  <Paragraphs>361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37" baseType="lpstr">
      <vt:lpstr>Akış</vt:lpstr>
      <vt:lpstr>BDD (Behavior-Driven Development)</vt:lpstr>
      <vt:lpstr>BDD Nedir ?</vt:lpstr>
      <vt:lpstr>Örneğin</vt:lpstr>
      <vt:lpstr>BDD'nin Temel Prensipleri</vt:lpstr>
      <vt:lpstr>PowerPoint Sunusu</vt:lpstr>
      <vt:lpstr>Given-When-Then Formatı Örneği</vt:lpstr>
      <vt:lpstr>BDD'nin Test Süreçlerine Etkisi</vt:lpstr>
      <vt:lpstr>Test Uzmanları İçin BDD’nin Önemi</vt:lpstr>
      <vt:lpstr>Örnek Kullanıcı Hikayesi ve Gherkin</vt:lpstr>
      <vt:lpstr>BDD'nin Avantajları</vt:lpstr>
      <vt:lpstr>BDD Otomasyon Süreci Örneği</vt:lpstr>
      <vt:lpstr>TDD (Test-Driven Development) Nedir?</vt:lpstr>
      <vt:lpstr>TDD Nedir?</vt:lpstr>
      <vt:lpstr>TDD'yi Anlamak İçin Lego Örneği</vt:lpstr>
      <vt:lpstr>TDD'nin Temel Prensipleri</vt:lpstr>
      <vt:lpstr>TDD'nin 3 Ana Adımı</vt:lpstr>
      <vt:lpstr>Java ile TDD Örneği: Toplama İşlemi</vt:lpstr>
      <vt:lpstr>PowerPoint Sunusu</vt:lpstr>
      <vt:lpstr>PowerPoint Sunusu</vt:lpstr>
      <vt:lpstr>Yeni Özellik: Çarpma Fonksiyonu Ekleme</vt:lpstr>
      <vt:lpstr>Daha Karmaşık Bir Örnek: Şifre Doğrulama</vt:lpstr>
      <vt:lpstr>TDD'nin Avantajları</vt:lpstr>
      <vt:lpstr>TDD ile Test Sürecinin Yeri</vt:lpstr>
      <vt:lpstr>TDD ve BDD Farkı</vt:lpstr>
      <vt:lpstr>ATDD (Acceptance Test-Driven Development)</vt:lpstr>
      <vt:lpstr>ATDD Nedir?</vt:lpstr>
      <vt:lpstr>ATDD'nin Temel Unsurları</vt:lpstr>
      <vt:lpstr>ATDD Süreci</vt:lpstr>
      <vt:lpstr>Java ile ATDD Örneği</vt:lpstr>
      <vt:lpstr>Gherkin İle Senaryo Tanımlama (Cucumber)</vt:lpstr>
      <vt:lpstr>PowerPoint Sunusu</vt:lpstr>
      <vt:lpstr>ATDD'nin Avantajları</vt:lpstr>
      <vt:lpstr>Sonuç</vt:lpstr>
      <vt:lpstr>PowerPoint Sunusu</vt:lpstr>
      <vt:lpstr>PowerPoint Sunusu</vt:lpstr>
      <vt:lpstr>PowerPoint Sunusu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(Behavior-Driven Development)</dc:title>
  <dc:subject/>
  <dc:creator/>
  <cp:keywords/>
  <dc:description>generated using python-pptx</dc:description>
  <cp:lastModifiedBy>LENOVO</cp:lastModifiedBy>
  <cp:revision>9</cp:revision>
  <dcterms:created xsi:type="dcterms:W3CDTF">2013-01-27T09:14:16Z</dcterms:created>
  <dcterms:modified xsi:type="dcterms:W3CDTF">2024-11-20T17:36:33Z</dcterms:modified>
  <cp:category/>
</cp:coreProperties>
</file>