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15.11.2022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15.11.2022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692696"/>
            <a:ext cx="7772400" cy="1470025"/>
          </a:xfrm>
        </p:spPr>
        <p:txBody>
          <a:bodyPr>
            <a:normAutofit fontScale="90000"/>
          </a:bodyPr>
          <a:lstStyle/>
          <a:p>
            <a:r>
              <a:rPr lang="tr-TR" dirty="0"/>
              <a:t>Görüntü İşleme Yöntemleri Kullanılarak Kiraz Meyvesinin Sınıflandırılması</a:t>
            </a:r>
          </a:p>
        </p:txBody>
      </p:sp>
      <p:sp>
        <p:nvSpPr>
          <p:cNvPr id="3" name="Alt Başlık 2"/>
          <p:cNvSpPr>
            <a:spLocks noGrp="1"/>
          </p:cNvSpPr>
          <p:nvPr>
            <p:ph type="subTitle" idx="1"/>
          </p:nvPr>
        </p:nvSpPr>
        <p:spPr/>
        <p:txBody>
          <a:bodyPr/>
          <a:lstStyle/>
          <a:p>
            <a:r>
              <a:rPr lang="tr-TR" b="1" dirty="0" smtClean="0"/>
              <a:t>Emine Özlem ÇEVİK</a:t>
            </a:r>
          </a:p>
          <a:p>
            <a:r>
              <a:rPr lang="tr-TR" b="1" dirty="0" smtClean="0"/>
              <a:t>02205076037</a:t>
            </a:r>
            <a:endParaRPr lang="tr-TR" b="1" dirty="0"/>
          </a:p>
        </p:txBody>
      </p:sp>
    </p:spTree>
    <p:extLst>
      <p:ext uri="{BB962C8B-B14F-4D97-AF65-F5344CB8AC3E}">
        <p14:creationId xmlns:p14="http://schemas.microsoft.com/office/powerpoint/2010/main" val="176250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404664"/>
            <a:ext cx="8229600" cy="5184576"/>
          </a:xfrm>
        </p:spPr>
        <p:txBody>
          <a:bodyPr>
            <a:normAutofit fontScale="40000" lnSpcReduction="20000"/>
          </a:bodyPr>
          <a:lstStyle/>
          <a:p>
            <a:r>
              <a:rPr lang="tr-TR" sz="4500" b="1" dirty="0"/>
              <a:t>1. Giriş </a:t>
            </a:r>
            <a:endParaRPr lang="tr-TR" sz="4500" b="1" dirty="0" smtClean="0"/>
          </a:p>
          <a:p>
            <a:endParaRPr lang="tr-TR" dirty="0"/>
          </a:p>
          <a:p>
            <a:pPr marL="0" indent="0">
              <a:buNone/>
            </a:pPr>
            <a:endParaRPr lang="tr-TR" dirty="0" smtClean="0"/>
          </a:p>
          <a:p>
            <a:r>
              <a:rPr lang="tr-TR" sz="5000" dirty="0" smtClean="0"/>
              <a:t>Kiraz</a:t>
            </a:r>
            <a:r>
              <a:rPr lang="tr-TR" sz="5000" dirty="0"/>
              <a:t>, gülgiller familyasındandır. Dünyada 1500 civarında kiraz çeşidi vardır. Dünyada kiraz üretiminin yapıldığı önemli ülkelerin başında yaklaşık 500 bin ton üretimle Türkiye gelmektedir. Türkiye’yi ABD, İran, Çin, İtalya, Özbekistan, İspanya, Şili, Romanya ve Ukrayna takip etmektedir </a:t>
            </a:r>
            <a:r>
              <a:rPr lang="tr-TR" sz="5000" dirty="0" smtClean="0"/>
              <a:t>. </a:t>
            </a:r>
            <a:r>
              <a:rPr lang="tr-TR" sz="5000" dirty="0"/>
              <a:t>2012 yılı TÜİK verilerine göre Türkiye sert çekirdekli meyve üretiminde 480 bin ton üretim kapasitesi ile kiraz %20’ </a:t>
            </a:r>
            <a:r>
              <a:rPr lang="tr-TR" sz="5000" dirty="0" err="1"/>
              <a:t>lik</a:t>
            </a:r>
            <a:r>
              <a:rPr lang="tr-TR" sz="5000" dirty="0"/>
              <a:t> bir paya sahiptir. Dünyadaki kiraz üretiminin ise %20’ si Türkiye de gerçekleşmektedir. Ayrıca dünya kiraz üretiminde ilk 6 ülke arasında Türkiye’nin üretimdeki payı %</a:t>
            </a:r>
            <a:r>
              <a:rPr lang="tr-TR" sz="5000" dirty="0" smtClean="0"/>
              <a:t>35’tir</a:t>
            </a:r>
            <a:r>
              <a:rPr lang="tr-TR" sz="5000" dirty="0"/>
              <a:t>. Yapılan çalışmada, ülkemizde yaygın olarak yetiştirilen ve önemli ihracat ürünlerinden biri olan kiraz meyvesinin, </a:t>
            </a:r>
            <a:r>
              <a:rPr lang="tr-TR" sz="5000" dirty="0" err="1"/>
              <a:t>Matlab</a:t>
            </a:r>
            <a:r>
              <a:rPr lang="tr-TR" sz="5000" dirty="0"/>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 </a:t>
            </a:r>
          </a:p>
        </p:txBody>
      </p:sp>
    </p:spTree>
    <p:extLst>
      <p:ext uri="{BB962C8B-B14F-4D97-AF65-F5344CB8AC3E}">
        <p14:creationId xmlns:p14="http://schemas.microsoft.com/office/powerpoint/2010/main" val="116873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260648"/>
            <a:ext cx="8229600" cy="5472608"/>
          </a:xfrm>
        </p:spPr>
        <p:txBody>
          <a:bodyPr>
            <a:normAutofit fontScale="92500" lnSpcReduction="20000"/>
          </a:bodyPr>
          <a:lstStyle/>
          <a:p>
            <a:r>
              <a:rPr lang="tr-TR" b="1" dirty="0"/>
              <a:t>2. Materyal ve </a:t>
            </a:r>
            <a:r>
              <a:rPr lang="tr-TR" b="1" dirty="0" smtClean="0"/>
              <a:t>Metot</a:t>
            </a:r>
          </a:p>
          <a:p>
            <a:r>
              <a:rPr lang="tr-TR" b="1" dirty="0" smtClean="0"/>
              <a:t> </a:t>
            </a:r>
            <a:r>
              <a:rPr lang="tr-TR" b="1" dirty="0"/>
              <a:t>2.1. Kiraz </a:t>
            </a:r>
            <a:r>
              <a:rPr lang="tr-TR" b="1" dirty="0" smtClean="0"/>
              <a:t>Meyvesi</a:t>
            </a:r>
          </a:p>
          <a:p>
            <a:r>
              <a:rPr lang="tr-TR" dirty="0"/>
              <a:t>Latince ismi 'Prunus </a:t>
            </a:r>
            <a:r>
              <a:rPr lang="tr-TR" dirty="0" err="1"/>
              <a:t>avium</a:t>
            </a:r>
            <a:r>
              <a:rPr lang="tr-TR" dirty="0"/>
              <a:t>' olan kiraz ağacı, Gülgiller (</a:t>
            </a:r>
            <a:r>
              <a:rPr lang="tr-TR" dirty="0" err="1"/>
              <a:t>Rosaceae</a:t>
            </a:r>
            <a:r>
              <a:rPr lang="tr-TR" dirty="0"/>
              <a:t>) familyasının bir </a:t>
            </a:r>
            <a:r>
              <a:rPr lang="tr-TR" dirty="0" smtClean="0"/>
              <a:t>üyesidir. </a:t>
            </a:r>
            <a:r>
              <a:rPr lang="tr-TR" dirty="0"/>
              <a:t>Dünyada 1500 civarında çeşidi olan kiraz, tatlı aromalı, sulu ve sert çekirdekli bir meyve türüdür. Kiraz; kalsiyum, çinko, potasyum, </a:t>
            </a:r>
            <a:r>
              <a:rPr lang="tr-TR" dirty="0" err="1"/>
              <a:t>karotenoidler</a:t>
            </a:r>
            <a:r>
              <a:rPr lang="tr-TR" dirty="0"/>
              <a:t>, lif, ve C vitamini, demir, </a:t>
            </a:r>
            <a:r>
              <a:rPr lang="tr-TR" dirty="0" err="1"/>
              <a:t>tiamin</a:t>
            </a:r>
            <a:r>
              <a:rPr lang="tr-TR" dirty="0"/>
              <a:t>, </a:t>
            </a:r>
            <a:r>
              <a:rPr lang="tr-TR" dirty="0" err="1"/>
              <a:t>riboflavin</a:t>
            </a:r>
            <a:r>
              <a:rPr lang="tr-TR" dirty="0"/>
              <a:t>, </a:t>
            </a:r>
            <a:r>
              <a:rPr lang="tr-TR" dirty="0" err="1"/>
              <a:t>niasin</a:t>
            </a:r>
            <a:r>
              <a:rPr lang="tr-TR" dirty="0"/>
              <a:t>, magnezyum, E ve B6 vitaminleri bakımından zengin bir meyvedir. Türkiye 2018 yılında 84.087 ha ile toplam dünya kiraz alanının %19’unu ve 639.564 ton ile de toplam dünya kiraz üretiminin %25’ini oluşturarak Dünya Liderliğini sürdürmektedir </a:t>
            </a:r>
          </a:p>
        </p:txBody>
      </p:sp>
    </p:spTree>
    <p:extLst>
      <p:ext uri="{BB962C8B-B14F-4D97-AF65-F5344CB8AC3E}">
        <p14:creationId xmlns:p14="http://schemas.microsoft.com/office/powerpoint/2010/main" val="425561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4624"/>
            <a:ext cx="8229600" cy="1143000"/>
          </a:xfrm>
        </p:spPr>
        <p:txBody>
          <a:bodyPr>
            <a:normAutofit/>
          </a:bodyPr>
          <a:lstStyle/>
          <a:p>
            <a:pPr algn="l"/>
            <a:r>
              <a:rPr lang="tr-TR" sz="2400" b="1" dirty="0"/>
              <a:t>2.2. Görüntü İşleme</a:t>
            </a:r>
          </a:p>
        </p:txBody>
      </p:sp>
      <p:sp>
        <p:nvSpPr>
          <p:cNvPr id="3" name="İçerik Yer Tutucusu 2"/>
          <p:cNvSpPr>
            <a:spLocks noGrp="1"/>
          </p:cNvSpPr>
          <p:nvPr>
            <p:ph idx="1"/>
          </p:nvPr>
        </p:nvSpPr>
        <p:spPr>
          <a:xfrm>
            <a:off x="391591" y="866143"/>
            <a:ext cx="8229600" cy="4525963"/>
          </a:xfrm>
        </p:spPr>
        <p:txBody>
          <a:bodyPr>
            <a:normAutofit fontScale="92500" lnSpcReduction="10000"/>
          </a:bodyPr>
          <a:lstStyle/>
          <a:p>
            <a:r>
              <a:rPr lang="tr-TR" dirty="0"/>
              <a:t>Görüntü işlemeyi matrisler üzerinde yapılan işlemler bütünü şeklinde de tanımlayabiliriz. Resimler çeşitli renklerin bir araya geldiği karelerden oluşmaktadır. Halbuki </a:t>
            </a:r>
            <a:r>
              <a:rPr lang="tr-TR" dirty="0" err="1"/>
              <a:t>resimi</a:t>
            </a:r>
            <a:r>
              <a:rPr lang="tr-TR" dirty="0"/>
              <a:t> en küçük parçalarına böldüğümüzde </a:t>
            </a:r>
            <a:r>
              <a:rPr lang="tr-TR" dirty="0" err="1"/>
              <a:t>pixsel</a:t>
            </a:r>
            <a:r>
              <a:rPr lang="tr-TR" dirty="0"/>
              <a:t> adını verdiğimiz matrislerden oluştuğunu görmekteyiz. Görüntü işleme yöntemlerinde pikseli oluşturan matris hücrelerinin üzerinden işlemler yapılmaktadır. Aşağıdaki Şekil 2’de görsel bir karakterin sayısallaştırılması gösterilmiştir</a:t>
            </a:r>
            <a:r>
              <a:rPr lang="tr-TR" dirty="0" smtClean="0"/>
              <a:t>.</a:t>
            </a:r>
          </a:p>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536" y="5085184"/>
            <a:ext cx="3613199" cy="158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84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908720"/>
            <a:ext cx="8229600" cy="5400600"/>
          </a:xfrm>
        </p:spPr>
        <p:txBody>
          <a:bodyPr>
            <a:normAutofit/>
          </a:bodyPr>
          <a:lstStyle/>
          <a:p>
            <a:r>
              <a:rPr lang="tr-TR" sz="2400" b="1" dirty="0"/>
              <a:t>2.3. </a:t>
            </a:r>
            <a:r>
              <a:rPr lang="tr-TR" sz="2400" b="1" dirty="0" smtClean="0"/>
              <a:t>Uygulama</a:t>
            </a:r>
          </a:p>
          <a:p>
            <a:r>
              <a:rPr lang="tr-TR" sz="2400" dirty="0"/>
              <a:t>Yapılan çalışmada ülkemizde yaygın olarak yetiştirilen kiraz meyvesi ele alınmıştır. Kirazların görüntü işleme yöntemi ile sınıflandırılması için </a:t>
            </a:r>
            <a:r>
              <a:rPr lang="tr-TR" sz="2400" dirty="0" err="1"/>
              <a:t>Matlab</a:t>
            </a:r>
            <a:r>
              <a:rPr lang="tr-TR" sz="2400" dirty="0"/>
              <a:t> R2013a programı kullanılmıştır. Sınıflandırma işlemi yapılacak kirazlar Türk Standardı Tasarısı 793’de belirlenen veriler ve diğer kaynaklardan elde edilen boyut standartlarına göre sınıflandırılmıştır. Ancak bu boyutlar kiraz çeşidi ve sınıflandırma biçimine göre gerçekleştirilen program da değiştirilebilmektedir. </a:t>
            </a:r>
            <a:endParaRPr lang="tr-TR" sz="2400" b="1" dirty="0"/>
          </a:p>
        </p:txBody>
      </p:sp>
    </p:spTree>
    <p:extLst>
      <p:ext uri="{BB962C8B-B14F-4D97-AF65-F5344CB8AC3E}">
        <p14:creationId xmlns:p14="http://schemas.microsoft.com/office/powerpoint/2010/main" val="265389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76672"/>
            <a:ext cx="8229600" cy="5649491"/>
          </a:xfrm>
        </p:spPr>
        <p:txBody>
          <a:bodyPr/>
          <a:lstStyle/>
          <a:p>
            <a:r>
              <a:rPr lang="tr-TR" dirty="0"/>
              <a:t>Yapılan çalışmada, görüntüsü alınan kirazların belirlenen standartlara göre </a:t>
            </a:r>
            <a:r>
              <a:rPr lang="tr-TR" dirty="0" err="1"/>
              <a:t>Matlab</a:t>
            </a:r>
            <a:r>
              <a:rPr lang="tr-TR" dirty="0"/>
              <a:t> programı ile sınıflandırılması yapılmıştır. Kiraz meyvesinin sınıflandırılması için gerekli olan işlem adımları aşağıda gösterilmiştir</a:t>
            </a:r>
            <a:endParaRPr lang="tr-TR" b="1" dirty="0"/>
          </a:p>
          <a:p>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56992"/>
            <a:ext cx="80295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8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normAutofit/>
          </a:bodyPr>
          <a:lstStyle/>
          <a:p>
            <a:r>
              <a:rPr lang="tr-TR" sz="2000" dirty="0"/>
              <a:t>İşlenmiş olarak sisteme yüklenen resim siyah- beyaz piksellere dönüştürülmektedir. Resmin siyah-beyaz piksellere yani </a:t>
            </a:r>
            <a:r>
              <a:rPr lang="tr-TR" sz="2000" dirty="0" err="1"/>
              <a:t>binary</a:t>
            </a:r>
            <a:r>
              <a:rPr lang="tr-TR" sz="2000" dirty="0"/>
              <a:t> moda dönüştürülmesi iki aşamada gerçekleşmektedir. İlk aşamada resmin arka planı beyaza kirazlar ise siyaha dönüştürülmektedir. İkinci aşamada ise </a:t>
            </a:r>
            <a:r>
              <a:rPr lang="tr-TR" sz="2000" dirty="0" err="1"/>
              <a:t>binary</a:t>
            </a:r>
            <a:r>
              <a:rPr lang="tr-TR" sz="2000" dirty="0"/>
              <a:t> </a:t>
            </a:r>
            <a:r>
              <a:rPr lang="tr-TR" sz="2000" dirty="0" err="1"/>
              <a:t>moddaki</a:t>
            </a:r>
            <a:r>
              <a:rPr lang="tr-TR" sz="2000" dirty="0"/>
              <a:t> resim </a:t>
            </a:r>
            <a:r>
              <a:rPr lang="tr-TR" sz="2000" dirty="0" err="1"/>
              <a:t>Matlab</a:t>
            </a:r>
            <a:r>
              <a:rPr lang="tr-TR" sz="2000" dirty="0"/>
              <a:t> </a:t>
            </a:r>
            <a:r>
              <a:rPr lang="tr-TR" sz="2000" dirty="0" err="1"/>
              <a:t>bwboundaries</a:t>
            </a:r>
            <a:r>
              <a:rPr lang="tr-TR" sz="2000" dirty="0"/>
              <a:t> komutu ile ters çevrilerek arka plan siyaha sınıflandırılacak olan kirazlar beyaza dönüştürülmektedir. Aşağıdaki Şekil 5’de resmin siyah-beyaz piksellere dönüştürülmüş hali </a:t>
            </a:r>
            <a:r>
              <a:rPr lang="tr-TR" sz="2000" dirty="0" smtClean="0"/>
              <a:t>gösterilmiştir</a:t>
            </a:r>
          </a:p>
          <a:p>
            <a:endParaRPr lang="tr-TR" sz="2000" dirty="0" smtClean="0"/>
          </a:p>
          <a:p>
            <a:endParaRPr lang="tr-TR" sz="2000" dirty="0"/>
          </a:p>
          <a:p>
            <a:endParaRPr lang="tr-TR" sz="2000" dirty="0" smtClean="0"/>
          </a:p>
          <a:p>
            <a:endParaRPr lang="tr-TR" sz="2000" dirty="0"/>
          </a:p>
          <a:p>
            <a:endParaRPr lang="tr-TR" sz="2000" dirty="0" smtClean="0"/>
          </a:p>
          <a:p>
            <a:r>
              <a:rPr lang="tr-TR" sz="1800" dirty="0"/>
              <a:t>Resim siyah-beyaz piksellere dönüştürülüp ters çevirme işlemi uygulandıktan sonra resimde bulunan belirli boyutun altındaki gürültü olarak tabir edilen nesneler </a:t>
            </a:r>
            <a:r>
              <a:rPr lang="tr-TR" sz="1800" dirty="0" err="1"/>
              <a:t>Matlab</a:t>
            </a:r>
            <a:r>
              <a:rPr lang="tr-TR" sz="1800" dirty="0"/>
              <a:t> </a:t>
            </a:r>
            <a:r>
              <a:rPr lang="tr-TR" sz="1800" dirty="0" err="1"/>
              <a:t>bwareaopen</a:t>
            </a:r>
            <a:r>
              <a:rPr lang="tr-TR" sz="1800" dirty="0"/>
              <a:t> komutu ile kaldırılmıştır. Daha sonra program tarafından tespit edilen kirazların sınırları </a:t>
            </a:r>
            <a:r>
              <a:rPr lang="tr-TR" sz="1800" dirty="0" err="1"/>
              <a:t>eşikleme</a:t>
            </a:r>
            <a:r>
              <a:rPr lang="tr-TR" sz="1800" dirty="0"/>
              <a:t> yöntemi kullanılarak mavi renk ile belirlenmiş ve resimde bulunan nesne sayısı ekrana yansıtılmıştır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88" y="2636912"/>
            <a:ext cx="3759394"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477256"/>
            <a:ext cx="3577543" cy="20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37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76672"/>
            <a:ext cx="8229600" cy="5649491"/>
          </a:xfrm>
        </p:spPr>
        <p:txBody>
          <a:bodyPr>
            <a:normAutofit/>
          </a:bodyPr>
          <a:lstStyle/>
          <a:p>
            <a:r>
              <a:rPr lang="tr-TR" sz="2400" b="1" dirty="0"/>
              <a:t>3. Araştırma Sonuçları ve </a:t>
            </a:r>
            <a:r>
              <a:rPr lang="tr-TR" sz="2400" b="1" dirty="0" smtClean="0"/>
              <a:t>Tartışma</a:t>
            </a:r>
          </a:p>
          <a:p>
            <a:r>
              <a:rPr lang="tr-TR" sz="2400" dirty="0"/>
              <a:t>Sınırları belirlenen kirazlar belirli işlemlerden geçirildikten sonra kirazlara ait alan bilgileri hesaplanmıştır. Hesaplanan alan verileri belirlenen boyut standartlarına göre değerlendirilmiş ve değerlendirme sonucunda kirazlar boyutlarına göre sınıflandırılmıştır. Aşağıdaki Şekil 7’de kirazların boyutlarına göre sınıflandırılmış hali gösterilmiştir. Yapılan çalışmada kirazlar üst üste gelmeden ayrık olarak resimlenmiştir. Bu sayede sınıflandırma başarısı %100 olarak gerçekleşmiştir. Ancak kirazların üst üste gelmesi durumunda sınıflandırma başarısının düşeceği değerlendirilmektedir. </a:t>
            </a:r>
            <a:r>
              <a:rPr lang="tr-TR" sz="2400" b="1" dirty="0" smtClean="0"/>
              <a:t> </a:t>
            </a:r>
            <a:endParaRPr lang="tr-TR"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725144"/>
            <a:ext cx="3400099" cy="198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58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4664"/>
            <a:ext cx="8229600" cy="5721499"/>
          </a:xfrm>
        </p:spPr>
        <p:txBody>
          <a:bodyPr>
            <a:normAutofit fontScale="70000" lnSpcReduction="20000"/>
          </a:bodyPr>
          <a:lstStyle/>
          <a:p>
            <a:r>
              <a:rPr lang="tr-TR" b="1" dirty="0"/>
              <a:t>4. Sonuç </a:t>
            </a:r>
            <a:endParaRPr lang="tr-TR" b="1" dirty="0" smtClean="0"/>
          </a:p>
          <a:p>
            <a:r>
              <a:rPr lang="tr-TR" dirty="0" smtClean="0"/>
              <a:t>Yapılan </a:t>
            </a:r>
            <a:r>
              <a:rPr lang="tr-TR" dirty="0"/>
              <a:t>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a:t>
            </a:r>
            <a:r>
              <a:rPr lang="tr-TR" dirty="0" err="1"/>
              <a:t>dahada</a:t>
            </a:r>
            <a:r>
              <a:rPr lang="tr-TR" dirty="0"/>
              <a:t>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a:t>
            </a:r>
            <a:r>
              <a:rPr lang="tr-TR" dirty="0" err="1"/>
              <a:t>Matlab</a:t>
            </a:r>
            <a:r>
              <a:rPr lang="tr-TR" dirty="0"/>
              <a:t>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1564325605"/>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777</Words>
  <Application>Microsoft Office PowerPoint</Application>
  <PresentationFormat>Ekran Gösterisi (4:3)</PresentationFormat>
  <Paragraphs>26</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Ofis Teması</vt:lpstr>
      <vt:lpstr>Görüntü İşleme Yöntemleri Kullanılarak Kiraz Meyvesinin Sınıflandırılması</vt:lpstr>
      <vt:lpstr>PowerPoint Sunusu</vt:lpstr>
      <vt:lpstr>PowerPoint Sunusu</vt:lpstr>
      <vt:lpstr>2.2. Görüntü İşleme</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hp</dc:creator>
  <cp:lastModifiedBy>hp</cp:lastModifiedBy>
  <cp:revision>4</cp:revision>
  <dcterms:created xsi:type="dcterms:W3CDTF">2022-11-15T08:54:38Z</dcterms:created>
  <dcterms:modified xsi:type="dcterms:W3CDTF">2022-11-15T09:31:12Z</dcterms:modified>
</cp:coreProperties>
</file>