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52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6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3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91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1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3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2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87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F054-2C46-4065-A945-2B817CF66E8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4DDF-1FC3-47A4-9BFA-FD56DFB23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9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Проектная работа «Анализ социальной сети </a:t>
            </a:r>
            <a:r>
              <a:rPr lang="en-US" dirty="0" smtClean="0"/>
              <a:t>VK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Анастасия Валеева, </a:t>
            </a:r>
            <a:br>
              <a:rPr lang="ru-RU" dirty="0" smtClean="0"/>
            </a:br>
            <a:r>
              <a:rPr lang="ru-RU" dirty="0" smtClean="0"/>
              <a:t>ФПМИ, </a:t>
            </a:r>
            <a:r>
              <a:rPr lang="en-US" dirty="0" smtClean="0"/>
              <a:t>M05-116</a:t>
            </a:r>
          </a:p>
          <a:p>
            <a:r>
              <a:rPr lang="en-US" dirty="0" smtClean="0"/>
              <a:t>2021</a:t>
            </a:r>
            <a:r>
              <a:rPr lang="ru-RU" dirty="0" smtClean="0"/>
              <a:t>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3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72160" y="548640"/>
            <a:ext cx="10810240" cy="9042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latin typeface="+mj-lt"/>
              </a:rPr>
              <a:t>  Определение сообществ. </a:t>
            </a:r>
            <a:r>
              <a:rPr lang="en-US" sz="4000" dirty="0" smtClean="0">
                <a:latin typeface="+mj-lt"/>
              </a:rPr>
              <a:t>k-cores</a:t>
            </a:r>
            <a:endParaRPr lang="ru-RU" sz="40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5" y="1902777"/>
            <a:ext cx="11916478" cy="37157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9500" y="5883711"/>
            <a:ext cx="765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Получилось выделить основное ядро Физтеха. Не особо информативно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53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72160" y="548640"/>
            <a:ext cx="10810240" cy="9042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latin typeface="+mj-lt"/>
              </a:rPr>
              <a:t>  Определение сообществ. </a:t>
            </a:r>
            <a:r>
              <a:rPr lang="en-US" sz="4000" dirty="0" smtClean="0">
                <a:latin typeface="+mj-lt"/>
              </a:rPr>
              <a:t>Cliques</a:t>
            </a:r>
            <a:endParaRPr lang="ru-RU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9500" y="5883711"/>
            <a:ext cx="765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Похожий на </a:t>
            </a:r>
            <a:r>
              <a:rPr lang="en-US" dirty="0" smtClean="0"/>
              <a:t>k-cores</a:t>
            </a:r>
            <a:r>
              <a:rPr lang="ru-RU" dirty="0"/>
              <a:t> </a:t>
            </a:r>
            <a:r>
              <a:rPr lang="ru-RU" dirty="0" smtClean="0"/>
              <a:t>результат. Выделил ядро, но чуть меньшего размера.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75" y="1521354"/>
            <a:ext cx="9122410" cy="4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72160" y="548640"/>
            <a:ext cx="10810240" cy="9042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latin typeface="+mj-lt"/>
              </a:rPr>
              <a:t>  Определение сообществ. </a:t>
            </a:r>
            <a:r>
              <a:rPr lang="en-US" sz="4000" dirty="0" smtClean="0">
                <a:latin typeface="+mj-lt"/>
              </a:rPr>
              <a:t>Girvan Newman</a:t>
            </a:r>
            <a:endParaRPr lang="ru-RU" sz="40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1641670"/>
            <a:ext cx="6635432" cy="47743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" y="1641670"/>
            <a:ext cx="4705350" cy="3257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3565" y="5088010"/>
            <a:ext cx="48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Максимизация </a:t>
            </a:r>
            <a:r>
              <a:rPr lang="en-US" dirty="0" smtClean="0"/>
              <a:t>modularity</a:t>
            </a:r>
            <a:r>
              <a:rPr lang="ru-RU" dirty="0" smtClean="0"/>
              <a:t> привела к очень точному результату, выделив все осмысленные группы!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97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849120" y="1991360"/>
            <a:ext cx="7934960" cy="383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49120" y="1188720"/>
            <a:ext cx="7934960" cy="713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Заключение</a:t>
            </a:r>
            <a:endParaRPr lang="ru-RU" sz="2400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2172536" y="2074730"/>
            <a:ext cx="7367704" cy="407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Гипотеза 70 –  7 о сохранении структуры графа при понижении размерности подтвердилась, все полученные метрики продемонстрировали корректно интерпретируемые значения</a:t>
            </a:r>
          </a:p>
          <a:p>
            <a:r>
              <a:rPr lang="ru-RU" dirty="0" smtClean="0"/>
              <a:t>Распределение степеней вершин соответствует </a:t>
            </a:r>
            <a:r>
              <a:rPr lang="en-US" dirty="0" smtClean="0"/>
              <a:t>power law</a:t>
            </a:r>
          </a:p>
          <a:p>
            <a:r>
              <a:rPr lang="ru-RU" dirty="0" smtClean="0"/>
              <a:t>С помощью алгоритма Гирвана-Ньюмана удалось выделить все существующие сообщества в графе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7794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же мне построить граф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Граф Друзей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Граф друзей друзей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Более 16.000 вершин, степень некоторых </a:t>
            </a:r>
            <a:r>
              <a:rPr lang="en-US" dirty="0" smtClean="0"/>
              <a:t>&gt;6</a:t>
            </a:r>
            <a:r>
              <a:rPr lang="ru-RU" dirty="0" smtClean="0"/>
              <a:t>.000</a:t>
            </a:r>
          </a:p>
          <a:p>
            <a:r>
              <a:rPr lang="ru-RU" dirty="0" smtClean="0"/>
              <a:t>На порядок больше рёбер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– слишком большой и малоинформативный</a:t>
            </a:r>
            <a:endParaRPr lang="ru-RU" dirty="0"/>
          </a:p>
        </p:txBody>
      </p:sp>
      <p:sp>
        <p:nvSpPr>
          <p:cNvPr id="16" name="Объект 5"/>
          <p:cNvSpPr txBox="1">
            <a:spLocks/>
          </p:cNvSpPr>
          <p:nvPr/>
        </p:nvSpPr>
        <p:spPr>
          <a:xfrm>
            <a:off x="5125137" y="1488985"/>
            <a:ext cx="6264350" cy="1696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38 вершин</a:t>
            </a:r>
          </a:p>
          <a:p>
            <a:r>
              <a:rPr lang="ru-RU" dirty="0" smtClean="0"/>
              <a:t>55 рёбер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– </a:t>
            </a:r>
            <a:r>
              <a:rPr lang="ru-RU" dirty="0" smtClean="0"/>
              <a:t>слишком маленький и несвязный</a:t>
            </a:r>
          </a:p>
        </p:txBody>
      </p:sp>
    </p:spTree>
    <p:extLst>
      <p:ext uri="{BB962C8B-B14F-4D97-AF65-F5344CB8AC3E}">
        <p14:creationId xmlns:p14="http://schemas.microsoft.com/office/powerpoint/2010/main" val="19903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72160" y="548640"/>
            <a:ext cx="10810240" cy="9042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latin typeface="+mj-lt"/>
              </a:rPr>
              <a:t>  Гипотеза 70-7</a:t>
            </a:r>
            <a:endParaRPr lang="ru-RU" sz="4000" dirty="0">
              <a:latin typeface="+mj-lt"/>
            </a:endParaRPr>
          </a:p>
        </p:txBody>
      </p:sp>
      <p:sp>
        <p:nvSpPr>
          <p:cNvPr id="9" name="Текст 4"/>
          <p:cNvSpPr txBox="1">
            <a:spLocks/>
          </p:cNvSpPr>
          <p:nvPr/>
        </p:nvSpPr>
        <p:spPr>
          <a:xfrm>
            <a:off x="772160" y="1727472"/>
            <a:ext cx="387096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70 друзей</a:t>
            </a:r>
          </a:p>
        </p:txBody>
      </p:sp>
      <p:sp>
        <p:nvSpPr>
          <p:cNvPr id="10" name="Объект 5"/>
          <p:cNvSpPr txBox="1">
            <a:spLocks/>
          </p:cNvSpPr>
          <p:nvPr/>
        </p:nvSpPr>
        <p:spPr>
          <a:xfrm>
            <a:off x="772160" y="2200185"/>
            <a:ext cx="3870222" cy="2067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Добавим только 70 случайных друзей каждого моего друга и все связи между ними</a:t>
            </a:r>
          </a:p>
          <a:p>
            <a:r>
              <a:rPr lang="ru-RU" dirty="0" smtClean="0"/>
              <a:t>1611 вершин</a:t>
            </a:r>
          </a:p>
          <a:p>
            <a:r>
              <a:rPr lang="ru-RU" dirty="0" smtClean="0"/>
              <a:t>5922 рёбер</a:t>
            </a:r>
          </a:p>
        </p:txBody>
      </p:sp>
      <p:sp>
        <p:nvSpPr>
          <p:cNvPr id="11" name="Текст 4"/>
          <p:cNvSpPr txBox="1">
            <a:spLocks/>
          </p:cNvSpPr>
          <p:nvPr/>
        </p:nvSpPr>
        <p:spPr>
          <a:xfrm>
            <a:off x="8321040" y="1727472"/>
            <a:ext cx="387096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Степень вершины </a:t>
            </a:r>
            <a:r>
              <a:rPr lang="en-US" sz="2400" dirty="0" smtClean="0">
                <a:solidFill>
                  <a:srgbClr val="FF0000"/>
                </a:solidFill>
              </a:rPr>
              <a:t>&lt; </a:t>
            </a:r>
            <a:r>
              <a:rPr lang="ru-RU" sz="2400" dirty="0" smtClean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214" y="3233692"/>
            <a:ext cx="304800" cy="838200"/>
          </a:xfrm>
          <a:prstGeom prst="rect">
            <a:avLst/>
          </a:prstGeom>
        </p:spPr>
      </p:pic>
      <p:sp>
        <p:nvSpPr>
          <p:cNvPr id="14" name="Объект 5"/>
          <p:cNvSpPr txBox="1">
            <a:spLocks/>
          </p:cNvSpPr>
          <p:nvPr/>
        </p:nvSpPr>
        <p:spPr>
          <a:xfrm>
            <a:off x="7799387" y="2413272"/>
            <a:ext cx="3870222" cy="2067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 smtClean="0"/>
              <a:t>Удалим вершины степени ниже 7, избавимся от слабосвязанных</a:t>
            </a:r>
          </a:p>
          <a:p>
            <a:pPr marL="0" indent="0" algn="r">
              <a:buNone/>
            </a:pPr>
            <a:r>
              <a:rPr lang="ru-RU" dirty="0" smtClean="0"/>
              <a:t>508 вершин    . </a:t>
            </a:r>
          </a:p>
          <a:p>
            <a:pPr marL="0" indent="0" algn="r">
              <a:buNone/>
            </a:pPr>
            <a:r>
              <a:rPr lang="ru-RU" dirty="0" smtClean="0"/>
              <a:t>3704 рёбер    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17" y="3323619"/>
            <a:ext cx="5066665" cy="3441642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7534656" y="3493008"/>
            <a:ext cx="6096" cy="29077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233692"/>
            <a:ext cx="4830837" cy="36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05" y="729206"/>
            <a:ext cx="8397869" cy="5242306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3530282" y="729206"/>
            <a:ext cx="0" cy="5242306"/>
          </a:xfrm>
          <a:prstGeom prst="line">
            <a:avLst/>
          </a:prstGeom>
          <a:ln w="98425"/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15720" y="729206"/>
            <a:ext cx="3090440" cy="6366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Описание графа</a:t>
            </a:r>
            <a:endParaRPr lang="ru-RU" sz="2400" dirty="0"/>
          </a:p>
        </p:txBody>
      </p:sp>
      <p:sp>
        <p:nvSpPr>
          <p:cNvPr id="12" name="Объект 5"/>
          <p:cNvSpPr txBox="1">
            <a:spLocks/>
          </p:cNvSpPr>
          <p:nvPr/>
        </p:nvSpPr>
        <p:spPr>
          <a:xfrm>
            <a:off x="215720" y="1725623"/>
            <a:ext cx="3090440" cy="407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Вершины: 508</a:t>
            </a:r>
          </a:p>
          <a:p>
            <a:r>
              <a:rPr lang="ru-RU" dirty="0" smtClean="0"/>
              <a:t>Рёбра: 3704</a:t>
            </a:r>
          </a:p>
          <a:p>
            <a:r>
              <a:rPr lang="ru-RU" dirty="0" smtClean="0"/>
              <a:t>Диаметр: 4</a:t>
            </a:r>
          </a:p>
          <a:p>
            <a:r>
              <a:rPr lang="ru-RU" dirty="0" smtClean="0"/>
              <a:t>Радиус: 2</a:t>
            </a:r>
          </a:p>
          <a:p>
            <a:r>
              <a:rPr lang="ru-RU" dirty="0" smtClean="0"/>
              <a:t>Коэффициент кластеризации: 0.6</a:t>
            </a:r>
          </a:p>
          <a:p>
            <a:r>
              <a:rPr lang="ru-RU" dirty="0" smtClean="0"/>
              <a:t>Средняя длина пути: </a:t>
            </a:r>
            <a:r>
              <a:rPr lang="ru-RU" dirty="0" smtClean="0"/>
              <a:t>3.38</a:t>
            </a:r>
            <a:endParaRPr lang="en-US" dirty="0" smtClean="0"/>
          </a:p>
          <a:p>
            <a:r>
              <a:rPr lang="ru-RU" dirty="0" smtClean="0"/>
              <a:t>Женщины: 45%, мужчины: 55%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676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>
            <a:off x="5704930" y="1608881"/>
            <a:ext cx="3" cy="5086305"/>
          </a:xfrm>
          <a:prstGeom prst="line">
            <a:avLst/>
          </a:prstGeom>
          <a:ln w="98425"/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72160" y="548640"/>
            <a:ext cx="10810240" cy="9042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latin typeface="+mj-lt"/>
              </a:rPr>
              <a:t>  Распределение степеней вершин</a:t>
            </a:r>
            <a:endParaRPr lang="ru-RU" sz="4000" dirty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" y="2025570"/>
            <a:ext cx="5231415" cy="34974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47640" y="5783235"/>
            <a:ext cx="155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5050"/>
                </a:solidFill>
              </a:rPr>
              <a:t>Мой граф</a:t>
            </a:r>
            <a:endParaRPr lang="ru-RU" sz="2400" dirty="0">
              <a:solidFill>
                <a:srgbClr val="FF5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0928" y="2470097"/>
            <a:ext cx="233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5050"/>
                </a:solidFill>
              </a:rPr>
              <a:t>Эрдёш-Реньи</a:t>
            </a:r>
            <a:endParaRPr lang="ru-RU" dirty="0" smtClean="0">
              <a:solidFill>
                <a:srgbClr val="FF5050"/>
              </a:solidFill>
            </a:endParaRPr>
          </a:p>
          <a:p>
            <a:r>
              <a:rPr lang="ru-RU" dirty="0" smtClean="0">
                <a:solidFill>
                  <a:srgbClr val="FF5050"/>
                </a:solidFill>
              </a:rPr>
              <a:t>(508, 0.02)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040" y="1608881"/>
            <a:ext cx="3846483" cy="249487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974" y="4103753"/>
            <a:ext cx="4179906" cy="25914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13523" y="4964969"/>
            <a:ext cx="233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5050"/>
                </a:solidFill>
              </a:rPr>
              <a:t>Барбаши</a:t>
            </a:r>
            <a:r>
              <a:rPr lang="ru-RU" dirty="0" smtClean="0">
                <a:solidFill>
                  <a:srgbClr val="FF5050"/>
                </a:solidFill>
              </a:rPr>
              <a:t>-Альберт</a:t>
            </a:r>
          </a:p>
          <a:p>
            <a:r>
              <a:rPr lang="ru-RU" dirty="0" smtClean="0">
                <a:solidFill>
                  <a:srgbClr val="FF5050"/>
                </a:solidFill>
              </a:rPr>
              <a:t>(508,10)</a:t>
            </a:r>
            <a:endParaRPr lang="ru-RU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2160" y="548640"/>
            <a:ext cx="10810240" cy="9042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latin typeface="+mj-lt"/>
              </a:rPr>
              <a:t>  Центральности. </a:t>
            </a:r>
            <a:r>
              <a:rPr lang="en-US" sz="4000" dirty="0" smtClean="0">
                <a:latin typeface="+mj-lt"/>
              </a:rPr>
              <a:t>Degree centrality</a:t>
            </a:r>
            <a:endParaRPr lang="ru-RU" sz="40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6" y="1688611"/>
            <a:ext cx="7591234" cy="47196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2158660"/>
            <a:ext cx="2847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2160" y="548640"/>
            <a:ext cx="10810240" cy="9042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latin typeface="+mj-lt"/>
              </a:rPr>
              <a:t>  Центральности. </a:t>
            </a:r>
            <a:r>
              <a:rPr lang="en-US" sz="4000" dirty="0">
                <a:latin typeface="+mj-lt"/>
              </a:rPr>
              <a:t>C</a:t>
            </a:r>
            <a:r>
              <a:rPr lang="en-US" sz="4000" dirty="0" smtClean="0">
                <a:latin typeface="+mj-lt"/>
              </a:rPr>
              <a:t>loseness centrality</a:t>
            </a:r>
            <a:endParaRPr lang="ru-RU" sz="40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6" y="1688611"/>
            <a:ext cx="7591234" cy="47196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66" y="1731779"/>
            <a:ext cx="7591234" cy="4696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" y="1991020"/>
            <a:ext cx="25622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2160" y="548640"/>
            <a:ext cx="10810240" cy="9042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latin typeface="+mj-lt"/>
              </a:rPr>
              <a:t>  Центральности. </a:t>
            </a:r>
            <a:r>
              <a:rPr lang="en-US" sz="4000" dirty="0" err="1">
                <a:latin typeface="+mj-lt"/>
              </a:rPr>
              <a:t>B</a:t>
            </a:r>
            <a:r>
              <a:rPr lang="en-US" sz="4000" dirty="0" err="1" smtClean="0">
                <a:latin typeface="+mj-lt"/>
              </a:rPr>
              <a:t>etweenness</a:t>
            </a:r>
            <a:r>
              <a:rPr lang="en-US" sz="4000" dirty="0" smtClean="0">
                <a:latin typeface="+mj-lt"/>
              </a:rPr>
              <a:t> centrality</a:t>
            </a:r>
            <a:endParaRPr lang="ru-RU" sz="40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6" y="1688611"/>
            <a:ext cx="7591234" cy="47196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2048912"/>
            <a:ext cx="2676525" cy="2019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167" y="1688612"/>
            <a:ext cx="7591234" cy="4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169146"/>
            <a:ext cx="3501197" cy="1223298"/>
          </a:xfrm>
        </p:spPr>
        <p:txBody>
          <a:bodyPr/>
          <a:lstStyle/>
          <a:p>
            <a:r>
              <a:rPr lang="ru-RU" dirty="0" smtClean="0"/>
              <a:t>Что мы хотим найти?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Проведем ручной анализ графа: наблюдается деление по географическому и университетскому признакам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21360" y="1686560"/>
            <a:ext cx="3850640" cy="467564"/>
          </a:xfrm>
          <a:prstGeom prst="rect">
            <a:avLst/>
          </a:prstGeom>
        </p:spPr>
        <p:txBody>
          <a:bodyPr vert="horz" lIns="228600" tIns="228600" rIns="228600" bIns="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Определение сообществ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7281"/>
            <a:ext cx="7553945" cy="46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219</TotalTime>
  <Words>262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Проектная работа «Анализ социальной сети VK»</vt:lpstr>
      <vt:lpstr>Как же мне построить граф 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мы хотим найти?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«Анализ социальной сети VK»</dc:title>
  <dc:creator>Ozmileny</dc:creator>
  <cp:lastModifiedBy>Ozmileny</cp:lastModifiedBy>
  <cp:revision>19</cp:revision>
  <dcterms:created xsi:type="dcterms:W3CDTF">2021-11-14T10:26:34Z</dcterms:created>
  <dcterms:modified xsi:type="dcterms:W3CDTF">2021-11-14T14:57:03Z</dcterms:modified>
</cp:coreProperties>
</file>