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1" r:id="rId4"/>
    <p:sldId id="268" r:id="rId5"/>
    <p:sldId id="262" r:id="rId6"/>
    <p:sldId id="266" r:id="rId7"/>
  </p:sldIdLst>
  <p:sldSz cx="9144000" cy="6858000" type="screen4x3"/>
  <p:notesSz cx="6858000" cy="9144000"/>
  <p:custDataLst>
    <p:tags r:id="rId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4DD9C-6C02-4420-8FCD-6A002C0EA6E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2D5D8-9DE0-4AA1-8F3A-1E3A59E60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8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3501008"/>
            <a:ext cx="5189040" cy="1470025"/>
          </a:xfrm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661248"/>
            <a:ext cx="6400800" cy="11967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57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4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0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78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51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8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82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6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87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23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07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98FB-065C-47B4-BB40-F422548D1681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4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757463"/>
            <a:ext cx="7560840" cy="3744416"/>
          </a:xfrm>
        </p:spPr>
        <p:txBody>
          <a:bodyPr>
            <a:normAutofit/>
          </a:bodyPr>
          <a:lstStyle/>
          <a:p>
            <a:r>
              <a:rPr lang="ru-RU" b="1" dirty="0"/>
              <a:t>Разработка физической структуры базы данных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32664" y="5466483"/>
            <a:ext cx="1935832" cy="999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ВГТУ гр. мИИВТ-241</a:t>
            </a:r>
          </a:p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Ульянов Артем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272808" cy="5040560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6" name="Line 253"/>
          <p:cNvSpPr>
            <a:spLocks noChangeShapeType="1"/>
          </p:cNvSpPr>
          <p:nvPr/>
        </p:nvSpPr>
        <p:spPr bwMode="gray">
          <a:xfrm>
            <a:off x="1696094" y="51608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Rectangle 254"/>
          <p:cNvSpPr>
            <a:spLocks noChangeArrowheads="1"/>
          </p:cNvSpPr>
          <p:nvPr/>
        </p:nvSpPr>
        <p:spPr bwMode="gray">
          <a:xfrm rot="3419336">
            <a:off x="1411931" y="4584601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8" name="Text Box 255"/>
          <p:cNvSpPr txBox="1">
            <a:spLocks noChangeArrowheads="1"/>
          </p:cNvSpPr>
          <p:nvPr/>
        </p:nvSpPr>
        <p:spPr bwMode="gray">
          <a:xfrm>
            <a:off x="1467494" y="4627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9" name="Line 256"/>
          <p:cNvSpPr>
            <a:spLocks noChangeShapeType="1"/>
          </p:cNvSpPr>
          <p:nvPr/>
        </p:nvSpPr>
        <p:spPr bwMode="gray">
          <a:xfrm>
            <a:off x="1696094" y="2646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Rectangle 257"/>
          <p:cNvSpPr>
            <a:spLocks noChangeArrowheads="1"/>
          </p:cNvSpPr>
          <p:nvPr/>
        </p:nvSpPr>
        <p:spPr bwMode="gray">
          <a:xfrm rot="3419336">
            <a:off x="1411931" y="207000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1" name="Text Box 258"/>
          <p:cNvSpPr txBox="1">
            <a:spLocks noChangeArrowheads="1"/>
          </p:cNvSpPr>
          <p:nvPr/>
        </p:nvSpPr>
        <p:spPr bwMode="gray">
          <a:xfrm>
            <a:off x="2165327" y="1695751"/>
            <a:ext cx="5346626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 для проекта в соответствии с индивидуальным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их атрибуты;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259"/>
          <p:cNvSpPr txBox="1">
            <a:spLocks noChangeArrowheads="1"/>
          </p:cNvSpPr>
          <p:nvPr/>
        </p:nvSpPr>
        <p:spPr bwMode="gray">
          <a:xfrm>
            <a:off x="1467494" y="21128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3" name="Line 260"/>
          <p:cNvSpPr>
            <a:spLocks noChangeShapeType="1"/>
          </p:cNvSpPr>
          <p:nvPr/>
        </p:nvSpPr>
        <p:spPr bwMode="gray">
          <a:xfrm>
            <a:off x="1696094" y="34844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Rectangle 261"/>
          <p:cNvSpPr>
            <a:spLocks noChangeArrowheads="1"/>
          </p:cNvSpPr>
          <p:nvPr/>
        </p:nvSpPr>
        <p:spPr bwMode="gray">
          <a:xfrm rot="3419336">
            <a:off x="1411931" y="290820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5" name="Text Box 262"/>
          <p:cNvSpPr txBox="1">
            <a:spLocks noChangeArrowheads="1"/>
          </p:cNvSpPr>
          <p:nvPr/>
        </p:nvSpPr>
        <p:spPr bwMode="gray">
          <a:xfrm>
            <a:off x="1467494" y="2951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16" name="Line 263"/>
          <p:cNvSpPr>
            <a:spLocks noChangeShapeType="1"/>
          </p:cNvSpPr>
          <p:nvPr/>
        </p:nvSpPr>
        <p:spPr bwMode="gray">
          <a:xfrm>
            <a:off x="1697682" y="4321076"/>
            <a:ext cx="4799012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Rectangle 264"/>
          <p:cNvSpPr>
            <a:spLocks noChangeArrowheads="1"/>
          </p:cNvSpPr>
          <p:nvPr/>
        </p:nvSpPr>
        <p:spPr bwMode="gray">
          <a:xfrm rot="3419336">
            <a:off x="1411931" y="3746401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8" name="Text Box 265"/>
          <p:cNvSpPr txBox="1">
            <a:spLocks noChangeArrowheads="1"/>
          </p:cNvSpPr>
          <p:nvPr/>
        </p:nvSpPr>
        <p:spPr bwMode="gray">
          <a:xfrm>
            <a:off x="1467494" y="37892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19" name="Line 266"/>
          <p:cNvSpPr>
            <a:spLocks noChangeShapeType="1"/>
          </p:cNvSpPr>
          <p:nvPr/>
        </p:nvSpPr>
        <p:spPr bwMode="gray">
          <a:xfrm>
            <a:off x="1696094" y="60212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Rectangle 267"/>
          <p:cNvSpPr>
            <a:spLocks noChangeArrowheads="1"/>
          </p:cNvSpPr>
          <p:nvPr/>
        </p:nvSpPr>
        <p:spPr bwMode="ltGray">
          <a:xfrm rot="3419336">
            <a:off x="1411931" y="5445026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1" name="Text Box 268"/>
          <p:cNvSpPr txBox="1">
            <a:spLocks noChangeArrowheads="1"/>
          </p:cNvSpPr>
          <p:nvPr/>
        </p:nvSpPr>
        <p:spPr bwMode="gray">
          <a:xfrm>
            <a:off x="1467494" y="5487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22" name="Text Box 269"/>
          <p:cNvSpPr txBox="1">
            <a:spLocks noChangeArrowheads="1"/>
          </p:cNvSpPr>
          <p:nvPr/>
        </p:nvSpPr>
        <p:spPr bwMode="gray">
          <a:xfrm>
            <a:off x="2458830" y="3003441"/>
            <a:ext cx="372973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ключевых атрибутов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70"/>
          <p:cNvSpPr txBox="1">
            <a:spLocks noChangeArrowheads="1"/>
          </p:cNvSpPr>
          <p:nvPr/>
        </p:nvSpPr>
        <p:spPr bwMode="gray">
          <a:xfrm>
            <a:off x="2267744" y="3589208"/>
            <a:ext cx="39208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связей между сущностями и типов связей</a:t>
            </a:r>
          </a:p>
        </p:txBody>
      </p:sp>
      <p:sp>
        <p:nvSpPr>
          <p:cNvPr id="24" name="Text Box 271"/>
          <p:cNvSpPr txBox="1">
            <a:spLocks noChangeArrowheads="1"/>
          </p:cNvSpPr>
          <p:nvPr/>
        </p:nvSpPr>
        <p:spPr bwMode="gray">
          <a:xfrm>
            <a:off x="2165327" y="4560316"/>
            <a:ext cx="455714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сущность-связь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72"/>
          <p:cNvSpPr txBox="1">
            <a:spLocks noChangeArrowheads="1"/>
          </p:cNvSpPr>
          <p:nvPr/>
        </p:nvSpPr>
        <p:spPr bwMode="gray">
          <a:xfrm>
            <a:off x="2762894" y="5551388"/>
            <a:ext cx="83708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8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атрибутов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43529"/>
              </p:ext>
            </p:extLst>
          </p:nvPr>
        </p:nvGraphicFramePr>
        <p:xfrm>
          <a:off x="1979712" y="1556792"/>
          <a:ext cx="4896544" cy="4839081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448010">
                  <a:extLst>
                    <a:ext uri="{9D8B030D-6E8A-4147-A177-3AD203B41FA5}">
                      <a16:colId xmlns:a16="http://schemas.microsoft.com/office/drawing/2014/main" val="2875293500"/>
                    </a:ext>
                  </a:extLst>
                </a:gridCol>
                <a:gridCol w="2448534">
                  <a:extLst>
                    <a:ext uri="{9D8B030D-6E8A-4147-A177-3AD203B41FA5}">
                      <a16:colId xmlns:a16="http://schemas.microsoft.com/office/drawing/2014/main" val="858357549"/>
                    </a:ext>
                  </a:extLst>
                </a:gridCol>
              </a:tblGrid>
              <a:tr h="13201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клиента (PK)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ФИО клиента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Серия паспорта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паспорта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Контактный номер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/>
                </a:tc>
                <a:extLst>
                  <a:ext uri="{0D108BD9-81ED-4DB2-BD59-A6C34878D82A}">
                    <a16:rowId xmlns:a16="http://schemas.microsoft.com/office/drawing/2014/main" val="3162574186"/>
                  </a:ext>
                </a:extLst>
              </a:tr>
              <a:tr h="18482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Автомобили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автомобиля (PK)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автомобиля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Цвет автомобиля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Год выпуска автомобиля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Госномер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автомобиля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Страховая стоимость автомобиля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одного дня проката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/>
                </a:tc>
                <a:extLst>
                  <a:ext uri="{0D108BD9-81ED-4DB2-BD59-A6C34878D82A}">
                    <a16:rowId xmlns:a16="http://schemas.microsoft.com/office/drawing/2014/main" val="393601231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Прокат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проката (PK)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клиента (FK)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автомобиля (FK)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начала проката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дней проката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Общая стоимость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881" marR="53881" marT="0" marB="0"/>
                </a:tc>
                <a:extLst>
                  <a:ext uri="{0D108BD9-81ED-4DB2-BD59-A6C34878D82A}">
                    <a16:rowId xmlns:a16="http://schemas.microsoft.com/office/drawing/2014/main" val="97630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89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атрибутов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672740"/>
              </p:ext>
            </p:extLst>
          </p:nvPr>
        </p:nvGraphicFramePr>
        <p:xfrm>
          <a:off x="1604962" y="2423001"/>
          <a:ext cx="5934075" cy="28037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966720">
                  <a:extLst>
                    <a:ext uri="{9D8B030D-6E8A-4147-A177-3AD203B41FA5}">
                      <a16:colId xmlns:a16="http://schemas.microsoft.com/office/drawing/2014/main" val="2027661500"/>
                    </a:ext>
                  </a:extLst>
                </a:gridCol>
                <a:gridCol w="2967355">
                  <a:extLst>
                    <a:ext uri="{9D8B030D-6E8A-4147-A177-3AD203B41FA5}">
                      <a16:colId xmlns:a16="http://schemas.microsoft.com/office/drawing/2014/main" val="23583651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Страхование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страхования (PK)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автомобиля (FK)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полиса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начала действия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окончания действия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Страховая сумма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055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Автомобили_Клиенты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8175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8175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клиента(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FK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38175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автомобиля(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FK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6430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структура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1844824"/>
            <a:ext cx="678440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3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1640" y="1700808"/>
            <a:ext cx="6845324" cy="4320480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Связь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«один ко многим» между клиентами и прокатом указывает на то, один клиент может иметь несколько записей о прокате, но каждая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прокате относится только к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одному клиенту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-Связь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«один ко многим» между автомобилями и прокатом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показывает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 один автомобиль может быть арендован разными клиентами в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время.</a:t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-Связь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«один ко многим» между автомобилями и страхованием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иметь несколько полисов на один автомобиль.</a:t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-Связь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«многие ко многим» между автомобилем и клиентом, так как если один клиент может арендовать несколько автомобилей, и один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автомобиль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быть арендован несколькими клиентами.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связей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73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55e172873bfbc92c16471e11b73648e24dda62"/>
</p:tagLst>
</file>

<file path=ppt/theme/theme1.xml><?xml version="1.0" encoding="utf-8"?>
<a:theme xmlns:a="http://schemas.openxmlformats.org/drawingml/2006/main" name="Тема Office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181</Words>
  <Application>Microsoft Office PowerPoint</Application>
  <PresentationFormat>Экран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Тема Office</vt:lpstr>
      <vt:lpstr>Разработка физической структуры базы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-Связь «один ко многим» между клиентами и прокатом указывает на то, один клиент может иметь несколько записей о прокате, но каждая запись о прокате относится только к одному клиенту. -Связь «один ко многим» между автомобилями и прокатом показывает, что один автомобиль может быть арендован разными клиентами в разное время. -Связь «один ко многим» между автомобилями и страхованием позволяет иметь несколько полисов на один автомобиль. -Связь «многие ко многим» между автомобилем и клиентом, так как если один клиент может арендовать несколько автомобилей, и один автомобиль может быть арендован несколькими клиентами.</vt:lpstr>
    </vt:vector>
  </TitlesOfParts>
  <Company>http://presentation-creation.ru/powerpoint-templates.html</Company>
  <LinksUpToDate>false</LinksUpToDate>
  <SharedDoc>false</SharedDoc>
  <HyperlinkBase>http://presentation-creation.ru/powerpoint-templates.html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Нейронная сеть</dc:title>
  <dc:creator>obstinate</dc:creator>
  <cp:keywords>шаблон презентации, шаблон для презентации, тема оформления презентации</cp:keywords>
  <dc:description>Шаблон презентации с сайта http://presentation-creation.ru</dc:description>
  <cp:lastModifiedBy>Артём</cp:lastModifiedBy>
  <cp:revision>66</cp:revision>
  <dcterms:created xsi:type="dcterms:W3CDTF">2017-08-27T13:20:25Z</dcterms:created>
  <dcterms:modified xsi:type="dcterms:W3CDTF">2024-12-25T16:29:05Z</dcterms:modified>
</cp:coreProperties>
</file>